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24" r:id="rId5"/>
    <p:sldId id="325" r:id="rId6"/>
    <p:sldId id="326" r:id="rId7"/>
    <p:sldId id="327" r:id="rId8"/>
    <p:sldId id="330" r:id="rId9"/>
    <p:sldId id="328" r:id="rId10"/>
    <p:sldId id="329" r:id="rId11"/>
    <p:sldId id="331" r:id="rId12"/>
    <p:sldId id="332" r:id="rId13"/>
    <p:sldId id="333" r:id="rId14"/>
    <p:sldId id="341" r:id="rId15"/>
    <p:sldId id="334" r:id="rId16"/>
    <p:sldId id="340" r:id="rId17"/>
    <p:sldId id="335" r:id="rId18"/>
    <p:sldId id="339" r:id="rId19"/>
    <p:sldId id="338" r:id="rId20"/>
    <p:sldId id="337" r:id="rId2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114" d="100"/>
          <a:sy n="114" d="100"/>
        </p:scale>
        <p:origin x="414" y="10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05/04/2022</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05/04/2022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10</a:t>
            </a:fld>
            <a:endParaRPr lang="es-ES"/>
          </a:p>
        </p:txBody>
      </p:sp>
    </p:spTree>
    <p:extLst>
      <p:ext uri="{BB962C8B-B14F-4D97-AF65-F5344CB8AC3E}">
        <p14:creationId xmlns:p14="http://schemas.microsoft.com/office/powerpoint/2010/main" val="2825238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11</a:t>
            </a:fld>
            <a:endParaRPr lang="es-ES"/>
          </a:p>
        </p:txBody>
      </p:sp>
    </p:spTree>
    <p:extLst>
      <p:ext uri="{BB962C8B-B14F-4D97-AF65-F5344CB8AC3E}">
        <p14:creationId xmlns:p14="http://schemas.microsoft.com/office/powerpoint/2010/main" val="1826174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12</a:t>
            </a:fld>
            <a:endParaRPr lang="es-ES"/>
          </a:p>
        </p:txBody>
      </p:sp>
    </p:spTree>
    <p:extLst>
      <p:ext uri="{BB962C8B-B14F-4D97-AF65-F5344CB8AC3E}">
        <p14:creationId xmlns:p14="http://schemas.microsoft.com/office/powerpoint/2010/main" val="2779010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13</a:t>
            </a:fld>
            <a:endParaRPr lang="es-ES"/>
          </a:p>
        </p:txBody>
      </p:sp>
    </p:spTree>
    <p:extLst>
      <p:ext uri="{BB962C8B-B14F-4D97-AF65-F5344CB8AC3E}">
        <p14:creationId xmlns:p14="http://schemas.microsoft.com/office/powerpoint/2010/main" val="850908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14</a:t>
            </a:fld>
            <a:endParaRPr lang="es-ES"/>
          </a:p>
        </p:txBody>
      </p:sp>
    </p:spTree>
    <p:extLst>
      <p:ext uri="{BB962C8B-B14F-4D97-AF65-F5344CB8AC3E}">
        <p14:creationId xmlns:p14="http://schemas.microsoft.com/office/powerpoint/2010/main" val="2694979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15</a:t>
            </a:fld>
            <a:endParaRPr lang="es-ES"/>
          </a:p>
        </p:txBody>
      </p:sp>
    </p:spTree>
    <p:extLst>
      <p:ext uri="{BB962C8B-B14F-4D97-AF65-F5344CB8AC3E}">
        <p14:creationId xmlns:p14="http://schemas.microsoft.com/office/powerpoint/2010/main" val="863028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16</a:t>
            </a:fld>
            <a:endParaRPr lang="es-ES"/>
          </a:p>
        </p:txBody>
      </p:sp>
    </p:spTree>
    <p:extLst>
      <p:ext uri="{BB962C8B-B14F-4D97-AF65-F5344CB8AC3E}">
        <p14:creationId xmlns:p14="http://schemas.microsoft.com/office/powerpoint/2010/main" val="95706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17</a:t>
            </a:fld>
            <a:endParaRPr lang="es-ES"/>
          </a:p>
        </p:txBody>
      </p:sp>
    </p:spTree>
    <p:extLst>
      <p:ext uri="{BB962C8B-B14F-4D97-AF65-F5344CB8AC3E}">
        <p14:creationId xmlns:p14="http://schemas.microsoft.com/office/powerpoint/2010/main" val="324746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315842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3</a:t>
            </a:fld>
            <a:endParaRPr lang="es-ES"/>
          </a:p>
        </p:txBody>
      </p:sp>
    </p:spTree>
    <p:extLst>
      <p:ext uri="{BB962C8B-B14F-4D97-AF65-F5344CB8AC3E}">
        <p14:creationId xmlns:p14="http://schemas.microsoft.com/office/powerpoint/2010/main" val="5244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4</a:t>
            </a:fld>
            <a:endParaRPr lang="es-ES"/>
          </a:p>
        </p:txBody>
      </p:sp>
    </p:spTree>
    <p:extLst>
      <p:ext uri="{BB962C8B-B14F-4D97-AF65-F5344CB8AC3E}">
        <p14:creationId xmlns:p14="http://schemas.microsoft.com/office/powerpoint/2010/main" val="106091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5</a:t>
            </a:fld>
            <a:endParaRPr lang="es-ES"/>
          </a:p>
        </p:txBody>
      </p:sp>
    </p:spTree>
    <p:extLst>
      <p:ext uri="{BB962C8B-B14F-4D97-AF65-F5344CB8AC3E}">
        <p14:creationId xmlns:p14="http://schemas.microsoft.com/office/powerpoint/2010/main" val="191765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6</a:t>
            </a:fld>
            <a:endParaRPr lang="es-ES"/>
          </a:p>
        </p:txBody>
      </p:sp>
    </p:spTree>
    <p:extLst>
      <p:ext uri="{BB962C8B-B14F-4D97-AF65-F5344CB8AC3E}">
        <p14:creationId xmlns:p14="http://schemas.microsoft.com/office/powerpoint/2010/main" val="122237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7</a:t>
            </a:fld>
            <a:endParaRPr lang="es-ES"/>
          </a:p>
        </p:txBody>
      </p:sp>
    </p:spTree>
    <p:extLst>
      <p:ext uri="{BB962C8B-B14F-4D97-AF65-F5344CB8AC3E}">
        <p14:creationId xmlns:p14="http://schemas.microsoft.com/office/powerpoint/2010/main" val="3237826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8</a:t>
            </a:fld>
            <a:endParaRPr lang="es-ES"/>
          </a:p>
        </p:txBody>
      </p:sp>
    </p:spTree>
    <p:extLst>
      <p:ext uri="{BB962C8B-B14F-4D97-AF65-F5344CB8AC3E}">
        <p14:creationId xmlns:p14="http://schemas.microsoft.com/office/powerpoint/2010/main" val="189099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103541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05/04/2022</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788669" y="1991286"/>
            <a:ext cx="10424162" cy="3120891"/>
          </a:xfrm>
        </p:spPr>
        <p:txBody>
          <a:bodyPr rtlCol="0"/>
          <a:lstStyle/>
          <a:p>
            <a:pPr rtl="0"/>
            <a:r>
              <a:rPr lang="es-ES" dirty="0">
                <a:solidFill>
                  <a:schemeClr val="accent2">
                    <a:lumMod val="40000"/>
                    <a:lumOff val="60000"/>
                  </a:schemeClr>
                </a:solidFill>
              </a:rPr>
              <a:t>Programación de Sistemas Embebidos </a:t>
            </a:r>
            <a:r>
              <a:rPr lang="es-ES" dirty="0">
                <a:solidFill>
                  <a:schemeClr val="bg1">
                    <a:lumMod val="65000"/>
                  </a:schemeClr>
                </a:solidFill>
              </a:rPr>
              <a:t>UNIFRANZ</a:t>
            </a:r>
            <a:br>
              <a:rPr lang="es-ES" dirty="0">
                <a:solidFill>
                  <a:schemeClr val="bg1">
                    <a:lumMod val="65000"/>
                  </a:schemeClr>
                </a:solidFill>
              </a:rPr>
            </a:br>
            <a:r>
              <a:rPr lang="es-ES" dirty="0">
                <a:solidFill>
                  <a:schemeClr val="bg1">
                    <a:lumMod val="65000"/>
                  </a:schemeClr>
                </a:solidFill>
              </a:rPr>
              <a:t>Sede El Alto </a:t>
            </a:r>
            <a:br>
              <a:rPr lang="es-ES" dirty="0">
                <a:solidFill>
                  <a:schemeClr val="bg1">
                    <a:lumMod val="65000"/>
                  </a:schemeClr>
                </a:solidFill>
              </a:rPr>
            </a:br>
            <a:r>
              <a:rPr lang="es-ES" dirty="0">
                <a:solidFill>
                  <a:schemeClr val="bg1">
                    <a:lumMod val="65000"/>
                  </a:schemeClr>
                </a:solidFill>
              </a:rPr>
              <a:t>Hito2</a:t>
            </a:r>
          </a:p>
        </p:txBody>
      </p:sp>
      <p:sp>
        <p:nvSpPr>
          <p:cNvPr id="8" name="Marcador de texto 7">
            <a:extLst>
              <a:ext uri="{FF2B5EF4-FFF2-40B4-BE49-F238E27FC236}">
                <a16:creationId xmlns:a16="http://schemas.microsoft.com/office/drawing/2014/main" id="{9FFAF4E3-C8A2-4861-A67E-040D885F84F1}"/>
              </a:ext>
            </a:extLst>
          </p:cNvPr>
          <p:cNvSpPr>
            <a:spLocks noGrp="1"/>
          </p:cNvSpPr>
          <p:nvPr>
            <p:ph type="body" sz="quarter" idx="11"/>
          </p:nvPr>
        </p:nvSpPr>
        <p:spPr>
          <a:xfrm>
            <a:off x="3283527" y="355271"/>
            <a:ext cx="5434446" cy="933109"/>
          </a:xfrm>
        </p:spPr>
        <p:txBody>
          <a:bodyPr rtlCol="0"/>
          <a:lstStyle/>
          <a:p>
            <a:pPr rtl="0"/>
            <a:r>
              <a:rPr lang="es-ES" sz="7200" dirty="0"/>
              <a:t>TAREA HITO 2</a:t>
            </a:r>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2" name="Hexágono 11">
            <a:extLst>
              <a:ext uri="{FF2B5EF4-FFF2-40B4-BE49-F238E27FC236}">
                <a16:creationId xmlns:a16="http://schemas.microsoft.com/office/drawing/2014/main" id="{C25D2C27-F0DE-4BB9-BC96-EF24EE0891C6}"/>
              </a:ext>
              <a:ext uri="{C183D7F6-B498-43B3-948B-1728B52AA6E4}">
                <adec:decorative xmlns:adec="http://schemas.microsoft.com/office/drawing/2017/decorative" val="1"/>
              </a:ext>
            </a:extLst>
          </p:cNvPr>
          <p:cNvSpPr/>
          <p:nvPr/>
        </p:nvSpPr>
        <p:spPr>
          <a:xfrm>
            <a:off x="8807327" y="660806"/>
            <a:ext cx="695160" cy="49934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Hexágono 13">
            <a:extLst>
              <a:ext uri="{FF2B5EF4-FFF2-40B4-BE49-F238E27FC236}">
                <a16:creationId xmlns:a16="http://schemas.microsoft.com/office/drawing/2014/main" id="{529D7EDF-9732-4F05-9371-B2148BE74060}"/>
              </a:ext>
              <a:ext uri="{C183D7F6-B498-43B3-948B-1728B52AA6E4}">
                <adec:decorative xmlns:adec="http://schemas.microsoft.com/office/drawing/2017/decorative" val="1"/>
              </a:ext>
            </a:extLst>
          </p:cNvPr>
          <p:cNvSpPr/>
          <p:nvPr/>
        </p:nvSpPr>
        <p:spPr>
          <a:xfrm>
            <a:off x="2387050" y="648461"/>
            <a:ext cx="695160" cy="49934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0" name="CuadroTexto 9">
            <a:extLst>
              <a:ext uri="{FF2B5EF4-FFF2-40B4-BE49-F238E27FC236}">
                <a16:creationId xmlns:a16="http://schemas.microsoft.com/office/drawing/2014/main" id="{3FA729A5-3991-449A-B00B-1DD265817749}"/>
              </a:ext>
            </a:extLst>
          </p:cNvPr>
          <p:cNvSpPr txBox="1"/>
          <p:nvPr/>
        </p:nvSpPr>
        <p:spPr>
          <a:xfrm>
            <a:off x="2734630" y="5687039"/>
            <a:ext cx="8263892" cy="707886"/>
          </a:xfrm>
          <a:prstGeom prst="rect">
            <a:avLst/>
          </a:prstGeom>
          <a:noFill/>
        </p:spPr>
        <p:txBody>
          <a:bodyPr wrap="square" rtlCol="0">
            <a:spAutoFit/>
          </a:bodyPr>
          <a:lstStyle/>
          <a:p>
            <a:r>
              <a:rPr lang="es-ES" sz="4000" dirty="0">
                <a:solidFill>
                  <a:srgbClr val="7030A0"/>
                </a:solidFill>
                <a:latin typeface="Berlin Sans FB Demi" panose="020E0802020502020306" pitchFamily="34" charset="0"/>
              </a:rPr>
              <a:t>JENSLLY CANAVIRI MAYDANA</a:t>
            </a:r>
            <a:endParaRPr lang="es-BO" sz="4000"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3C60A045-6997-473F-8801-92EFAD5B1FF3}"/>
              </a:ext>
            </a:extLst>
          </p:cNvPr>
          <p:cNvSpPr txBox="1"/>
          <p:nvPr/>
        </p:nvSpPr>
        <p:spPr>
          <a:xfrm>
            <a:off x="1285016" y="757700"/>
            <a:ext cx="8800052" cy="646331"/>
          </a:xfrm>
          <a:prstGeom prst="rect">
            <a:avLst/>
          </a:prstGeom>
          <a:noFill/>
        </p:spPr>
        <p:txBody>
          <a:bodyPr wrap="square" rtlCol="0">
            <a:spAutoFit/>
          </a:bodyPr>
          <a:lstStyle/>
          <a:p>
            <a:r>
              <a:rPr lang="es-ES" dirty="0">
                <a:solidFill>
                  <a:schemeClr val="accent4"/>
                </a:solidFill>
                <a:latin typeface="Arial Black" panose="020B0A04020102020204" pitchFamily="34" charset="0"/>
              </a:rPr>
              <a:t>Crear un programa Python que genere los primeros N números de la serie Fibonacci.</a:t>
            </a:r>
            <a:endParaRPr lang="es-BO" dirty="0">
              <a:solidFill>
                <a:schemeClr val="accent4"/>
              </a:solidFill>
              <a:latin typeface="Arial Black" panose="020B0A04020102020204" pitchFamily="34" charset="0"/>
            </a:endParaRPr>
          </a:p>
        </p:txBody>
      </p:sp>
      <p:pic>
        <p:nvPicPr>
          <p:cNvPr id="5" name="Imagen 4">
            <a:extLst>
              <a:ext uri="{FF2B5EF4-FFF2-40B4-BE49-F238E27FC236}">
                <a16:creationId xmlns:a16="http://schemas.microsoft.com/office/drawing/2014/main" id="{85107424-E640-4015-9D1C-699ADC5DED8B}"/>
              </a:ext>
            </a:extLst>
          </p:cNvPr>
          <p:cNvPicPr>
            <a:picLocks noChangeAspect="1"/>
          </p:cNvPicPr>
          <p:nvPr/>
        </p:nvPicPr>
        <p:blipFill>
          <a:blip r:embed="rId4"/>
          <a:stretch>
            <a:fillRect/>
          </a:stretch>
        </p:blipFill>
        <p:spPr>
          <a:xfrm>
            <a:off x="1376664" y="1547603"/>
            <a:ext cx="9654859" cy="4552697"/>
          </a:xfrm>
          <a:prstGeom prst="rect">
            <a:avLst/>
          </a:prstGeom>
        </p:spPr>
      </p:pic>
    </p:spTree>
    <p:extLst>
      <p:ext uri="{BB962C8B-B14F-4D97-AF65-F5344CB8AC3E}">
        <p14:creationId xmlns:p14="http://schemas.microsoft.com/office/powerpoint/2010/main" val="422850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3C60A045-6997-473F-8801-92EFAD5B1FF3}"/>
              </a:ext>
            </a:extLst>
          </p:cNvPr>
          <p:cNvSpPr txBox="1"/>
          <p:nvPr/>
        </p:nvSpPr>
        <p:spPr>
          <a:xfrm>
            <a:off x="1285016" y="757700"/>
            <a:ext cx="8800052" cy="646331"/>
          </a:xfrm>
          <a:prstGeom prst="rect">
            <a:avLst/>
          </a:prstGeom>
          <a:noFill/>
        </p:spPr>
        <p:txBody>
          <a:bodyPr wrap="square" rtlCol="0">
            <a:spAutoFit/>
          </a:bodyPr>
          <a:lstStyle/>
          <a:p>
            <a:r>
              <a:rPr lang="es-ES" dirty="0">
                <a:solidFill>
                  <a:schemeClr val="accent4"/>
                </a:solidFill>
                <a:latin typeface="Arial Black" panose="020B0A04020102020204" pitchFamily="34" charset="0"/>
              </a:rPr>
              <a:t>Crear un programa Python que genere los primeros N números de la serie Fibonacci.</a:t>
            </a:r>
            <a:endParaRPr lang="es-BO" dirty="0">
              <a:solidFill>
                <a:schemeClr val="accent4"/>
              </a:solidFill>
              <a:latin typeface="Arial Black" panose="020B0A04020102020204" pitchFamily="34" charset="0"/>
            </a:endParaRPr>
          </a:p>
        </p:txBody>
      </p:sp>
      <p:pic>
        <p:nvPicPr>
          <p:cNvPr id="4" name="Imagen 3">
            <a:extLst>
              <a:ext uri="{FF2B5EF4-FFF2-40B4-BE49-F238E27FC236}">
                <a16:creationId xmlns:a16="http://schemas.microsoft.com/office/drawing/2014/main" id="{687D45F7-7318-43D2-BFD3-A55EDB45815B}"/>
              </a:ext>
            </a:extLst>
          </p:cNvPr>
          <p:cNvPicPr>
            <a:picLocks noChangeAspect="1"/>
          </p:cNvPicPr>
          <p:nvPr/>
        </p:nvPicPr>
        <p:blipFill>
          <a:blip r:embed="rId4"/>
          <a:stretch>
            <a:fillRect/>
          </a:stretch>
        </p:blipFill>
        <p:spPr>
          <a:xfrm>
            <a:off x="1380215" y="1427210"/>
            <a:ext cx="9551707" cy="4856144"/>
          </a:xfrm>
          <a:prstGeom prst="rect">
            <a:avLst/>
          </a:prstGeom>
        </p:spPr>
      </p:pic>
    </p:spTree>
    <p:extLst>
      <p:ext uri="{BB962C8B-B14F-4D97-AF65-F5344CB8AC3E}">
        <p14:creationId xmlns:p14="http://schemas.microsoft.com/office/powerpoint/2010/main" val="294923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6161"/>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4DDB5F5B-1FEE-4976-BBC0-F8F7E89F179B}"/>
              </a:ext>
            </a:extLst>
          </p:cNvPr>
          <p:cNvSpPr txBox="1"/>
          <p:nvPr/>
        </p:nvSpPr>
        <p:spPr>
          <a:xfrm>
            <a:off x="1549601" y="473791"/>
            <a:ext cx="4953554" cy="646331"/>
          </a:xfrm>
          <a:prstGeom prst="rect">
            <a:avLst/>
          </a:prstGeom>
          <a:noFill/>
        </p:spPr>
        <p:txBody>
          <a:bodyPr wrap="square" rtlCol="0">
            <a:spAutoFit/>
          </a:bodyPr>
          <a:lstStyle/>
          <a:p>
            <a:r>
              <a:rPr lang="es-ES" dirty="0">
                <a:solidFill>
                  <a:schemeClr val="accent4"/>
                </a:solidFill>
                <a:latin typeface="Arial Black" panose="020B0A04020102020204" pitchFamily="34" charset="0"/>
              </a:rPr>
              <a:t>Crear las clases necesarias para resolver el siguiente planteamiento. </a:t>
            </a:r>
            <a:endParaRPr lang="es-BO" dirty="0">
              <a:solidFill>
                <a:schemeClr val="accent4"/>
              </a:solidFill>
              <a:latin typeface="Arial Black" panose="020B0A04020102020204" pitchFamily="34" charset="0"/>
            </a:endParaRPr>
          </a:p>
        </p:txBody>
      </p:sp>
      <p:pic>
        <p:nvPicPr>
          <p:cNvPr id="8" name="Imagen 7">
            <a:extLst>
              <a:ext uri="{FF2B5EF4-FFF2-40B4-BE49-F238E27FC236}">
                <a16:creationId xmlns:a16="http://schemas.microsoft.com/office/drawing/2014/main" id="{C4C8CCCD-CE61-46D3-91C5-2BA877C9AD32}"/>
              </a:ext>
            </a:extLst>
          </p:cNvPr>
          <p:cNvPicPr>
            <a:picLocks noChangeAspect="1"/>
          </p:cNvPicPr>
          <p:nvPr/>
        </p:nvPicPr>
        <p:blipFill>
          <a:blip r:embed="rId4"/>
          <a:stretch>
            <a:fillRect/>
          </a:stretch>
        </p:blipFill>
        <p:spPr>
          <a:xfrm>
            <a:off x="6682981" y="473791"/>
            <a:ext cx="4248939" cy="982350"/>
          </a:xfrm>
          <a:prstGeom prst="rect">
            <a:avLst/>
          </a:prstGeom>
        </p:spPr>
      </p:pic>
      <p:pic>
        <p:nvPicPr>
          <p:cNvPr id="4" name="Imagen 3">
            <a:extLst>
              <a:ext uri="{FF2B5EF4-FFF2-40B4-BE49-F238E27FC236}">
                <a16:creationId xmlns:a16="http://schemas.microsoft.com/office/drawing/2014/main" id="{9F51DAF6-FC8A-4C59-B1A7-0F3F86A2F000}"/>
              </a:ext>
            </a:extLst>
          </p:cNvPr>
          <p:cNvPicPr>
            <a:picLocks noChangeAspect="1"/>
          </p:cNvPicPr>
          <p:nvPr/>
        </p:nvPicPr>
        <p:blipFill>
          <a:blip r:embed="rId5"/>
          <a:stretch>
            <a:fillRect/>
          </a:stretch>
        </p:blipFill>
        <p:spPr>
          <a:xfrm>
            <a:off x="1623638" y="1524890"/>
            <a:ext cx="9308283" cy="4959258"/>
          </a:xfrm>
          <a:prstGeom prst="rect">
            <a:avLst/>
          </a:prstGeom>
        </p:spPr>
      </p:pic>
    </p:spTree>
    <p:extLst>
      <p:ext uri="{BB962C8B-B14F-4D97-AF65-F5344CB8AC3E}">
        <p14:creationId xmlns:p14="http://schemas.microsoft.com/office/powerpoint/2010/main" val="325918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6161"/>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4DDB5F5B-1FEE-4976-BBC0-F8F7E89F179B}"/>
              </a:ext>
            </a:extLst>
          </p:cNvPr>
          <p:cNvSpPr txBox="1"/>
          <p:nvPr/>
        </p:nvSpPr>
        <p:spPr>
          <a:xfrm>
            <a:off x="1549601" y="473791"/>
            <a:ext cx="4953554" cy="646331"/>
          </a:xfrm>
          <a:prstGeom prst="rect">
            <a:avLst/>
          </a:prstGeom>
          <a:noFill/>
        </p:spPr>
        <p:txBody>
          <a:bodyPr wrap="square" rtlCol="0">
            <a:spAutoFit/>
          </a:bodyPr>
          <a:lstStyle/>
          <a:p>
            <a:r>
              <a:rPr lang="es-ES" dirty="0">
                <a:solidFill>
                  <a:schemeClr val="accent4"/>
                </a:solidFill>
                <a:latin typeface="Arial Black" panose="020B0A04020102020204" pitchFamily="34" charset="0"/>
              </a:rPr>
              <a:t>Crear las clases necesarias para resolver el siguiente planteamiento. </a:t>
            </a:r>
            <a:endParaRPr lang="es-BO" dirty="0">
              <a:solidFill>
                <a:schemeClr val="accent4"/>
              </a:solidFill>
              <a:latin typeface="Arial Black" panose="020B0A04020102020204" pitchFamily="34" charset="0"/>
            </a:endParaRPr>
          </a:p>
        </p:txBody>
      </p:sp>
      <p:pic>
        <p:nvPicPr>
          <p:cNvPr id="8" name="Imagen 7">
            <a:extLst>
              <a:ext uri="{FF2B5EF4-FFF2-40B4-BE49-F238E27FC236}">
                <a16:creationId xmlns:a16="http://schemas.microsoft.com/office/drawing/2014/main" id="{C4C8CCCD-CE61-46D3-91C5-2BA877C9AD32}"/>
              </a:ext>
            </a:extLst>
          </p:cNvPr>
          <p:cNvPicPr>
            <a:picLocks noChangeAspect="1"/>
          </p:cNvPicPr>
          <p:nvPr/>
        </p:nvPicPr>
        <p:blipFill>
          <a:blip r:embed="rId4"/>
          <a:stretch>
            <a:fillRect/>
          </a:stretch>
        </p:blipFill>
        <p:spPr>
          <a:xfrm>
            <a:off x="6682981" y="473791"/>
            <a:ext cx="4248939" cy="982350"/>
          </a:xfrm>
          <a:prstGeom prst="rect">
            <a:avLst/>
          </a:prstGeom>
        </p:spPr>
      </p:pic>
      <p:pic>
        <p:nvPicPr>
          <p:cNvPr id="5" name="Imagen 4">
            <a:extLst>
              <a:ext uri="{FF2B5EF4-FFF2-40B4-BE49-F238E27FC236}">
                <a16:creationId xmlns:a16="http://schemas.microsoft.com/office/drawing/2014/main" id="{1323278B-F635-424D-96B2-BD1F1DBD1CA1}"/>
              </a:ext>
            </a:extLst>
          </p:cNvPr>
          <p:cNvPicPr>
            <a:picLocks noChangeAspect="1"/>
          </p:cNvPicPr>
          <p:nvPr/>
        </p:nvPicPr>
        <p:blipFill>
          <a:blip r:embed="rId5"/>
          <a:stretch>
            <a:fillRect/>
          </a:stretch>
        </p:blipFill>
        <p:spPr>
          <a:xfrm>
            <a:off x="1657474" y="1761688"/>
            <a:ext cx="9274446" cy="4513277"/>
          </a:xfrm>
          <a:prstGeom prst="rect">
            <a:avLst/>
          </a:prstGeom>
        </p:spPr>
      </p:pic>
    </p:spTree>
    <p:extLst>
      <p:ext uri="{BB962C8B-B14F-4D97-AF65-F5344CB8AC3E}">
        <p14:creationId xmlns:p14="http://schemas.microsoft.com/office/powerpoint/2010/main" val="184194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7B6FE371-3ADD-4A98-9285-C142AB91BEFF}"/>
              </a:ext>
            </a:extLst>
          </p:cNvPr>
          <p:cNvSpPr txBox="1"/>
          <p:nvPr/>
        </p:nvSpPr>
        <p:spPr>
          <a:xfrm>
            <a:off x="1396592" y="595190"/>
            <a:ext cx="5225831" cy="646331"/>
          </a:xfrm>
          <a:prstGeom prst="rect">
            <a:avLst/>
          </a:prstGeom>
          <a:noFill/>
        </p:spPr>
        <p:txBody>
          <a:bodyPr wrap="square" rtlCol="0">
            <a:spAutoFit/>
          </a:bodyPr>
          <a:lstStyle/>
          <a:p>
            <a:r>
              <a:rPr lang="es-ES" dirty="0">
                <a:solidFill>
                  <a:schemeClr val="accent4"/>
                </a:solidFill>
                <a:latin typeface="Arial Black" panose="020B0A04020102020204" pitchFamily="34" charset="0"/>
              </a:rPr>
              <a:t>Realizar un análisis para el siguiente escenario.</a:t>
            </a:r>
            <a:endParaRPr lang="es-BO" dirty="0">
              <a:solidFill>
                <a:schemeClr val="accent4"/>
              </a:solidFill>
              <a:latin typeface="Arial Black" panose="020B0A04020102020204" pitchFamily="34" charset="0"/>
            </a:endParaRPr>
          </a:p>
        </p:txBody>
      </p:sp>
      <p:pic>
        <p:nvPicPr>
          <p:cNvPr id="6" name="Imagen 5">
            <a:extLst>
              <a:ext uri="{FF2B5EF4-FFF2-40B4-BE49-F238E27FC236}">
                <a16:creationId xmlns:a16="http://schemas.microsoft.com/office/drawing/2014/main" id="{F194F77F-22D7-493C-ADEB-BCD8AAB78EBC}"/>
              </a:ext>
            </a:extLst>
          </p:cNvPr>
          <p:cNvPicPr>
            <a:picLocks noChangeAspect="1"/>
          </p:cNvPicPr>
          <p:nvPr/>
        </p:nvPicPr>
        <p:blipFill>
          <a:blip r:embed="rId4"/>
          <a:stretch>
            <a:fillRect/>
          </a:stretch>
        </p:blipFill>
        <p:spPr>
          <a:xfrm>
            <a:off x="6463536" y="594458"/>
            <a:ext cx="4468386" cy="810517"/>
          </a:xfrm>
          <a:prstGeom prst="rect">
            <a:avLst/>
          </a:prstGeom>
        </p:spPr>
      </p:pic>
      <p:pic>
        <p:nvPicPr>
          <p:cNvPr id="5" name="Imagen 4">
            <a:extLst>
              <a:ext uri="{FF2B5EF4-FFF2-40B4-BE49-F238E27FC236}">
                <a16:creationId xmlns:a16="http://schemas.microsoft.com/office/drawing/2014/main" id="{7998E06F-2388-4EEF-859A-8427ACCB02E1}"/>
              </a:ext>
            </a:extLst>
          </p:cNvPr>
          <p:cNvPicPr>
            <a:picLocks noChangeAspect="1"/>
          </p:cNvPicPr>
          <p:nvPr/>
        </p:nvPicPr>
        <p:blipFill>
          <a:blip r:embed="rId5"/>
          <a:stretch>
            <a:fillRect/>
          </a:stretch>
        </p:blipFill>
        <p:spPr>
          <a:xfrm>
            <a:off x="1505692" y="1473759"/>
            <a:ext cx="9426230" cy="4692149"/>
          </a:xfrm>
          <a:prstGeom prst="rect">
            <a:avLst/>
          </a:prstGeom>
        </p:spPr>
      </p:pic>
    </p:spTree>
    <p:extLst>
      <p:ext uri="{BB962C8B-B14F-4D97-AF65-F5344CB8AC3E}">
        <p14:creationId xmlns:p14="http://schemas.microsoft.com/office/powerpoint/2010/main" val="124054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7B6FE371-3ADD-4A98-9285-C142AB91BEFF}"/>
              </a:ext>
            </a:extLst>
          </p:cNvPr>
          <p:cNvSpPr txBox="1"/>
          <p:nvPr/>
        </p:nvSpPr>
        <p:spPr>
          <a:xfrm>
            <a:off x="1396592" y="595190"/>
            <a:ext cx="5225831" cy="646331"/>
          </a:xfrm>
          <a:prstGeom prst="rect">
            <a:avLst/>
          </a:prstGeom>
          <a:noFill/>
        </p:spPr>
        <p:txBody>
          <a:bodyPr wrap="square" rtlCol="0">
            <a:spAutoFit/>
          </a:bodyPr>
          <a:lstStyle/>
          <a:p>
            <a:r>
              <a:rPr lang="es-ES" dirty="0">
                <a:solidFill>
                  <a:schemeClr val="accent4"/>
                </a:solidFill>
                <a:latin typeface="Arial Black" panose="020B0A04020102020204" pitchFamily="34" charset="0"/>
              </a:rPr>
              <a:t>Realizar un análisis para el siguiente escenario.</a:t>
            </a:r>
            <a:endParaRPr lang="es-BO" dirty="0">
              <a:solidFill>
                <a:schemeClr val="accent4"/>
              </a:solidFill>
              <a:latin typeface="Arial Black" panose="020B0A04020102020204" pitchFamily="34" charset="0"/>
            </a:endParaRPr>
          </a:p>
        </p:txBody>
      </p:sp>
      <p:pic>
        <p:nvPicPr>
          <p:cNvPr id="6" name="Imagen 5">
            <a:extLst>
              <a:ext uri="{FF2B5EF4-FFF2-40B4-BE49-F238E27FC236}">
                <a16:creationId xmlns:a16="http://schemas.microsoft.com/office/drawing/2014/main" id="{F194F77F-22D7-493C-ADEB-BCD8AAB78EBC}"/>
              </a:ext>
            </a:extLst>
          </p:cNvPr>
          <p:cNvPicPr>
            <a:picLocks noChangeAspect="1"/>
          </p:cNvPicPr>
          <p:nvPr/>
        </p:nvPicPr>
        <p:blipFill>
          <a:blip r:embed="rId4"/>
          <a:stretch>
            <a:fillRect/>
          </a:stretch>
        </p:blipFill>
        <p:spPr>
          <a:xfrm>
            <a:off x="6463536" y="594458"/>
            <a:ext cx="4468386" cy="810517"/>
          </a:xfrm>
          <a:prstGeom prst="rect">
            <a:avLst/>
          </a:prstGeom>
        </p:spPr>
      </p:pic>
      <p:pic>
        <p:nvPicPr>
          <p:cNvPr id="4" name="Imagen 3">
            <a:extLst>
              <a:ext uri="{FF2B5EF4-FFF2-40B4-BE49-F238E27FC236}">
                <a16:creationId xmlns:a16="http://schemas.microsoft.com/office/drawing/2014/main" id="{AD2A1AEB-2B50-4D24-97B2-A7AE8D6F763A}"/>
              </a:ext>
            </a:extLst>
          </p:cNvPr>
          <p:cNvPicPr>
            <a:picLocks noChangeAspect="1"/>
          </p:cNvPicPr>
          <p:nvPr/>
        </p:nvPicPr>
        <p:blipFill>
          <a:blip r:embed="rId5"/>
          <a:stretch>
            <a:fillRect/>
          </a:stretch>
        </p:blipFill>
        <p:spPr>
          <a:xfrm>
            <a:off x="1490052" y="1563290"/>
            <a:ext cx="9441870" cy="4845899"/>
          </a:xfrm>
          <a:prstGeom prst="rect">
            <a:avLst/>
          </a:prstGeom>
        </p:spPr>
      </p:pic>
    </p:spTree>
    <p:extLst>
      <p:ext uri="{BB962C8B-B14F-4D97-AF65-F5344CB8AC3E}">
        <p14:creationId xmlns:p14="http://schemas.microsoft.com/office/powerpoint/2010/main" val="4549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402936CE-D2CA-465D-BEB1-3BAFBFFA7CD1}"/>
              </a:ext>
            </a:extLst>
          </p:cNvPr>
          <p:cNvSpPr txBox="1"/>
          <p:nvPr/>
        </p:nvSpPr>
        <p:spPr>
          <a:xfrm>
            <a:off x="1585520" y="729842"/>
            <a:ext cx="3674378" cy="369332"/>
          </a:xfrm>
          <a:prstGeom prst="rect">
            <a:avLst/>
          </a:prstGeom>
          <a:noFill/>
        </p:spPr>
        <p:txBody>
          <a:bodyPr wrap="square" rtlCol="0">
            <a:spAutoFit/>
          </a:bodyPr>
          <a:lstStyle/>
          <a:p>
            <a:r>
              <a:rPr lang="es-BO" dirty="0">
                <a:solidFill>
                  <a:schemeClr val="accent4"/>
                </a:solidFill>
                <a:latin typeface="Arial Black" panose="020B0A04020102020204" pitchFamily="34" charset="0"/>
              </a:rPr>
              <a:t>Ejercicio de planteamiento</a:t>
            </a:r>
          </a:p>
        </p:txBody>
      </p:sp>
      <p:pic>
        <p:nvPicPr>
          <p:cNvPr id="5" name="Imagen 4">
            <a:extLst>
              <a:ext uri="{FF2B5EF4-FFF2-40B4-BE49-F238E27FC236}">
                <a16:creationId xmlns:a16="http://schemas.microsoft.com/office/drawing/2014/main" id="{F5C19BAA-81C5-4EE0-B20F-78873DFDA641}"/>
              </a:ext>
            </a:extLst>
          </p:cNvPr>
          <p:cNvPicPr>
            <a:picLocks noChangeAspect="1"/>
          </p:cNvPicPr>
          <p:nvPr/>
        </p:nvPicPr>
        <p:blipFill>
          <a:blip r:embed="rId4"/>
          <a:stretch>
            <a:fillRect/>
          </a:stretch>
        </p:blipFill>
        <p:spPr>
          <a:xfrm>
            <a:off x="1702966" y="1299635"/>
            <a:ext cx="9302708" cy="5184513"/>
          </a:xfrm>
          <a:prstGeom prst="rect">
            <a:avLst/>
          </a:prstGeom>
        </p:spPr>
      </p:pic>
    </p:spTree>
    <p:extLst>
      <p:ext uri="{BB962C8B-B14F-4D97-AF65-F5344CB8AC3E}">
        <p14:creationId xmlns:p14="http://schemas.microsoft.com/office/powerpoint/2010/main" val="301022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402936CE-D2CA-465D-BEB1-3BAFBFFA7CD1}"/>
              </a:ext>
            </a:extLst>
          </p:cNvPr>
          <p:cNvSpPr txBox="1"/>
          <p:nvPr/>
        </p:nvSpPr>
        <p:spPr>
          <a:xfrm>
            <a:off x="1585520" y="729842"/>
            <a:ext cx="3674378" cy="369332"/>
          </a:xfrm>
          <a:prstGeom prst="rect">
            <a:avLst/>
          </a:prstGeom>
          <a:noFill/>
        </p:spPr>
        <p:txBody>
          <a:bodyPr wrap="square" rtlCol="0">
            <a:spAutoFit/>
          </a:bodyPr>
          <a:lstStyle/>
          <a:p>
            <a:r>
              <a:rPr lang="es-BO" dirty="0">
                <a:solidFill>
                  <a:schemeClr val="accent4"/>
                </a:solidFill>
                <a:latin typeface="Arial Black" panose="020B0A04020102020204" pitchFamily="34" charset="0"/>
              </a:rPr>
              <a:t>Ejercicio de planteamiento</a:t>
            </a:r>
          </a:p>
        </p:txBody>
      </p:sp>
      <p:pic>
        <p:nvPicPr>
          <p:cNvPr id="5" name="Imagen 4">
            <a:extLst>
              <a:ext uri="{FF2B5EF4-FFF2-40B4-BE49-F238E27FC236}">
                <a16:creationId xmlns:a16="http://schemas.microsoft.com/office/drawing/2014/main" id="{78999F3A-CA27-42BC-B33D-C2C0A85652E9}"/>
              </a:ext>
            </a:extLst>
          </p:cNvPr>
          <p:cNvPicPr>
            <a:picLocks noChangeAspect="1"/>
          </p:cNvPicPr>
          <p:nvPr/>
        </p:nvPicPr>
        <p:blipFill>
          <a:blip r:embed="rId4"/>
          <a:stretch>
            <a:fillRect/>
          </a:stretch>
        </p:blipFill>
        <p:spPr>
          <a:xfrm>
            <a:off x="1663185" y="1145937"/>
            <a:ext cx="8980617" cy="4982221"/>
          </a:xfrm>
          <a:prstGeom prst="rect">
            <a:avLst/>
          </a:prstGeom>
        </p:spPr>
      </p:pic>
    </p:spTree>
    <p:extLst>
      <p:ext uri="{BB962C8B-B14F-4D97-AF65-F5344CB8AC3E}">
        <p14:creationId xmlns:p14="http://schemas.microsoft.com/office/powerpoint/2010/main" val="250956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1" name="CuadroTexto 10">
            <a:extLst>
              <a:ext uri="{FF2B5EF4-FFF2-40B4-BE49-F238E27FC236}">
                <a16:creationId xmlns:a16="http://schemas.microsoft.com/office/drawing/2014/main" id="{2DF92057-78BC-4A38-B8C7-85D0F9B4CAE3}"/>
              </a:ext>
            </a:extLst>
          </p:cNvPr>
          <p:cNvSpPr txBox="1"/>
          <p:nvPr/>
        </p:nvSpPr>
        <p:spPr>
          <a:xfrm>
            <a:off x="1258349" y="662730"/>
            <a:ext cx="9801739" cy="5324535"/>
          </a:xfrm>
          <a:prstGeom prst="rect">
            <a:avLst/>
          </a:prstGeom>
          <a:noFill/>
        </p:spPr>
        <p:txBody>
          <a:bodyPr wrap="square" rtlCol="0">
            <a:spAutoFit/>
          </a:bodyPr>
          <a:lstStyle/>
          <a:p>
            <a:r>
              <a:rPr lang="es-ES" dirty="0">
                <a:solidFill>
                  <a:schemeClr val="accent4"/>
                </a:solidFill>
                <a:latin typeface="Arial Black" panose="020B0A04020102020204" pitchFamily="34" charset="0"/>
              </a:rPr>
              <a:t>¿Qué es un sistema embebido? </a:t>
            </a:r>
          </a:p>
          <a:p>
            <a:pPr algn="just"/>
            <a:r>
              <a:rPr lang="es-ES" sz="1600" b="0" i="0" dirty="0">
                <a:solidFill>
                  <a:srgbClr val="BDC1C6"/>
                </a:solidFill>
                <a:effectLst/>
                <a:latin typeface="Arial Black" panose="020B0A04020102020204" pitchFamily="34" charset="0"/>
              </a:rPr>
              <a:t>Un sistema </a:t>
            </a:r>
            <a:r>
              <a:rPr lang="es-ES" sz="1600" b="1" i="0" dirty="0">
                <a:solidFill>
                  <a:srgbClr val="BDC1C6"/>
                </a:solidFill>
                <a:effectLst/>
                <a:latin typeface="Arial Black" panose="020B0A04020102020204" pitchFamily="34" charset="0"/>
              </a:rPr>
              <a:t>embebido</a:t>
            </a:r>
            <a:r>
              <a:rPr lang="es-ES" sz="1600" b="0" i="0" dirty="0">
                <a:solidFill>
                  <a:srgbClr val="BDC1C6"/>
                </a:solidFill>
                <a:effectLst/>
                <a:latin typeface="Arial Black" panose="020B0A04020102020204" pitchFamily="34" charset="0"/>
              </a:rPr>
              <a:t> (también conocido como “empotrado”, “incrustado” o “integrado”) es un sistema de computación diseñado para realizar funciones específicas, y cuyos componentes se encuentran integrados en una placa base.</a:t>
            </a:r>
          </a:p>
          <a:p>
            <a:r>
              <a:rPr lang="es-ES" dirty="0">
                <a:solidFill>
                  <a:schemeClr val="accent4"/>
                </a:solidFill>
                <a:latin typeface="Arial Black" panose="020B0A04020102020204" pitchFamily="34" charset="0"/>
              </a:rPr>
              <a:t>¿Mencione 5 ejemplos de </a:t>
            </a:r>
            <a:r>
              <a:rPr lang="es-ES" dirty="0" err="1">
                <a:solidFill>
                  <a:schemeClr val="accent4"/>
                </a:solidFill>
                <a:latin typeface="Arial Black" panose="020B0A04020102020204" pitchFamily="34" charset="0"/>
              </a:rPr>
              <a:t>sistemembebidos</a:t>
            </a:r>
            <a:r>
              <a:rPr lang="es-ES" dirty="0">
                <a:solidFill>
                  <a:schemeClr val="accent4"/>
                </a:solidFill>
                <a:latin typeface="Arial Black" panose="020B0A04020102020204" pitchFamily="34" charset="0"/>
              </a:rPr>
              <a:t>?</a:t>
            </a:r>
          </a:p>
          <a:p>
            <a:pPr marL="285750" indent="-285750">
              <a:buFont typeface="Arial" panose="020B0604020202020204" pitchFamily="34" charset="0"/>
              <a:buChar char="•"/>
            </a:pPr>
            <a:r>
              <a:rPr lang="es-BO" sz="1600" b="1" i="0" dirty="0">
                <a:solidFill>
                  <a:srgbClr val="BDC1C6"/>
                </a:solidFill>
                <a:effectLst/>
                <a:latin typeface="Arial Black" panose="020B0A04020102020204" pitchFamily="34" charset="0"/>
              </a:rPr>
              <a:t>Sistemas</a:t>
            </a:r>
            <a:r>
              <a:rPr lang="es-BO" sz="1600" b="0" i="0" dirty="0">
                <a:solidFill>
                  <a:srgbClr val="BDC1C6"/>
                </a:solidFill>
                <a:effectLst/>
                <a:latin typeface="Arial Black" panose="020B0A04020102020204" pitchFamily="34" charset="0"/>
              </a:rPr>
              <a:t> de calefacción central.</a:t>
            </a:r>
          </a:p>
          <a:p>
            <a:pPr marL="285750" indent="-285750" algn="l">
              <a:buFont typeface="Arial" panose="020B0604020202020204" pitchFamily="34" charset="0"/>
              <a:buChar char="•"/>
            </a:pPr>
            <a:r>
              <a:rPr lang="es-BO" sz="1600" b="1" i="0" dirty="0">
                <a:solidFill>
                  <a:srgbClr val="BDC1C6"/>
                </a:solidFill>
                <a:effectLst/>
                <a:latin typeface="Arial Black" panose="020B0A04020102020204" pitchFamily="34" charset="0"/>
              </a:rPr>
              <a:t>Sistemas</a:t>
            </a:r>
            <a:r>
              <a:rPr lang="es-BO" sz="1600" b="0" i="0" dirty="0">
                <a:solidFill>
                  <a:srgbClr val="BDC1C6"/>
                </a:solidFill>
                <a:effectLst/>
                <a:latin typeface="Arial Black" panose="020B0A04020102020204" pitchFamily="34" charset="0"/>
              </a:rPr>
              <a:t> GPS.</a:t>
            </a:r>
          </a:p>
          <a:p>
            <a:pPr marL="285750" indent="-285750" algn="l">
              <a:buFont typeface="Arial" panose="020B0604020202020204" pitchFamily="34" charset="0"/>
              <a:buChar char="•"/>
            </a:pPr>
            <a:r>
              <a:rPr lang="es-BO" sz="1600" b="0" i="0" dirty="0">
                <a:solidFill>
                  <a:srgbClr val="BDC1C6"/>
                </a:solidFill>
                <a:effectLst/>
                <a:latin typeface="Arial Black" panose="020B0A04020102020204" pitchFamily="34" charset="0"/>
              </a:rPr>
              <a:t>Rastreadores de fitness.</a:t>
            </a:r>
          </a:p>
          <a:p>
            <a:pPr marL="285750" indent="-285750" algn="l">
              <a:buFont typeface="Arial" panose="020B0604020202020204" pitchFamily="34" charset="0"/>
              <a:buChar char="•"/>
            </a:pPr>
            <a:r>
              <a:rPr lang="es-BO" sz="1600" b="0" i="0" dirty="0">
                <a:solidFill>
                  <a:srgbClr val="BDC1C6"/>
                </a:solidFill>
                <a:effectLst/>
                <a:latin typeface="Arial Black" panose="020B0A04020102020204" pitchFamily="34" charset="0"/>
              </a:rPr>
              <a:t>Dispositivos médicos.</a:t>
            </a:r>
          </a:p>
          <a:p>
            <a:pPr marL="285750" indent="-285750" algn="l">
              <a:buFont typeface="Arial" panose="020B0604020202020204" pitchFamily="34" charset="0"/>
              <a:buChar char="•"/>
            </a:pPr>
            <a:r>
              <a:rPr lang="es-BO" sz="1600" b="1" i="0" dirty="0">
                <a:solidFill>
                  <a:srgbClr val="BDC1C6"/>
                </a:solidFill>
                <a:effectLst/>
                <a:latin typeface="Arial Black" panose="020B0A04020102020204" pitchFamily="34" charset="0"/>
              </a:rPr>
              <a:t>Sistemas</a:t>
            </a:r>
            <a:r>
              <a:rPr lang="es-BO" sz="1600" b="0" i="0" dirty="0">
                <a:solidFill>
                  <a:srgbClr val="BDC1C6"/>
                </a:solidFill>
                <a:effectLst/>
                <a:latin typeface="Arial Black" panose="020B0A04020102020204" pitchFamily="34" charset="0"/>
              </a:rPr>
              <a:t> de automoción.</a:t>
            </a:r>
          </a:p>
          <a:p>
            <a:pPr marL="285750" indent="-285750" algn="l">
              <a:buFont typeface="Arial" panose="020B0604020202020204" pitchFamily="34" charset="0"/>
              <a:buChar char="•"/>
            </a:pPr>
            <a:r>
              <a:rPr lang="es-BO" sz="1600" b="0" i="0" dirty="0">
                <a:solidFill>
                  <a:srgbClr val="BDC1C6"/>
                </a:solidFill>
                <a:effectLst/>
                <a:latin typeface="Arial Black" panose="020B0A04020102020204" pitchFamily="34" charset="0"/>
              </a:rPr>
              <a:t>Tránsito y cobro de tarifas.</a:t>
            </a:r>
          </a:p>
          <a:p>
            <a:pPr marL="285750" indent="-285750" algn="l">
              <a:buFont typeface="Arial" panose="020B0604020202020204" pitchFamily="34" charset="0"/>
              <a:buChar char="•"/>
            </a:pPr>
            <a:r>
              <a:rPr lang="es-BO" sz="1600" b="0" i="0" dirty="0">
                <a:solidFill>
                  <a:srgbClr val="BDC1C6"/>
                </a:solidFill>
                <a:effectLst/>
                <a:latin typeface="Arial Black" panose="020B0A04020102020204" pitchFamily="34" charset="0"/>
              </a:rPr>
              <a:t>Cajeros automáticos.</a:t>
            </a:r>
          </a:p>
          <a:p>
            <a:pPr marL="285750" indent="-285750" algn="l">
              <a:buFont typeface="Arial" panose="020B0604020202020204" pitchFamily="34" charset="0"/>
              <a:buChar char="•"/>
            </a:pPr>
            <a:r>
              <a:rPr lang="es-BO" sz="1600" b="0" i="0" dirty="0">
                <a:solidFill>
                  <a:srgbClr val="BDC1C6"/>
                </a:solidFill>
                <a:effectLst/>
                <a:latin typeface="Arial Black" panose="020B0A04020102020204" pitchFamily="34" charset="0"/>
              </a:rPr>
              <a:t>Robots de fábrica.</a:t>
            </a:r>
          </a:p>
          <a:p>
            <a:r>
              <a:rPr lang="es-ES" dirty="0">
                <a:solidFill>
                  <a:schemeClr val="accent4"/>
                </a:solidFill>
                <a:latin typeface="Arial Black" panose="020B0A04020102020204" pitchFamily="34" charset="0"/>
              </a:rPr>
              <a:t>¿Menciona las diferencias o similitudes entre un sistema operativo, un sistema móvil y un sistema embebido?</a:t>
            </a:r>
          </a:p>
          <a:p>
            <a:r>
              <a:rPr lang="es-ES" sz="1600" b="0" i="0" dirty="0">
                <a:solidFill>
                  <a:schemeClr val="bg1"/>
                </a:solidFill>
                <a:effectLst/>
                <a:latin typeface="Arial Black" panose="020B0A04020102020204" pitchFamily="34" charset="0"/>
              </a:rPr>
              <a:t>La diferencia entre un sistema operativo móvil (SO) y un sistema operativo de computadora tiene que ver con cómo las compañías tecnológicas individuales han implementado varias versiones de los sistemas operativos que proporcionan los entornos fundamentales para las aplicaciones de software tradicionales, así como las nuevas aplicaciones móviles.</a:t>
            </a:r>
            <a:endParaRPr lang="es-BO" sz="16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5674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79F86727-08F0-4B6B-9A1A-06BF18A6AD59}"/>
              </a:ext>
            </a:extLst>
          </p:cNvPr>
          <p:cNvSpPr txBox="1"/>
          <p:nvPr/>
        </p:nvSpPr>
        <p:spPr>
          <a:xfrm>
            <a:off x="1224793" y="595618"/>
            <a:ext cx="9835295" cy="4801314"/>
          </a:xfrm>
          <a:prstGeom prst="rect">
            <a:avLst/>
          </a:prstGeom>
          <a:noFill/>
        </p:spPr>
        <p:txBody>
          <a:bodyPr wrap="square" rtlCol="0">
            <a:spAutoFit/>
          </a:bodyPr>
          <a:lstStyle/>
          <a:p>
            <a:r>
              <a:rPr lang="es-ES" dirty="0">
                <a:solidFill>
                  <a:schemeClr val="accent4"/>
                </a:solidFill>
                <a:latin typeface="Arial Black" panose="020B0A04020102020204" pitchFamily="34" charset="0"/>
              </a:rPr>
              <a:t>¿A que se referirán los términos MCU y MPU? Explique cada una de ellas.</a:t>
            </a:r>
          </a:p>
          <a:p>
            <a:pPr algn="l" rtl="0"/>
            <a:r>
              <a:rPr lang="es-ES" b="0" i="0" dirty="0">
                <a:solidFill>
                  <a:schemeClr val="bg1"/>
                </a:solidFill>
                <a:effectLst/>
                <a:latin typeface="Arial Black" panose="020B0A04020102020204" pitchFamily="34" charset="0"/>
              </a:rPr>
              <a:t>MCU = MCU son unas siglas que pueden hacer referencia a: Microcontrolador, por sus siglas en inglés de </a:t>
            </a:r>
            <a:r>
              <a:rPr lang="es-ES" b="0" i="0" dirty="0" err="1">
                <a:solidFill>
                  <a:schemeClr val="bg1"/>
                </a:solidFill>
                <a:effectLst/>
                <a:latin typeface="Arial Black" panose="020B0A04020102020204" pitchFamily="34" charset="0"/>
              </a:rPr>
              <a:t>microcontroller</a:t>
            </a:r>
            <a:r>
              <a:rPr lang="es-ES" b="0" i="0" dirty="0">
                <a:solidFill>
                  <a:schemeClr val="bg1"/>
                </a:solidFill>
                <a:effectLst/>
                <a:latin typeface="Arial Black" panose="020B0A04020102020204" pitchFamily="34" charset="0"/>
              </a:rPr>
              <a:t> </a:t>
            </a:r>
            <a:r>
              <a:rPr lang="es-ES" b="0" i="0" dirty="0" err="1">
                <a:solidFill>
                  <a:schemeClr val="bg1"/>
                </a:solidFill>
                <a:effectLst/>
                <a:latin typeface="Arial Black" panose="020B0A04020102020204" pitchFamily="34" charset="0"/>
              </a:rPr>
              <a:t>unit</a:t>
            </a:r>
            <a:r>
              <a:rPr lang="es-ES" b="0" i="0" dirty="0">
                <a:solidFill>
                  <a:schemeClr val="bg1"/>
                </a:solidFill>
                <a:effectLst/>
                <a:latin typeface="Arial Black" panose="020B0A04020102020204" pitchFamily="34" charset="0"/>
              </a:rPr>
              <a:t> , un chip que contiene procesador, RAM, ROM, reloj y la unidad de control de E/S en un único encapsulado.</a:t>
            </a:r>
          </a:p>
          <a:p>
            <a:pPr algn="l" rtl="0"/>
            <a:r>
              <a:rPr lang="es-ES" b="0" i="0" dirty="0">
                <a:solidFill>
                  <a:schemeClr val="bg1"/>
                </a:solidFill>
                <a:effectLst/>
                <a:latin typeface="Arial Black" panose="020B0A04020102020204" pitchFamily="34" charset="0"/>
              </a:rPr>
              <a:t>MPU = microchip procesador diseñado para realizar tareas múltiples dentro de un sistema de cómputo. Unidad de microprocesador (en inglés </a:t>
            </a:r>
            <a:r>
              <a:rPr lang="es-ES" b="0" i="0" dirty="0" err="1">
                <a:solidFill>
                  <a:schemeClr val="bg1"/>
                </a:solidFill>
                <a:effectLst/>
                <a:latin typeface="Arial Black" panose="020B0A04020102020204" pitchFamily="34" charset="0"/>
              </a:rPr>
              <a:t>microprocessor</a:t>
            </a:r>
            <a:r>
              <a:rPr lang="es-ES" b="0" i="0" dirty="0">
                <a:solidFill>
                  <a:schemeClr val="bg1"/>
                </a:solidFill>
                <a:effectLst/>
                <a:latin typeface="Arial Black" panose="020B0A04020102020204" pitchFamily="34" charset="0"/>
              </a:rPr>
              <a:t> </a:t>
            </a:r>
            <a:r>
              <a:rPr lang="es-ES" b="0" i="0" dirty="0" err="1">
                <a:solidFill>
                  <a:schemeClr val="bg1"/>
                </a:solidFill>
                <a:effectLst/>
                <a:latin typeface="Arial Black" panose="020B0A04020102020204" pitchFamily="34" charset="0"/>
              </a:rPr>
              <a:t>unit</a:t>
            </a:r>
            <a:r>
              <a:rPr lang="es-ES" b="0" i="0" dirty="0">
                <a:solidFill>
                  <a:schemeClr val="bg1"/>
                </a:solidFill>
                <a:effectLst/>
                <a:latin typeface="Arial Black" panose="020B0A04020102020204" pitchFamily="34" charset="0"/>
              </a:rPr>
              <a:t>) o unidad central de procesamiento.</a:t>
            </a:r>
          </a:p>
          <a:p>
            <a:pPr algn="l" rtl="0"/>
            <a:endParaRPr lang="es-ES" b="0" i="0" dirty="0">
              <a:solidFill>
                <a:schemeClr val="bg1"/>
              </a:solidFill>
              <a:effectLst/>
              <a:latin typeface="Arial Black" panose="020B0A04020102020204" pitchFamily="34" charset="0"/>
            </a:endParaRPr>
          </a:p>
          <a:p>
            <a:r>
              <a:rPr lang="es-ES" dirty="0">
                <a:solidFill>
                  <a:schemeClr val="accent4"/>
                </a:solidFill>
                <a:latin typeface="Arial Black" panose="020B0A04020102020204" pitchFamily="34" charset="0"/>
              </a:rPr>
              <a:t>¿Cuáles son los pilares de POO?</a:t>
            </a:r>
          </a:p>
          <a:p>
            <a:r>
              <a:rPr lang="es-ES" b="0" i="0" dirty="0">
                <a:solidFill>
                  <a:schemeClr val="bg1"/>
                </a:solidFill>
                <a:effectLst/>
                <a:latin typeface="Arial Black" panose="020B0A04020102020204" pitchFamily="34" charset="0"/>
              </a:rPr>
              <a:t>Los pilares son: abstracción, encapsulamiento, herencia y polimorfismo.</a:t>
            </a:r>
          </a:p>
          <a:p>
            <a:endParaRPr lang="es-ES" b="0" i="0" dirty="0">
              <a:solidFill>
                <a:schemeClr val="bg1"/>
              </a:solidFill>
              <a:effectLst/>
              <a:latin typeface="Arial Black" panose="020B0A04020102020204" pitchFamily="34" charset="0"/>
            </a:endParaRPr>
          </a:p>
          <a:p>
            <a:r>
              <a:rPr lang="es-ES" dirty="0">
                <a:solidFill>
                  <a:schemeClr val="accent4"/>
                </a:solidFill>
                <a:latin typeface="Arial Black" panose="020B0A04020102020204" pitchFamily="34" charset="0"/>
              </a:rPr>
              <a:t>¿Mencione los componentes en lo que se basa POO?. Y explicar cada una de ellas. </a:t>
            </a:r>
          </a:p>
          <a:p>
            <a:r>
              <a:rPr lang="es-ES" b="0" i="0" dirty="0">
                <a:solidFill>
                  <a:schemeClr val="bg1"/>
                </a:solidFill>
                <a:effectLst/>
                <a:latin typeface="Arial Black" panose="020B0A04020102020204" pitchFamily="34" charset="0"/>
              </a:rPr>
              <a:t>El primer y más importante concepto de la POO es la distinción entre clase y objeto ya que la clase es una plantilla y esta se Define de manera genérica cómo van a ser los objetos de un determinado tipo.</a:t>
            </a:r>
            <a:endParaRPr lang="es-BO"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84016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090E4923-C790-4662-84B7-803705C368F3}"/>
              </a:ext>
            </a:extLst>
          </p:cNvPr>
          <p:cNvSpPr txBox="1"/>
          <p:nvPr/>
        </p:nvSpPr>
        <p:spPr>
          <a:xfrm>
            <a:off x="1208015" y="746620"/>
            <a:ext cx="9756396" cy="5078313"/>
          </a:xfrm>
          <a:prstGeom prst="rect">
            <a:avLst/>
          </a:prstGeom>
          <a:noFill/>
        </p:spPr>
        <p:txBody>
          <a:bodyPr wrap="square" rtlCol="0">
            <a:spAutoFit/>
          </a:bodyPr>
          <a:lstStyle/>
          <a:p>
            <a:r>
              <a:rPr lang="es-ES" dirty="0">
                <a:solidFill>
                  <a:schemeClr val="accent4"/>
                </a:solidFill>
                <a:latin typeface="Arial Black" panose="020B0A04020102020204" pitchFamily="34" charset="0"/>
              </a:rPr>
              <a:t>Defina los siguientes:  </a:t>
            </a:r>
          </a:p>
          <a:p>
            <a:r>
              <a:rPr lang="es-ES" dirty="0">
                <a:solidFill>
                  <a:schemeClr val="accent4"/>
                </a:solidFill>
                <a:latin typeface="Arial Black" panose="020B0A04020102020204" pitchFamily="34" charset="0"/>
              </a:rPr>
              <a:t>Multiplataforma</a:t>
            </a:r>
          </a:p>
          <a:p>
            <a:r>
              <a:rPr lang="es-BO" b="0" i="0" dirty="0">
                <a:solidFill>
                  <a:schemeClr val="bg1"/>
                </a:solidFill>
                <a:effectLst/>
                <a:latin typeface="Arial Black" panose="020B0A04020102020204" pitchFamily="34" charset="0"/>
              </a:rPr>
              <a:t>Se denomina multiplataforma a un atributo conferido a programas informáticos o métodos y conceptos de cómputo que son implementados, y operan internamente en múltiples plataformas como en diferentes dispositivos</a:t>
            </a:r>
          </a:p>
          <a:p>
            <a:endParaRPr lang="es-ES" dirty="0">
              <a:solidFill>
                <a:schemeClr val="bg1"/>
              </a:solidFill>
              <a:latin typeface="Arial Black" panose="020B0A04020102020204" pitchFamily="34" charset="0"/>
            </a:endParaRPr>
          </a:p>
          <a:p>
            <a:r>
              <a:rPr lang="es-ES" dirty="0">
                <a:solidFill>
                  <a:schemeClr val="accent4"/>
                </a:solidFill>
                <a:latin typeface="Arial Black" panose="020B0A04020102020204" pitchFamily="34" charset="0"/>
              </a:rPr>
              <a:t>Multiparadigma</a:t>
            </a:r>
          </a:p>
          <a:p>
            <a:r>
              <a:rPr lang="es-ES" b="0" i="0" dirty="0">
                <a:solidFill>
                  <a:schemeClr val="bg1"/>
                </a:solidFill>
                <a:effectLst/>
                <a:latin typeface="Arial Black" panose="020B0A04020102020204" pitchFamily="34" charset="0"/>
              </a:rPr>
              <a:t>La Programación Multiparadigma es una práctica que emerge como resultado  de los paradigmas orientado a objetos, procedural, declarativo y funcional.</a:t>
            </a:r>
          </a:p>
          <a:p>
            <a:endParaRPr lang="es-ES" dirty="0">
              <a:solidFill>
                <a:schemeClr val="bg1"/>
              </a:solidFill>
              <a:latin typeface="Arial Black" panose="020B0A04020102020204" pitchFamily="34" charset="0"/>
            </a:endParaRPr>
          </a:p>
          <a:p>
            <a:r>
              <a:rPr lang="es-ES" dirty="0">
                <a:solidFill>
                  <a:schemeClr val="accent4"/>
                </a:solidFill>
                <a:latin typeface="Arial Black" panose="020B0A04020102020204" pitchFamily="34" charset="0"/>
              </a:rPr>
              <a:t>Multipropósito</a:t>
            </a:r>
          </a:p>
          <a:p>
            <a:r>
              <a:rPr lang="es-ES" b="0" i="0" dirty="0">
                <a:solidFill>
                  <a:schemeClr val="bg1"/>
                </a:solidFill>
                <a:effectLst/>
                <a:latin typeface="Arial Black" panose="020B0A04020102020204" pitchFamily="34" charset="0"/>
              </a:rPr>
              <a:t>Una ontología para la representación del conocimiento difuso</a:t>
            </a:r>
          </a:p>
          <a:p>
            <a:endParaRPr lang="es-ES" dirty="0">
              <a:solidFill>
                <a:schemeClr val="bg1"/>
              </a:solidFill>
              <a:latin typeface="Arial Black" panose="020B0A04020102020204" pitchFamily="34" charset="0"/>
            </a:endParaRPr>
          </a:p>
          <a:p>
            <a:r>
              <a:rPr lang="es-ES" dirty="0">
                <a:solidFill>
                  <a:schemeClr val="accent4"/>
                </a:solidFill>
                <a:latin typeface="Arial Black" panose="020B0A04020102020204" pitchFamily="34" charset="0"/>
              </a:rPr>
              <a:t>Lenguaje interpretado</a:t>
            </a:r>
          </a:p>
          <a:p>
            <a:r>
              <a:rPr lang="es-ES" b="0" i="0" dirty="0">
                <a:solidFill>
                  <a:schemeClr val="bg1"/>
                </a:solidFill>
                <a:effectLst/>
                <a:latin typeface="Arial Black" panose="020B0A04020102020204" pitchFamily="34" charset="0"/>
              </a:rPr>
              <a:t>Un lenguaje interpretado es un lenguaje de programación para el que la mayoría de sus implementaciones ejecuta las instrucciones directamente.</a:t>
            </a:r>
            <a:endParaRPr lang="es-BO"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65037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8461CF18-F899-4371-B34C-1978EA777ECA}"/>
              </a:ext>
            </a:extLst>
          </p:cNvPr>
          <p:cNvSpPr txBox="1"/>
          <p:nvPr/>
        </p:nvSpPr>
        <p:spPr>
          <a:xfrm>
            <a:off x="1278935" y="962510"/>
            <a:ext cx="9585169" cy="4801314"/>
          </a:xfrm>
          <a:prstGeom prst="rect">
            <a:avLst/>
          </a:prstGeom>
          <a:noFill/>
        </p:spPr>
        <p:txBody>
          <a:bodyPr wrap="square" rtlCol="0">
            <a:spAutoFit/>
          </a:bodyPr>
          <a:lstStyle/>
          <a:p>
            <a:pPr algn="just"/>
            <a:r>
              <a:rPr lang="es-ES" dirty="0">
                <a:solidFill>
                  <a:schemeClr val="accent4"/>
                </a:solidFill>
                <a:latin typeface="Arial Black" panose="020B0A04020102020204" pitchFamily="34" charset="0"/>
              </a:rPr>
              <a:t>Defina los siguientes: </a:t>
            </a:r>
          </a:p>
          <a:p>
            <a:pPr algn="just"/>
            <a:r>
              <a:rPr lang="es-ES" dirty="0">
                <a:solidFill>
                  <a:schemeClr val="accent4"/>
                </a:solidFill>
                <a:latin typeface="Arial Black" panose="020B0A04020102020204" pitchFamily="34" charset="0"/>
              </a:rPr>
              <a:t>○ Que es una Clase </a:t>
            </a:r>
          </a:p>
          <a:p>
            <a:pPr algn="just"/>
            <a:r>
              <a:rPr lang="es-ES" b="0" i="0" dirty="0">
                <a:solidFill>
                  <a:schemeClr val="bg1"/>
                </a:solidFill>
                <a:effectLst/>
                <a:latin typeface="Arial Black" panose="020B0A04020102020204" pitchFamily="34" charset="0"/>
              </a:rPr>
              <a:t>Una </a:t>
            </a:r>
            <a:r>
              <a:rPr lang="es-ES" b="1" i="0" dirty="0">
                <a:solidFill>
                  <a:schemeClr val="bg1"/>
                </a:solidFill>
                <a:effectLst/>
                <a:latin typeface="Arial Black" panose="020B0A04020102020204" pitchFamily="34" charset="0"/>
              </a:rPr>
              <a:t>clase</a:t>
            </a:r>
            <a:r>
              <a:rPr lang="es-ES" b="0" i="0" dirty="0">
                <a:solidFill>
                  <a:schemeClr val="bg1"/>
                </a:solidFill>
                <a:effectLst/>
                <a:latin typeface="Arial Black" panose="020B0A04020102020204" pitchFamily="34" charset="0"/>
              </a:rPr>
              <a:t> es la descripción de un conjunto de objetos similares; consta de métodos y de datos que resumen las características comunes de dicho conjunto.</a:t>
            </a:r>
          </a:p>
          <a:p>
            <a:pPr algn="just"/>
            <a:endParaRPr lang="es-ES" dirty="0">
              <a:solidFill>
                <a:schemeClr val="bg1"/>
              </a:solidFill>
              <a:latin typeface="Arial Black" panose="020B0A04020102020204" pitchFamily="34" charset="0"/>
            </a:endParaRPr>
          </a:p>
          <a:p>
            <a:pPr algn="just"/>
            <a:r>
              <a:rPr lang="es-ES" dirty="0">
                <a:solidFill>
                  <a:schemeClr val="accent4"/>
                </a:solidFill>
                <a:latin typeface="Arial Black" panose="020B0A04020102020204" pitchFamily="34" charset="0"/>
              </a:rPr>
              <a:t>○ Que es un Objeto </a:t>
            </a:r>
          </a:p>
          <a:p>
            <a:pPr algn="just"/>
            <a:r>
              <a:rPr lang="es-ES" b="0" i="0" dirty="0">
                <a:solidFill>
                  <a:srgbClr val="BDC1C6"/>
                </a:solidFill>
                <a:effectLst/>
                <a:latin typeface="Arial Black" panose="020B0A04020102020204" pitchFamily="34" charset="0"/>
              </a:rPr>
              <a:t>Los </a:t>
            </a:r>
            <a:r>
              <a:rPr lang="es-ES" b="1" i="0" dirty="0">
                <a:solidFill>
                  <a:srgbClr val="BDC1C6"/>
                </a:solidFill>
                <a:effectLst/>
                <a:latin typeface="Arial Black" panose="020B0A04020102020204" pitchFamily="34" charset="0"/>
              </a:rPr>
              <a:t>objetos</a:t>
            </a:r>
            <a:r>
              <a:rPr lang="es-ES" b="0" i="0" dirty="0">
                <a:solidFill>
                  <a:srgbClr val="BDC1C6"/>
                </a:solidFill>
                <a:effectLst/>
                <a:latin typeface="Arial Black" panose="020B0A04020102020204" pitchFamily="34" charset="0"/>
              </a:rPr>
              <a:t> son instancias de clases. </a:t>
            </a:r>
            <a:r>
              <a:rPr lang="es-ES" b="1" i="0" dirty="0">
                <a:solidFill>
                  <a:srgbClr val="BDC1C6"/>
                </a:solidFill>
                <a:effectLst/>
                <a:latin typeface="Arial Black" panose="020B0A04020102020204" pitchFamily="34" charset="0"/>
              </a:rPr>
              <a:t>Ejemplo</a:t>
            </a:r>
            <a:r>
              <a:rPr lang="es-ES" b="0" i="0" dirty="0">
                <a:solidFill>
                  <a:srgbClr val="BDC1C6"/>
                </a:solidFill>
                <a:effectLst/>
                <a:latin typeface="Arial Black" panose="020B0A04020102020204" pitchFamily="34" charset="0"/>
              </a:rPr>
              <a:t>: Podríamos tener la </a:t>
            </a:r>
            <a:r>
              <a:rPr lang="es-ES" b="1" i="0" dirty="0">
                <a:solidFill>
                  <a:srgbClr val="BDC1C6"/>
                </a:solidFill>
                <a:effectLst/>
                <a:latin typeface="Arial Black" panose="020B0A04020102020204" pitchFamily="34" charset="0"/>
              </a:rPr>
              <a:t>clase</a:t>
            </a:r>
            <a:r>
              <a:rPr lang="es-ES" b="0" i="0" dirty="0">
                <a:solidFill>
                  <a:srgbClr val="BDC1C6"/>
                </a:solidFill>
                <a:effectLst/>
                <a:latin typeface="Arial Black" panose="020B0A04020102020204" pitchFamily="34" charset="0"/>
              </a:rPr>
              <a:t> Perro, una instancia de esta </a:t>
            </a:r>
            <a:r>
              <a:rPr lang="es-ES" b="1" i="0" dirty="0">
                <a:solidFill>
                  <a:srgbClr val="BDC1C6"/>
                </a:solidFill>
                <a:effectLst/>
                <a:latin typeface="Arial Black" panose="020B0A04020102020204" pitchFamily="34" charset="0"/>
              </a:rPr>
              <a:t>clase</a:t>
            </a:r>
            <a:r>
              <a:rPr lang="es-ES" b="0" i="0" dirty="0">
                <a:solidFill>
                  <a:srgbClr val="BDC1C6"/>
                </a:solidFill>
                <a:effectLst/>
                <a:latin typeface="Arial Black" panose="020B0A04020102020204" pitchFamily="34" charset="0"/>
              </a:rPr>
              <a:t> podría ser el </a:t>
            </a:r>
            <a:r>
              <a:rPr lang="es-ES" b="1" i="0" dirty="0">
                <a:solidFill>
                  <a:srgbClr val="BDC1C6"/>
                </a:solidFill>
                <a:effectLst/>
                <a:latin typeface="Arial Black" panose="020B0A04020102020204" pitchFamily="34" charset="0"/>
              </a:rPr>
              <a:t>objeto</a:t>
            </a:r>
            <a:r>
              <a:rPr lang="es-ES" b="0" i="0" dirty="0">
                <a:solidFill>
                  <a:srgbClr val="BDC1C6"/>
                </a:solidFill>
                <a:effectLst/>
                <a:latin typeface="Arial Black" panose="020B0A04020102020204" pitchFamily="34" charset="0"/>
              </a:rPr>
              <a:t> perro llamado "Chicho". </a:t>
            </a:r>
          </a:p>
          <a:p>
            <a:pPr algn="just"/>
            <a:endParaRPr lang="es-ES" dirty="0">
              <a:solidFill>
                <a:schemeClr val="accent4"/>
              </a:solidFill>
              <a:latin typeface="Arial Black" panose="020B0A04020102020204" pitchFamily="34" charset="0"/>
            </a:endParaRPr>
          </a:p>
          <a:p>
            <a:pPr algn="just"/>
            <a:r>
              <a:rPr lang="es-ES" dirty="0">
                <a:solidFill>
                  <a:schemeClr val="accent4"/>
                </a:solidFill>
                <a:latin typeface="Arial Black" panose="020B0A04020102020204" pitchFamily="34" charset="0"/>
              </a:rPr>
              <a:t>○ Que es una instancia </a:t>
            </a:r>
          </a:p>
          <a:p>
            <a:pPr algn="just"/>
            <a:r>
              <a:rPr lang="es-ES" b="0" i="0" dirty="0">
                <a:solidFill>
                  <a:srgbClr val="BDC1C6"/>
                </a:solidFill>
                <a:effectLst/>
                <a:latin typeface="Arial Black" panose="020B0A04020102020204" pitchFamily="34" charset="0"/>
              </a:rPr>
              <a:t>Una </a:t>
            </a:r>
            <a:r>
              <a:rPr lang="es-ES" b="1" i="0" dirty="0">
                <a:solidFill>
                  <a:srgbClr val="BDC1C6"/>
                </a:solidFill>
                <a:effectLst/>
                <a:latin typeface="Arial Black" panose="020B0A04020102020204" pitchFamily="34" charset="0"/>
              </a:rPr>
              <a:t>instancia</a:t>
            </a:r>
            <a:r>
              <a:rPr lang="es-ES" b="0" i="0" dirty="0">
                <a:solidFill>
                  <a:srgbClr val="BDC1C6"/>
                </a:solidFill>
                <a:effectLst/>
                <a:latin typeface="Arial Black" panose="020B0A04020102020204" pitchFamily="34" charset="0"/>
              </a:rPr>
              <a:t> es un elemento tangible (ocupa memoria durante la ejecución del programa) generado a partir de una definición de clase. Todos los objetos empleados en un programa han de pertenecer a una clase determinada.</a:t>
            </a:r>
            <a:endParaRPr lang="es-BO" dirty="0">
              <a:solidFill>
                <a:schemeClr val="accent4"/>
              </a:solidFill>
              <a:latin typeface="Arial Black" panose="020B0A04020102020204" pitchFamily="34" charset="0"/>
            </a:endParaRPr>
          </a:p>
          <a:p>
            <a:endParaRPr lang="es-BO" dirty="0"/>
          </a:p>
        </p:txBody>
      </p:sp>
    </p:spTree>
    <p:extLst>
      <p:ext uri="{BB962C8B-B14F-4D97-AF65-F5344CB8AC3E}">
        <p14:creationId xmlns:p14="http://schemas.microsoft.com/office/powerpoint/2010/main" val="328346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8461CF18-F899-4371-B34C-1978EA777ECA}"/>
              </a:ext>
            </a:extLst>
          </p:cNvPr>
          <p:cNvSpPr txBox="1"/>
          <p:nvPr/>
        </p:nvSpPr>
        <p:spPr>
          <a:xfrm>
            <a:off x="1278935" y="962510"/>
            <a:ext cx="9585169" cy="1200329"/>
          </a:xfrm>
          <a:prstGeom prst="rect">
            <a:avLst/>
          </a:prstGeom>
          <a:noFill/>
        </p:spPr>
        <p:txBody>
          <a:bodyPr wrap="square" rtlCol="0">
            <a:spAutoFit/>
          </a:bodyPr>
          <a:lstStyle/>
          <a:p>
            <a:r>
              <a:rPr lang="es-ES" dirty="0">
                <a:solidFill>
                  <a:schemeClr val="accent4"/>
                </a:solidFill>
                <a:latin typeface="Arial Black" panose="020B0A04020102020204" pitchFamily="34" charset="0"/>
              </a:rPr>
              <a:t>Defina a que se refiere cuando se habla de encapsulación y muestre un ejemplo(Código en Python). </a:t>
            </a:r>
          </a:p>
          <a:p>
            <a:endParaRPr lang="es-BO" dirty="0"/>
          </a:p>
          <a:p>
            <a:endParaRPr lang="es-BO" dirty="0"/>
          </a:p>
        </p:txBody>
      </p:sp>
      <p:pic>
        <p:nvPicPr>
          <p:cNvPr id="7" name="Imagen 6">
            <a:extLst>
              <a:ext uri="{FF2B5EF4-FFF2-40B4-BE49-F238E27FC236}">
                <a16:creationId xmlns:a16="http://schemas.microsoft.com/office/drawing/2014/main" id="{C36CC5FC-B565-4752-AA5F-E3B09E58B03D}"/>
              </a:ext>
            </a:extLst>
          </p:cNvPr>
          <p:cNvPicPr>
            <a:picLocks noChangeAspect="1"/>
          </p:cNvPicPr>
          <p:nvPr/>
        </p:nvPicPr>
        <p:blipFill>
          <a:blip r:embed="rId4"/>
          <a:stretch>
            <a:fillRect/>
          </a:stretch>
        </p:blipFill>
        <p:spPr>
          <a:xfrm>
            <a:off x="1388035" y="1974081"/>
            <a:ext cx="9525030" cy="4032436"/>
          </a:xfrm>
          <a:prstGeom prst="rect">
            <a:avLst/>
          </a:prstGeom>
        </p:spPr>
      </p:pic>
    </p:spTree>
    <p:extLst>
      <p:ext uri="{BB962C8B-B14F-4D97-AF65-F5344CB8AC3E}">
        <p14:creationId xmlns:p14="http://schemas.microsoft.com/office/powerpoint/2010/main" val="404898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CuadroTexto 1">
            <a:extLst>
              <a:ext uri="{FF2B5EF4-FFF2-40B4-BE49-F238E27FC236}">
                <a16:creationId xmlns:a16="http://schemas.microsoft.com/office/drawing/2014/main" id="{8461CF18-F899-4371-B34C-1978EA777ECA}"/>
              </a:ext>
            </a:extLst>
          </p:cNvPr>
          <p:cNvSpPr txBox="1"/>
          <p:nvPr/>
        </p:nvSpPr>
        <p:spPr>
          <a:xfrm>
            <a:off x="1278935" y="962510"/>
            <a:ext cx="9585169" cy="1200329"/>
          </a:xfrm>
          <a:prstGeom prst="rect">
            <a:avLst/>
          </a:prstGeom>
          <a:noFill/>
        </p:spPr>
        <p:txBody>
          <a:bodyPr wrap="square" rtlCol="0">
            <a:spAutoFit/>
          </a:bodyPr>
          <a:lstStyle/>
          <a:p>
            <a:r>
              <a:rPr lang="es-ES" dirty="0">
                <a:solidFill>
                  <a:schemeClr val="accent4"/>
                </a:solidFill>
                <a:latin typeface="Arial Black" panose="020B0A04020102020204" pitchFamily="34" charset="0"/>
              </a:rPr>
              <a:t>Defina a que se refiere cuando se habla de herencia y muestre un ejemplo(Código en Python)</a:t>
            </a:r>
          </a:p>
          <a:p>
            <a:endParaRPr lang="es-BO" dirty="0"/>
          </a:p>
          <a:p>
            <a:endParaRPr lang="es-BO" dirty="0"/>
          </a:p>
        </p:txBody>
      </p:sp>
      <p:pic>
        <p:nvPicPr>
          <p:cNvPr id="4" name="Imagen 3">
            <a:extLst>
              <a:ext uri="{FF2B5EF4-FFF2-40B4-BE49-F238E27FC236}">
                <a16:creationId xmlns:a16="http://schemas.microsoft.com/office/drawing/2014/main" id="{F1997696-5183-4A8E-9329-6DDE79BACC54}"/>
              </a:ext>
            </a:extLst>
          </p:cNvPr>
          <p:cNvPicPr>
            <a:picLocks noChangeAspect="1"/>
          </p:cNvPicPr>
          <p:nvPr/>
        </p:nvPicPr>
        <p:blipFill>
          <a:blip r:embed="rId4"/>
          <a:stretch>
            <a:fillRect/>
          </a:stretch>
        </p:blipFill>
        <p:spPr>
          <a:xfrm>
            <a:off x="1388035" y="1912577"/>
            <a:ext cx="9476069" cy="4174375"/>
          </a:xfrm>
          <a:prstGeom prst="rect">
            <a:avLst/>
          </a:prstGeom>
        </p:spPr>
      </p:pic>
    </p:spTree>
    <p:extLst>
      <p:ext uri="{BB962C8B-B14F-4D97-AF65-F5344CB8AC3E}">
        <p14:creationId xmlns:p14="http://schemas.microsoft.com/office/powerpoint/2010/main" val="81628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9" name="Marcador de texto 7">
            <a:extLst>
              <a:ext uri="{FF2B5EF4-FFF2-40B4-BE49-F238E27FC236}">
                <a16:creationId xmlns:a16="http://schemas.microsoft.com/office/drawing/2014/main" id="{FFFEBB21-88C2-4A8A-B86C-763FAF3B7237}"/>
              </a:ext>
            </a:extLst>
          </p:cNvPr>
          <p:cNvSpPr>
            <a:spLocks noGrp="1"/>
          </p:cNvSpPr>
          <p:nvPr>
            <p:ph type="body" sz="quarter" idx="11"/>
          </p:nvPr>
        </p:nvSpPr>
        <p:spPr>
          <a:xfrm>
            <a:off x="4328325" y="372050"/>
            <a:ext cx="3486389" cy="677196"/>
          </a:xfrm>
        </p:spPr>
        <p:txBody>
          <a:bodyPr rtlCol="0"/>
          <a:lstStyle/>
          <a:p>
            <a:pPr rtl="0"/>
            <a:r>
              <a:rPr lang="es-ES" sz="3600" dirty="0"/>
              <a:t>PARTE PRACTICA</a:t>
            </a:r>
          </a:p>
        </p:txBody>
      </p:sp>
      <p:sp>
        <p:nvSpPr>
          <p:cNvPr id="3" name="CuadroTexto 2">
            <a:extLst>
              <a:ext uri="{FF2B5EF4-FFF2-40B4-BE49-F238E27FC236}">
                <a16:creationId xmlns:a16="http://schemas.microsoft.com/office/drawing/2014/main" id="{6469950B-9583-4E46-94F5-09C1A9833AB1}"/>
              </a:ext>
            </a:extLst>
          </p:cNvPr>
          <p:cNvSpPr txBox="1"/>
          <p:nvPr/>
        </p:nvSpPr>
        <p:spPr>
          <a:xfrm>
            <a:off x="1137799" y="1226018"/>
            <a:ext cx="5565005" cy="369332"/>
          </a:xfrm>
          <a:prstGeom prst="rect">
            <a:avLst/>
          </a:prstGeom>
          <a:noFill/>
        </p:spPr>
        <p:txBody>
          <a:bodyPr wrap="square" rtlCol="0">
            <a:spAutoFit/>
          </a:bodyPr>
          <a:lstStyle/>
          <a:p>
            <a:r>
              <a:rPr lang="es-ES" dirty="0">
                <a:solidFill>
                  <a:schemeClr val="accent4"/>
                </a:solidFill>
                <a:latin typeface="Arial Black" panose="020B0A04020102020204" pitchFamily="34" charset="0"/>
              </a:rPr>
              <a:t>Llevar el siguiente código JAVA a Python.</a:t>
            </a:r>
            <a:endParaRPr lang="es-BO" dirty="0">
              <a:solidFill>
                <a:schemeClr val="accent4"/>
              </a:solidFill>
              <a:latin typeface="Arial Black" panose="020B0A04020102020204" pitchFamily="34" charset="0"/>
            </a:endParaRPr>
          </a:p>
        </p:txBody>
      </p:sp>
      <p:pic>
        <p:nvPicPr>
          <p:cNvPr id="5" name="Imagen 4">
            <a:extLst>
              <a:ext uri="{FF2B5EF4-FFF2-40B4-BE49-F238E27FC236}">
                <a16:creationId xmlns:a16="http://schemas.microsoft.com/office/drawing/2014/main" id="{81C0E699-128C-4248-BE7A-3D3AE45990A7}"/>
              </a:ext>
            </a:extLst>
          </p:cNvPr>
          <p:cNvPicPr>
            <a:picLocks noChangeAspect="1"/>
          </p:cNvPicPr>
          <p:nvPr/>
        </p:nvPicPr>
        <p:blipFill>
          <a:blip r:embed="rId4"/>
          <a:stretch>
            <a:fillRect/>
          </a:stretch>
        </p:blipFill>
        <p:spPr>
          <a:xfrm>
            <a:off x="1266738" y="1828747"/>
            <a:ext cx="9847602" cy="4261659"/>
          </a:xfrm>
          <a:prstGeom prst="rect">
            <a:avLst/>
          </a:prstGeom>
        </p:spPr>
      </p:pic>
    </p:spTree>
    <p:extLst>
      <p:ext uri="{BB962C8B-B14F-4D97-AF65-F5344CB8AC3E}">
        <p14:creationId xmlns:p14="http://schemas.microsoft.com/office/powerpoint/2010/main" val="244519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10612"/>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52253" y="580695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Hexágono 16">
            <a:extLst>
              <a:ext uri="{FF2B5EF4-FFF2-40B4-BE49-F238E27FC236}">
                <a16:creationId xmlns:a16="http://schemas.microsoft.com/office/drawing/2014/main" id="{6B25F533-3FE6-46A8-9771-61B3575B0A6F}"/>
              </a:ext>
              <a:ext uri="{C183D7F6-B498-43B3-948B-1728B52AA6E4}">
                <adec:decorative xmlns:adec="http://schemas.microsoft.com/office/drawing/2017/decorative" val="1"/>
              </a:ext>
            </a:extLst>
          </p:cNvPr>
          <p:cNvSpPr/>
          <p:nvPr/>
        </p:nvSpPr>
        <p:spPr>
          <a:xfrm>
            <a:off x="11169188" y="588940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9" name="Hexágono 18">
            <a:extLst>
              <a:ext uri="{FF2B5EF4-FFF2-40B4-BE49-F238E27FC236}">
                <a16:creationId xmlns:a16="http://schemas.microsoft.com/office/drawing/2014/main" id="{963ED9D3-D201-47B4-9F2D-61B2CE93EE39}"/>
              </a:ext>
              <a:ext uri="{C183D7F6-B498-43B3-948B-1728B52AA6E4}">
                <adec:decorative xmlns:adec="http://schemas.microsoft.com/office/drawing/2017/decorative" val="1"/>
              </a:ext>
            </a:extLst>
          </p:cNvPr>
          <p:cNvSpPr/>
          <p:nvPr/>
        </p:nvSpPr>
        <p:spPr>
          <a:xfrm>
            <a:off x="243153" y="28944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Hexágono 19">
            <a:extLst>
              <a:ext uri="{FF2B5EF4-FFF2-40B4-BE49-F238E27FC236}">
                <a16:creationId xmlns:a16="http://schemas.microsoft.com/office/drawing/2014/main" id="{AD021658-2259-4CA1-BEC4-498FE804500F}"/>
              </a:ext>
              <a:ext uri="{C183D7F6-B498-43B3-948B-1728B52AA6E4}">
                <adec:decorative xmlns:adec="http://schemas.microsoft.com/office/drawing/2017/decorative" val="1"/>
              </a:ext>
            </a:extLst>
          </p:cNvPr>
          <p:cNvSpPr/>
          <p:nvPr/>
        </p:nvSpPr>
        <p:spPr>
          <a:xfrm>
            <a:off x="11114340" y="233282"/>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1" name="CuadroTexto 10">
            <a:extLst>
              <a:ext uri="{FF2B5EF4-FFF2-40B4-BE49-F238E27FC236}">
                <a16:creationId xmlns:a16="http://schemas.microsoft.com/office/drawing/2014/main" id="{E1898F6A-5B76-4B02-A9D7-B4710AA4FBB4}"/>
              </a:ext>
            </a:extLst>
          </p:cNvPr>
          <p:cNvSpPr txBox="1"/>
          <p:nvPr/>
        </p:nvSpPr>
        <p:spPr>
          <a:xfrm>
            <a:off x="1168152" y="686587"/>
            <a:ext cx="4620252" cy="646331"/>
          </a:xfrm>
          <a:prstGeom prst="rect">
            <a:avLst/>
          </a:prstGeom>
          <a:noFill/>
        </p:spPr>
        <p:txBody>
          <a:bodyPr wrap="square" rtlCol="0">
            <a:spAutoFit/>
          </a:bodyPr>
          <a:lstStyle/>
          <a:p>
            <a:pPr algn="just"/>
            <a:r>
              <a:rPr lang="es-ES" dirty="0">
                <a:solidFill>
                  <a:schemeClr val="accent4"/>
                </a:solidFill>
                <a:latin typeface="Arial Black" panose="020B0A04020102020204" pitchFamily="34" charset="0"/>
              </a:rPr>
              <a:t>Crear el código JAVA y Python para el siguiente análisis.</a:t>
            </a:r>
            <a:endParaRPr lang="es-BO" dirty="0">
              <a:solidFill>
                <a:schemeClr val="accent4"/>
              </a:solidFill>
              <a:latin typeface="Arial Black" panose="020B0A04020102020204" pitchFamily="34" charset="0"/>
            </a:endParaRPr>
          </a:p>
        </p:txBody>
      </p:sp>
      <p:pic>
        <p:nvPicPr>
          <p:cNvPr id="7" name="Imagen 6">
            <a:extLst>
              <a:ext uri="{FF2B5EF4-FFF2-40B4-BE49-F238E27FC236}">
                <a16:creationId xmlns:a16="http://schemas.microsoft.com/office/drawing/2014/main" id="{9106262E-590B-4EEF-B68E-90F9C31E0676}"/>
              </a:ext>
            </a:extLst>
          </p:cNvPr>
          <p:cNvPicPr>
            <a:picLocks noChangeAspect="1"/>
          </p:cNvPicPr>
          <p:nvPr/>
        </p:nvPicPr>
        <p:blipFill>
          <a:blip r:embed="rId4"/>
          <a:stretch>
            <a:fillRect/>
          </a:stretch>
        </p:blipFill>
        <p:spPr>
          <a:xfrm>
            <a:off x="5961776" y="636366"/>
            <a:ext cx="5086525" cy="923331"/>
          </a:xfrm>
          <a:prstGeom prst="rect">
            <a:avLst/>
          </a:prstGeom>
        </p:spPr>
      </p:pic>
      <p:pic>
        <p:nvPicPr>
          <p:cNvPr id="3" name="Imagen 2">
            <a:extLst>
              <a:ext uri="{FF2B5EF4-FFF2-40B4-BE49-F238E27FC236}">
                <a16:creationId xmlns:a16="http://schemas.microsoft.com/office/drawing/2014/main" id="{121F6E06-D8DF-43CD-9497-27DD5798BDFF}"/>
              </a:ext>
            </a:extLst>
          </p:cNvPr>
          <p:cNvPicPr>
            <a:picLocks noChangeAspect="1"/>
          </p:cNvPicPr>
          <p:nvPr/>
        </p:nvPicPr>
        <p:blipFill>
          <a:blip r:embed="rId5"/>
          <a:stretch>
            <a:fillRect/>
          </a:stretch>
        </p:blipFill>
        <p:spPr>
          <a:xfrm>
            <a:off x="1263352" y="1660136"/>
            <a:ext cx="9784949" cy="4631607"/>
          </a:xfrm>
          <a:prstGeom prst="rect">
            <a:avLst/>
          </a:prstGeom>
        </p:spPr>
      </p:pic>
    </p:spTree>
    <p:extLst>
      <p:ext uri="{BB962C8B-B14F-4D97-AF65-F5344CB8AC3E}">
        <p14:creationId xmlns:p14="http://schemas.microsoft.com/office/powerpoint/2010/main" val="47885059"/>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Presentación geométrica</Template>
  <TotalTime>346</TotalTime>
  <Words>701</Words>
  <Application>Microsoft Office PowerPoint</Application>
  <PresentationFormat>Panorámica</PresentationFormat>
  <Paragraphs>76</Paragraphs>
  <Slides>17</Slides>
  <Notes>17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Arial Black</vt:lpstr>
      <vt:lpstr>Berlin Sans FB Demi</vt:lpstr>
      <vt:lpstr>Calibri</vt:lpstr>
      <vt:lpstr>Calibri Light</vt:lpstr>
      <vt:lpstr>Corbel</vt:lpstr>
      <vt:lpstr>Wingdings</vt:lpstr>
      <vt:lpstr>Tema de Office</vt:lpstr>
      <vt:lpstr>Programación de Sistemas Embebidos UNIFRANZ Sede El Alto  Hito2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Sistemas Embebidos UNIFRANZ Sede El Alto  Hito2</dc:title>
  <dc:creator>Jenslly Canaviri Maydana</dc:creator>
  <cp:lastModifiedBy>Jenslly Canaviri Maydana</cp:lastModifiedBy>
  <cp:revision>17</cp:revision>
  <dcterms:created xsi:type="dcterms:W3CDTF">2022-04-04T15:46:37Z</dcterms:created>
  <dcterms:modified xsi:type="dcterms:W3CDTF">2022-04-06T01:03:45Z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