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6" r:id="rId3"/>
    <p:sldId id="265" r:id="rId4"/>
    <p:sldId id="269" r:id="rId5"/>
    <p:sldId id="281" r:id="rId6"/>
    <p:sldId id="289" r:id="rId7"/>
    <p:sldId id="294" r:id="rId8"/>
    <p:sldId id="282" r:id="rId9"/>
    <p:sldId id="290" r:id="rId10"/>
    <p:sldId id="29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790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50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A94C9-5087-46E4-B610-8CD9B4FDE2F1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3E58D-948F-4EB9-86C4-ABFFF6CC3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219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3E58D-948F-4EB9-86C4-ABFFF6CC335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86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EE1CD-9E05-4678-8BCB-56B26662F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5501B8-42D5-4963-B17E-8D92E2B41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BEE6BA-9B07-4C0A-A69F-09406E9C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B8C0-8D0F-4C0C-B352-34FC1F35F69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9AF8DA-8FEA-49C6-BE13-DDF0BEAC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D02AC7-F0B1-4985-AAA6-079A3D37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2F7D-CA61-4EB6-AFFE-DA23CF24D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32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BF479-9C4A-4C7A-A690-FA36E859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35DC30-BA60-46B6-848A-8E92A356D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ECEBE9-E25A-423F-B230-1FD724CF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B8C0-8D0F-4C0C-B352-34FC1F35F69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742F1A-24D4-4D6A-81DD-5B5A0FB4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ED3A4F-4A81-4130-877B-65072C91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2F7D-CA61-4EB6-AFFE-DA23CF24D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82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D93EA2A-2A3D-4FF9-BC2A-999A48FE5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E4DE977-8364-4B4D-9C3D-13945697B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80F643-0256-499B-9FD7-30847E44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B8C0-8D0F-4C0C-B352-34FC1F35F69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96EF34-531C-47E9-8296-6536A01C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554BEB-6CEF-4A08-A9AC-7835C8B1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2F7D-CA61-4EB6-AFFE-DA23CF24D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1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EE9FF-FADD-4911-8E9B-96EAF02E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D27F0E-1241-478F-B82B-97357EA43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D67BE3-F5B0-4B7C-A1CE-84FD64AE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B8C0-8D0F-4C0C-B352-34FC1F35F69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D73D0E-06CB-49AF-B0F9-66EB2EAC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39646C-C417-4C05-AC22-534606E7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2F7D-CA61-4EB6-AFFE-DA23CF24D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32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093FA-F0F9-4775-94A3-B61BA261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0D80C2-6DD0-4833-8E33-908C8B631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BFF7D2-8817-4610-8926-CD1EC364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B8C0-8D0F-4C0C-B352-34FC1F35F69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799999-719F-43C8-B435-F48C934F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888E5E-41B0-485F-87D4-950C2F5C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2F7D-CA61-4EB6-AFFE-DA23CF24D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16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83C30-43E5-4201-890D-30D2F3E71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B4ED26-626F-4980-B097-348B3380B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74962E-1F4A-42FB-A9F3-C0F3F84E4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E525BB-5D00-4545-A4B8-490EAC62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B8C0-8D0F-4C0C-B352-34FC1F35F69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8340D6-2535-422F-983E-28E378F4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FE7A03-C08D-4358-ABBD-B371A7B1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2F7D-CA61-4EB6-AFFE-DA23CF24D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25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7F7AC-7FB6-4437-972A-B8811567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96A096-FB93-4CB4-9F3F-9676A18A2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656308-B69B-45E6-8B80-5BCED85B2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BE54935-7B9F-4EA6-916D-FED154CEC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D917D7-8C58-49B4-BA13-097E72F73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42C47C-7362-4E0D-9693-8A0AD0FE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B8C0-8D0F-4C0C-B352-34FC1F35F69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E9EB248-1D30-43FD-8F62-8C197042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B574A53-AB63-41D3-9382-26434E39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2F7D-CA61-4EB6-AFFE-DA23CF24D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6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FFEE8-3BE5-43E5-9696-FAE0F1BF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9C61C3A-33B7-40AA-A69E-29BA2F4E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B8C0-8D0F-4C0C-B352-34FC1F35F69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A808C75-E7ED-4CC9-86E2-0F75444C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4445CC4-0E62-4BD5-AD2C-93F6FF3F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2F7D-CA61-4EB6-AFFE-DA23CF24D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23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390877-D1B9-4CB2-90AF-4C858833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B8C0-8D0F-4C0C-B352-34FC1F35F69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188A603-D8A8-4CC9-B2E1-280B8634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3DCD1D-0CAF-4426-9497-43EDC52F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2F7D-CA61-4EB6-AFFE-DA23CF24D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95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9D621-B173-4EC5-AF06-B3622AF17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24B373-AFE2-4E00-AD82-FB7B53C7E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970CD5-112F-420C-BA5A-BBD2AB7A2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03EE14-4D39-454C-9A1D-12D1733E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B8C0-8D0F-4C0C-B352-34FC1F35F69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1D6845-6344-4089-B47E-E772865C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7F2FB2-68A2-4D4A-A806-A4C256DD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2F7D-CA61-4EB6-AFFE-DA23CF24D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11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69F319-F6EE-4543-8A34-6122E75C4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C973389-841E-48B1-A015-1FAD06AE3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89BA11C-1949-4FB7-81B4-A5757C326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844386-9F66-43E8-B434-1E9112CD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B8C0-8D0F-4C0C-B352-34FC1F35F69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3571E5-4794-4804-ACA4-1CFADF81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DC1CB0-217C-49ED-A7F4-F43791DD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2F7D-CA61-4EB6-AFFE-DA23CF24D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53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E0CFCF-72C8-45FA-976D-320E5568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FDB941-0781-4913-9B66-1C9787963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211AA9-A208-4A2E-A9DC-CD9BC5C07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DB8C0-8D0F-4C0C-B352-34FC1F35F697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2C5D2-D1A6-453C-A8F9-7FC4AFCB1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63A3FF-1060-4B02-B8DD-4C77B5655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42F7D-CA61-4EB6-AFFE-DA23CF24D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32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money.tw/learn/course/technicals/topic/75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money.tw/learn/course/technicals/topic/75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4B985-BC11-44D1-A751-EE2CC4D08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57226"/>
          </a:xfrm>
        </p:spPr>
        <p:txBody>
          <a:bodyPr/>
          <a:lstStyle/>
          <a:p>
            <a:r>
              <a:rPr lang="en-US" altLang="zh-TW"/>
              <a:t>Python</a:t>
            </a:r>
            <a:r>
              <a:rPr lang="zh-TW" altLang="en-US"/>
              <a:t>程式設計期末專案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D7ED22-980F-4126-B4B1-3EE338828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26723"/>
            <a:ext cx="9144000" cy="2998573"/>
          </a:xfrm>
        </p:spPr>
        <p:txBody>
          <a:bodyPr>
            <a:normAutofit/>
          </a:bodyPr>
          <a:lstStyle/>
          <a:p>
            <a:endParaRPr lang="en-US" altLang="zh-TW"/>
          </a:p>
          <a:p>
            <a:r>
              <a:rPr lang="zh-TW" altLang="en-US" sz="4400" b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快速尋找符合條件的標的股票</a:t>
            </a:r>
            <a:endParaRPr lang="en-US" altLang="zh-TW" sz="4400" b="1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zh-TW" altLang="en-US"/>
              <a:t>圖資三  邱鈺珍  </a:t>
            </a:r>
            <a:r>
              <a:rPr lang="en-US" altLang="zh-TW"/>
              <a:t>406040084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44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751" y="1194486"/>
            <a:ext cx="3665839" cy="12763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50659" y="365125"/>
            <a:ext cx="3772930" cy="829361"/>
          </a:xfrm>
        </p:spPr>
        <p:txBody>
          <a:bodyPr>
            <a:normAutofit/>
          </a:bodyPr>
          <a:lstStyle/>
          <a:p>
            <a:r>
              <a:rPr lang="en-US" altLang="zh-TW" sz="3200"/>
              <a:t>C:\stock\keystock.txt</a:t>
            </a:r>
            <a:endParaRPr lang="zh-TW" altLang="en-US" sz="320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0559" y="365125"/>
            <a:ext cx="6220211" cy="5730875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7037862" y="2745930"/>
            <a:ext cx="81279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750" y="2745930"/>
            <a:ext cx="3435180" cy="335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9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F54174-F182-4FD7-A91A-512FB0181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972432"/>
            <a:ext cx="10515600" cy="708364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>
                <a:solidFill>
                  <a:schemeClr val="tx1"/>
                </a:solidFill>
              </a:rPr>
              <a:t>快速尋找符合條件的標的股票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05" y="0"/>
            <a:ext cx="10917195" cy="597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1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CBB220-81CF-4746-BC77-17699F7E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632" y="1141993"/>
            <a:ext cx="4743563" cy="9672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400"/>
              <a:t>DIF </a:t>
            </a:r>
            <a:r>
              <a:rPr lang="zh-TW" altLang="en-US" sz="1400"/>
              <a:t>線是利用短期與長期的指數移動平均</a:t>
            </a:r>
            <a:r>
              <a:rPr lang="en-US" altLang="zh-TW" sz="1400"/>
              <a:t>(</a:t>
            </a:r>
            <a:r>
              <a:rPr lang="en-US" altLang="zh-TW" sz="1400" b="1"/>
              <a:t>EMA</a:t>
            </a:r>
            <a:r>
              <a:rPr lang="en-US" altLang="zh-TW" sz="1400"/>
              <a:t>)</a:t>
            </a:r>
            <a:r>
              <a:rPr lang="zh-TW" altLang="en-US" sz="1400"/>
              <a:t>相減，計算出來的。</a:t>
            </a:r>
          </a:p>
          <a:p>
            <a:pPr marL="0" indent="0">
              <a:buNone/>
            </a:pPr>
            <a:r>
              <a:rPr lang="zh-TW" altLang="en-US" sz="1400"/>
              <a:t>一般使用短期為</a:t>
            </a:r>
            <a:r>
              <a:rPr lang="en-US" altLang="zh-TW" sz="1400"/>
              <a:t>12 </a:t>
            </a:r>
            <a:r>
              <a:rPr lang="zh-TW" altLang="en-US" sz="1400"/>
              <a:t>日，長期為 </a:t>
            </a:r>
            <a:r>
              <a:rPr lang="en-US" altLang="zh-TW" sz="1400"/>
              <a:t>26 </a:t>
            </a:r>
            <a:r>
              <a:rPr lang="zh-TW" altLang="en-US" sz="1400"/>
              <a:t>日。</a:t>
            </a:r>
            <a:endParaRPr lang="en-US" altLang="zh-TW" sz="1400"/>
          </a:p>
          <a:p>
            <a:pPr marL="0" indent="0">
              <a:buNone/>
            </a:pPr>
            <a:endParaRPr lang="zh-TW" altLang="en-US" sz="1400"/>
          </a:p>
          <a:p>
            <a:pPr marL="0" indent="0">
              <a:buNone/>
            </a:pPr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EC9534-5466-4A33-A311-964991E78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04" y="125128"/>
            <a:ext cx="6728569" cy="234390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B0D3BEF-3353-486D-B64F-B1B22349965B}"/>
              </a:ext>
            </a:extLst>
          </p:cNvPr>
          <p:cNvSpPr txBox="1"/>
          <p:nvPr/>
        </p:nvSpPr>
        <p:spPr>
          <a:xfrm>
            <a:off x="551935" y="6220486"/>
            <a:ext cx="10164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/>
              <a:t>資料來源：</a:t>
            </a:r>
            <a:r>
              <a:rPr lang="en-US" altLang="zh-TW" sz="1600">
                <a:hlinkClick r:id="rId3"/>
              </a:rPr>
              <a:t>https://www.cmoney.tw/learn/course/technicals/topic/750</a:t>
            </a:r>
            <a:endParaRPr lang="zh-TW" altLang="en-US" sz="160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C2B12080-6402-4A41-B7D7-383E6A8D8726}"/>
              </a:ext>
            </a:extLst>
          </p:cNvPr>
          <p:cNvSpPr txBox="1">
            <a:spLocks/>
          </p:cNvSpPr>
          <p:nvPr/>
        </p:nvSpPr>
        <p:spPr>
          <a:xfrm>
            <a:off x="814960" y="4144837"/>
            <a:ext cx="4906843" cy="118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400"/>
              <a:t>MACD(DEM/DEA) </a:t>
            </a:r>
            <a:r>
              <a:rPr lang="zh-TW" altLang="en-US" sz="1400"/>
              <a:t>線：用 </a:t>
            </a:r>
            <a:r>
              <a:rPr lang="en-US" altLang="zh-TW" sz="1400"/>
              <a:t>DIF </a:t>
            </a:r>
            <a:r>
              <a:rPr lang="zh-TW" altLang="en-US" sz="1400"/>
              <a:t>再取一次移動平均。</a:t>
            </a:r>
            <a:br>
              <a:rPr lang="zh-TW" altLang="en-US" sz="1400"/>
            </a:br>
            <a:r>
              <a:rPr lang="zh-TW" altLang="en-US" sz="1400"/>
              <a:t>計算出</a:t>
            </a:r>
            <a:r>
              <a:rPr lang="en-US" altLang="zh-TW" sz="1400"/>
              <a:t>DIF</a:t>
            </a:r>
            <a:r>
              <a:rPr lang="zh-TW" altLang="en-US" sz="1400"/>
              <a:t>後，再取</a:t>
            </a:r>
            <a:r>
              <a:rPr lang="en-US" altLang="zh-TW" sz="1400"/>
              <a:t>DIF</a:t>
            </a:r>
            <a:r>
              <a:rPr lang="zh-TW" altLang="en-US" sz="1400"/>
              <a:t>的移動平均，就是</a:t>
            </a:r>
            <a:r>
              <a:rPr lang="en-US" altLang="zh-TW" sz="1400"/>
              <a:t>MACD</a:t>
            </a:r>
            <a:r>
              <a:rPr lang="zh-TW" altLang="en-US" sz="1400"/>
              <a:t>線。</a:t>
            </a:r>
          </a:p>
          <a:p>
            <a:pPr marL="0" indent="0">
              <a:buNone/>
            </a:pPr>
            <a:r>
              <a:rPr lang="zh-TW" altLang="en-US" sz="1400"/>
              <a:t>一般用 </a:t>
            </a:r>
            <a:r>
              <a:rPr lang="en-US" altLang="zh-TW" sz="1400"/>
              <a:t>DIF</a:t>
            </a:r>
            <a:r>
              <a:rPr lang="zh-TW" altLang="en-US" sz="1400"/>
              <a:t>的</a:t>
            </a:r>
            <a:r>
              <a:rPr lang="en-US" altLang="zh-TW" sz="1400"/>
              <a:t>9</a:t>
            </a:r>
            <a:r>
              <a:rPr lang="zh-TW" altLang="en-US" sz="1400"/>
              <a:t>日移動平均。</a:t>
            </a:r>
          </a:p>
          <a:p>
            <a:pPr marL="0" indent="0">
              <a:buNone/>
            </a:pPr>
            <a:endParaRPr lang="zh-TW" altLang="en-US" sz="1400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812E5F4-79E4-4337-AB25-E97E5EB93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546" y="2954956"/>
            <a:ext cx="6205806" cy="2960990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A1491B96-5BA4-4E7E-BEA6-5E53E12E6B77}"/>
              </a:ext>
            </a:extLst>
          </p:cNvPr>
          <p:cNvSpPr txBox="1">
            <a:spLocks/>
          </p:cNvSpPr>
          <p:nvPr/>
        </p:nvSpPr>
        <p:spPr>
          <a:xfrm>
            <a:off x="5258341" y="2710819"/>
            <a:ext cx="2969305" cy="761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400"/>
              <a:t>指數平滑移動平均線（</a:t>
            </a:r>
            <a:r>
              <a:rPr lang="en-US" altLang="zh-TW" sz="1400"/>
              <a:t>EMA</a:t>
            </a:r>
            <a:r>
              <a:rPr lang="zh-TW" altLang="en-US" sz="1400"/>
              <a:t>）：</a:t>
            </a:r>
            <a:br>
              <a:rPr lang="en-US" altLang="zh-TW" sz="1400"/>
            </a:br>
            <a:r>
              <a:rPr lang="zh-TW" altLang="en-US" sz="1400"/>
              <a:t>每天股價有不同比重，加權平均</a:t>
            </a:r>
            <a:br>
              <a:rPr lang="zh-TW" altLang="en-US" sz="1400"/>
            </a:br>
            <a:endParaRPr lang="zh-TW" altLang="en-US" sz="1400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25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73AEE414-B399-4566-8F1A-A456DDC20F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2" r="1" b="3646"/>
          <a:stretch/>
        </p:blipFill>
        <p:spPr>
          <a:xfrm>
            <a:off x="6469773" y="1669573"/>
            <a:ext cx="5425012" cy="3051566"/>
          </a:xfrm>
          <a:prstGeom prst="rect">
            <a:avLst/>
          </a:prstGeom>
        </p:spPr>
      </p:pic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AD541AA1-7F4C-4967-BAAC-2BBF1C2C5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" b="1341"/>
          <a:stretch/>
        </p:blipFill>
        <p:spPr>
          <a:xfrm>
            <a:off x="297215" y="1234395"/>
            <a:ext cx="6074027" cy="417786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5014ABF-9214-4507-909A-3BD7297CF465}"/>
              </a:ext>
            </a:extLst>
          </p:cNvPr>
          <p:cNvSpPr txBox="1"/>
          <p:nvPr/>
        </p:nvSpPr>
        <p:spPr>
          <a:xfrm>
            <a:off x="297215" y="5742507"/>
            <a:ext cx="11499039" cy="1089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1400"/>
              <a:t>資料來源：</a:t>
            </a:r>
            <a:r>
              <a:rPr lang="en-US" altLang="zh-TW" sz="1400">
                <a:hlinkClick r:id="rId4"/>
              </a:rPr>
              <a:t>https://www.cmoney.tw/learn/course/technicals/topic/750</a:t>
            </a:r>
            <a:endParaRPr lang="zh-TW" altLang="en-US" sz="1400"/>
          </a:p>
        </p:txBody>
      </p:sp>
    </p:spTree>
    <p:extLst>
      <p:ext uri="{BB962C8B-B14F-4D97-AF65-F5344CB8AC3E}">
        <p14:creationId xmlns:p14="http://schemas.microsoft.com/office/powerpoint/2010/main" val="425687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7643"/>
          </a:xfrm>
        </p:spPr>
        <p:txBody>
          <a:bodyPr/>
          <a:lstStyle/>
          <a:p>
            <a:pPr algn="ctr"/>
            <a:r>
              <a:rPr lang="zh-TW" altLang="en-US" b="1"/>
              <a:t>程式主要功能及函式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65189"/>
            <a:ext cx="10515600" cy="46117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3600" b="1"/>
              <a:t>(1)</a:t>
            </a:r>
            <a:r>
              <a:rPr lang="zh-TW" altLang="en-US" sz="3600" b="1"/>
              <a:t>股票代號整理 </a:t>
            </a:r>
            <a:r>
              <a:rPr lang="en-US" altLang="zh-TW" sz="2000"/>
              <a:t>(</a:t>
            </a:r>
            <a:r>
              <a:rPr lang="zh-TW" altLang="en-US" sz="2000"/>
              <a:t>證交所資料事先整理為 </a:t>
            </a:r>
            <a:r>
              <a:rPr lang="en-US" altLang="zh-TW" sz="2000"/>
              <a:t>TW.txt</a:t>
            </a:r>
            <a:r>
              <a:rPr lang="zh-TW" altLang="en-US" sz="2000"/>
              <a:t> </a:t>
            </a:r>
            <a:r>
              <a:rPr lang="en-US" altLang="zh-TW" sz="2000"/>
              <a:t>/ TWO.txt) </a:t>
            </a:r>
          </a:p>
          <a:p>
            <a:pPr marL="0" indent="0">
              <a:buNone/>
            </a:pPr>
            <a:r>
              <a:rPr lang="en-US" altLang="zh-TW" sz="3600" b="1"/>
              <a:t>(2)yahoo_fun() </a:t>
            </a:r>
            <a:r>
              <a:rPr lang="en-US" altLang="zh-TW" sz="2000"/>
              <a:t>(</a:t>
            </a:r>
            <a:r>
              <a:rPr lang="zh-TW" altLang="en-US" sz="2000"/>
              <a:t>透過</a:t>
            </a:r>
            <a:r>
              <a:rPr lang="en-US" altLang="zh-TW" sz="2000"/>
              <a:t>yfinance/pandas_datareader </a:t>
            </a:r>
            <a:r>
              <a:rPr lang="zh-TW" altLang="en-US" sz="2000"/>
              <a:t>捉取股票歷史交易資料</a:t>
            </a:r>
            <a:r>
              <a:rPr lang="en-US" altLang="zh-TW" sz="2000"/>
              <a:t>)</a:t>
            </a:r>
          </a:p>
          <a:p>
            <a:pPr marL="0" indent="0">
              <a:buNone/>
            </a:pPr>
            <a:r>
              <a:rPr lang="en-US" altLang="zh-TW" sz="3600" b="1"/>
              <a:t>(3)calculate_macd() </a:t>
            </a:r>
            <a:r>
              <a:rPr lang="en-US" altLang="zh-TW" sz="2000"/>
              <a:t>(</a:t>
            </a:r>
            <a:r>
              <a:rPr lang="zh-TW" altLang="en-US" sz="2000"/>
              <a:t>用來計算</a:t>
            </a:r>
            <a:r>
              <a:rPr lang="en-US" altLang="zh-TW" sz="2000"/>
              <a:t>DIF/MACD/…</a:t>
            </a:r>
            <a:r>
              <a:rPr lang="zh-TW" altLang="en-US" sz="2000"/>
              <a:t>數值</a:t>
            </a:r>
            <a:r>
              <a:rPr lang="en-US" altLang="zh-TW" sz="2000"/>
              <a:t>)</a:t>
            </a:r>
          </a:p>
          <a:p>
            <a:pPr marL="0" indent="0">
              <a:buNone/>
            </a:pPr>
            <a:r>
              <a:rPr lang="en-US" altLang="zh-TW" sz="3600" b="1"/>
              <a:t>(4)</a:t>
            </a:r>
            <a:r>
              <a:rPr lang="zh-TW" altLang="en-US" sz="3600" b="1"/>
              <a:t>計算符合的標的股票 </a:t>
            </a:r>
            <a:r>
              <a:rPr lang="en-US" altLang="zh-TW" sz="2000"/>
              <a:t>(</a:t>
            </a:r>
            <a:r>
              <a:rPr lang="zh-TW" altLang="en-US" sz="2000"/>
              <a:t>五種參數指標篩選</a:t>
            </a:r>
            <a:r>
              <a:rPr lang="en-US" altLang="zh-TW" sz="2000"/>
              <a:t>)</a:t>
            </a:r>
          </a:p>
          <a:p>
            <a:pPr marL="0" indent="0">
              <a:buNone/>
            </a:pPr>
            <a:r>
              <a:rPr lang="en-US" altLang="zh-TW" sz="1600"/>
              <a:t>	</a:t>
            </a:r>
            <a:r>
              <a:rPr lang="en-US" altLang="zh-TW" sz="2400"/>
              <a:t>4-1   </a:t>
            </a:r>
            <a:r>
              <a:rPr lang="zh-TW" altLang="en-US" sz="2400"/>
              <a:t>下區間 </a:t>
            </a:r>
            <a:r>
              <a:rPr lang="en-US" altLang="zh-TW" sz="2400"/>
              <a:t>(default -0.9)</a:t>
            </a:r>
          </a:p>
          <a:p>
            <a:pPr marL="0" indent="0">
              <a:buNone/>
            </a:pPr>
            <a:r>
              <a:rPr lang="en-US" altLang="zh-TW" sz="2400"/>
              <a:t>	4-2   </a:t>
            </a:r>
            <a:r>
              <a:rPr lang="zh-TW" altLang="en-US" sz="2400"/>
              <a:t>上區間 </a:t>
            </a:r>
            <a:r>
              <a:rPr lang="en-US" altLang="zh-TW" sz="2400"/>
              <a:t>(default 2)</a:t>
            </a:r>
          </a:p>
          <a:p>
            <a:pPr marL="0" indent="0">
              <a:buNone/>
            </a:pPr>
            <a:r>
              <a:rPr lang="en-US" altLang="zh-TW" sz="2400"/>
              <a:t>	4-3  </a:t>
            </a:r>
            <a:r>
              <a:rPr lang="zh-TW" altLang="en-US" sz="2400"/>
              <a:t> </a:t>
            </a:r>
            <a:r>
              <a:rPr lang="en-US" altLang="zh-TW" sz="2400"/>
              <a:t>8</a:t>
            </a:r>
            <a:r>
              <a:rPr lang="zh-TW" altLang="en-US" sz="2400"/>
              <a:t>次中符合條件次數下限 </a:t>
            </a:r>
            <a:r>
              <a:rPr lang="en-US" altLang="zh-TW" sz="2400"/>
              <a:t>(default 3)</a:t>
            </a:r>
          </a:p>
          <a:p>
            <a:pPr marL="0" indent="0">
              <a:buNone/>
            </a:pPr>
            <a:r>
              <a:rPr lang="en-US" altLang="zh-TW" sz="2400"/>
              <a:t>	4-4  </a:t>
            </a:r>
            <a:r>
              <a:rPr lang="zh-TW" altLang="en-US" sz="2400"/>
              <a:t> 最近一日股票成交張數下限 </a:t>
            </a:r>
            <a:r>
              <a:rPr lang="en-US" altLang="zh-TW" sz="2400"/>
              <a:t>(default 800)</a:t>
            </a:r>
          </a:p>
          <a:p>
            <a:pPr marL="0" indent="0">
              <a:buNone/>
            </a:pPr>
            <a:r>
              <a:rPr lang="en-US" altLang="zh-TW" sz="2400"/>
              <a:t>	4-5   </a:t>
            </a:r>
            <a:r>
              <a:rPr lang="zh-TW" altLang="en-US" sz="2400"/>
              <a:t>本次與上次差距 </a:t>
            </a:r>
            <a:r>
              <a:rPr lang="en-US" altLang="zh-TW" sz="2400"/>
              <a:t>(default 0.0018)</a:t>
            </a:r>
            <a:endParaRPr lang="zh-TW" altLang="en-US" sz="2400"/>
          </a:p>
          <a:p>
            <a:pPr marL="0" indent="0">
              <a:buNone/>
            </a:pPr>
            <a:endParaRPr lang="zh-TW" altLang="en-US"/>
          </a:p>
          <a:p>
            <a:pPr marL="0" indent="0">
              <a:buNone/>
            </a:pPr>
            <a:endParaRPr lang="zh-TW" altLang="en-US"/>
          </a:p>
          <a:p>
            <a:pPr marL="0" indent="0">
              <a:buNone/>
            </a:pPr>
            <a:endParaRPr lang="en-US" altLang="zh-TW"/>
          </a:p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346" y="1759296"/>
            <a:ext cx="1598140" cy="91169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346" y="2670991"/>
            <a:ext cx="1598140" cy="17907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518" y="4675619"/>
            <a:ext cx="4085967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2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altLang="zh-TW"/>
            </a:br>
            <a:r>
              <a:rPr lang="zh-TW" altLang="en-US" b="1">
                <a:solidFill>
                  <a:schemeClr val="accent2"/>
                </a:solidFill>
                <a:latin typeface="+mj-ea"/>
              </a:rPr>
              <a:t>橘線</a:t>
            </a:r>
            <a:r>
              <a:rPr lang="zh-TW" altLang="en-US" b="1">
                <a:latin typeface="+mj-ea"/>
              </a:rPr>
              <a:t>最近日期</a:t>
            </a:r>
            <a:r>
              <a:rPr lang="en-US" altLang="zh-TW" b="1">
                <a:solidFill>
                  <a:schemeClr val="accent2"/>
                </a:solidFill>
                <a:latin typeface="+mj-ea"/>
              </a:rPr>
              <a:t>DIF</a:t>
            </a:r>
            <a:r>
              <a:rPr lang="zh-TW" altLang="en-US" b="1">
                <a:latin typeface="+mj-ea"/>
              </a:rPr>
              <a:t>數值</a:t>
            </a:r>
            <a:br>
              <a:rPr lang="en-US" altLang="zh-TW" b="1">
                <a:latin typeface="+mj-ea"/>
              </a:rPr>
            </a:br>
            <a:r>
              <a:rPr lang="zh-TW" altLang="en-US" b="1">
                <a:latin typeface="+mj-ea"/>
              </a:rPr>
              <a:t> 介於</a:t>
            </a:r>
            <a:r>
              <a:rPr lang="en-US" altLang="zh-TW" b="1">
                <a:latin typeface="+mj-ea"/>
              </a:rPr>
              <a:t>2.0</a:t>
            </a:r>
            <a:r>
              <a:rPr lang="zh-TW" altLang="en-US" b="1">
                <a:latin typeface="+mj-ea"/>
              </a:rPr>
              <a:t>和</a:t>
            </a:r>
            <a:r>
              <a:rPr lang="en-US" altLang="zh-TW" b="1">
                <a:latin typeface="+mj-ea"/>
              </a:rPr>
              <a:t>-0.9</a:t>
            </a:r>
            <a:r>
              <a:rPr lang="zh-TW" altLang="en-US" b="1">
                <a:latin typeface="+mj-ea"/>
              </a:rPr>
              <a:t>之間</a:t>
            </a:r>
            <a:br>
              <a:rPr lang="en-US" altLang="zh-TW" b="1">
                <a:latin typeface="+mj-ea"/>
              </a:rPr>
            </a:br>
            <a:endParaRPr lang="zh-TW" altLang="en-US" b="1">
              <a:latin typeface="+mj-ea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BA351F3-735D-4962-BA48-CE90FC986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6712"/>
            <a:ext cx="10797140" cy="40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0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TW"/>
            </a:br>
            <a:r>
              <a:rPr lang="en-US" altLang="zh-TW" b="1">
                <a:latin typeface="+mj-ea"/>
              </a:rPr>
              <a:t>8</a:t>
            </a:r>
            <a:r>
              <a:rPr lang="zh-TW" altLang="en-US" b="1">
                <a:latin typeface="+mj-ea"/>
              </a:rPr>
              <a:t>次中符合條件次數 </a:t>
            </a:r>
            <a:r>
              <a:rPr lang="en-US" altLang="zh-TW" b="1">
                <a:latin typeface="+mj-ea"/>
              </a:rPr>
              <a:t>(default 3)</a:t>
            </a:r>
            <a:br>
              <a:rPr lang="en-US" altLang="zh-TW" b="1">
                <a:latin typeface="+mj-ea"/>
              </a:rPr>
            </a:br>
            <a:endParaRPr lang="zh-TW" altLang="en-US" b="1">
              <a:latin typeface="+mj-ea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8098"/>
            <a:ext cx="10447638" cy="471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5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E4DA9-D271-47B6-86DB-30569CB3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altLang="zh-TW"/>
            </a:br>
            <a:r>
              <a:rPr lang="zh-TW" altLang="en-US" sz="4900" b="1">
                <a:latin typeface="+mj-ea"/>
              </a:rPr>
              <a:t>執行專案程式前的準備</a:t>
            </a:r>
            <a:br>
              <a:rPr lang="en-US" altLang="zh-TW" sz="4900">
                <a:latin typeface="+mj-ea"/>
              </a:rPr>
            </a:br>
            <a:endParaRPr lang="zh-TW" altLang="en-US" sz="490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C75F3C-5BFF-4A32-A056-B383814C9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cap="all"/>
              <a:t>install</a:t>
            </a:r>
            <a:r>
              <a:rPr lang="zh-TW" altLang="en-US" b="1" cap="all"/>
              <a:t> </a:t>
            </a:r>
            <a:r>
              <a:rPr lang="en-US" altLang="zh-TW" b="1" cap="all"/>
              <a:t>python library </a:t>
            </a:r>
            <a:r>
              <a:rPr lang="zh-TW" altLang="en-US" b="1" cap="all"/>
              <a:t>：</a:t>
            </a:r>
            <a:endParaRPr lang="zh-TW" altLang="zh-TW" b="1" cap="all"/>
          </a:p>
          <a:p>
            <a:r>
              <a:rPr lang="en-US" altLang="zh-TW"/>
              <a:t>pip install yfinance</a:t>
            </a:r>
          </a:p>
          <a:p>
            <a:r>
              <a:rPr lang="zh-TW" altLang="en-US" sz="1400"/>
              <a:t>爬取</a:t>
            </a:r>
            <a:r>
              <a:rPr lang="en-US" altLang="zh-TW" sz="1400"/>
              <a:t>Yahoo</a:t>
            </a:r>
            <a:r>
              <a:rPr lang="zh-TW" altLang="en-US" sz="1400"/>
              <a:t>股票資料的函式庫</a:t>
            </a:r>
            <a:endParaRPr lang="zh-TW" altLang="zh-TW" sz="1400"/>
          </a:p>
          <a:p>
            <a:r>
              <a:rPr lang="en-US" altLang="zh-TW"/>
              <a:t>pip install pandas_datareader</a:t>
            </a:r>
          </a:p>
          <a:p>
            <a:r>
              <a:rPr lang="zh-TW" altLang="en-US" sz="1200"/>
              <a:t>快速讀取股票資料</a:t>
            </a:r>
            <a:endParaRPr lang="zh-TW" altLang="zh-TW"/>
          </a:p>
          <a:p>
            <a:r>
              <a:rPr lang="en-US" altLang="zh-TW"/>
              <a:t>pip install numpy</a:t>
            </a:r>
          </a:p>
          <a:p>
            <a:r>
              <a:rPr lang="en-US" altLang="zh-TW" sz="1200"/>
              <a:t>NumPy</a:t>
            </a:r>
            <a:r>
              <a:rPr lang="zh-TW" altLang="en-US" sz="1200"/>
              <a:t>是</a:t>
            </a:r>
            <a:r>
              <a:rPr lang="en-US" altLang="zh-TW" sz="1200"/>
              <a:t>Python</a:t>
            </a:r>
            <a:r>
              <a:rPr lang="zh-TW" altLang="en-US" sz="1200"/>
              <a:t>語言的一個擴充程式庫。支援高階大量的維度陣列與矩陣運算，此外也針對陣列運算提供大量的數學函式函式庫。</a:t>
            </a:r>
            <a:endParaRPr lang="zh-TW" altLang="zh-TW" sz="1200"/>
          </a:p>
          <a:p>
            <a:r>
              <a:rPr lang="en-US" altLang="zh-TW"/>
              <a:t>pip install pandas</a:t>
            </a:r>
          </a:p>
          <a:p>
            <a:r>
              <a:rPr lang="zh-TW" altLang="en-US" sz="1100"/>
              <a:t>處理載入的數列</a:t>
            </a:r>
            <a:r>
              <a:rPr lang="en-US" altLang="zh-TW" sz="1100"/>
              <a:t>(list)</a:t>
            </a:r>
            <a:r>
              <a:rPr lang="zh-TW" altLang="en-US" sz="1100"/>
              <a:t>型態資料轉成表格</a:t>
            </a:r>
            <a:r>
              <a:rPr lang="en-US" altLang="zh-TW" sz="1100"/>
              <a:t>(table)</a:t>
            </a:r>
            <a:r>
              <a:rPr lang="zh-TW" altLang="en-US" sz="1100"/>
              <a:t>格式</a:t>
            </a:r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66277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546357"/>
            <a:ext cx="10515600" cy="878789"/>
          </a:xfrm>
        </p:spPr>
        <p:txBody>
          <a:bodyPr/>
          <a:lstStyle/>
          <a:p>
            <a:pPr algn="ctr"/>
            <a:r>
              <a:rPr lang="zh-TW" altLang="en-US" b="1"/>
              <a:t>執 行 畫 面</a:t>
            </a:r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26292"/>
            <a:ext cx="4384589" cy="4901513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5305339" y="2431562"/>
            <a:ext cx="790660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134" y="4407243"/>
            <a:ext cx="5065241" cy="182056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134" y="1654116"/>
            <a:ext cx="5159461" cy="1978770"/>
          </a:xfrm>
          <a:prstGeom prst="rect">
            <a:avLst/>
          </a:prstGeom>
        </p:spPr>
      </p:pic>
      <p:sp>
        <p:nvSpPr>
          <p:cNvPr id="12" name="向下箭號 11"/>
          <p:cNvSpPr/>
          <p:nvPr/>
        </p:nvSpPr>
        <p:spPr>
          <a:xfrm>
            <a:off x="8581438" y="3861856"/>
            <a:ext cx="484632" cy="42836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16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2475</TotalTime>
  <Words>422</Words>
  <Application>Microsoft Office PowerPoint</Application>
  <PresentationFormat>寬螢幕</PresentationFormat>
  <Paragraphs>42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Calibri Light</vt:lpstr>
      <vt:lpstr>Office 佈景主題</vt:lpstr>
      <vt:lpstr>Python程式設計期末專案</vt:lpstr>
      <vt:lpstr>PowerPoint 簡報</vt:lpstr>
      <vt:lpstr>PowerPoint 簡報</vt:lpstr>
      <vt:lpstr>PowerPoint 簡報</vt:lpstr>
      <vt:lpstr>程式主要功能及函式</vt:lpstr>
      <vt:lpstr> 橘線最近日期DIF數值  介於2.0和-0.9之間 </vt:lpstr>
      <vt:lpstr> 8次中符合條件次數 (default 3) </vt:lpstr>
      <vt:lpstr> 執行專案程式前的準備 </vt:lpstr>
      <vt:lpstr>執 行 畫 面</vt:lpstr>
      <vt:lpstr>C:\stock\keystock.txt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Python程式設計期末專案</dc:title>
  <dc:creator>user</dc:creator>
  <cp:lastModifiedBy>user</cp:lastModifiedBy>
  <cp:revision>113</cp:revision>
  <dcterms:created xsi:type="dcterms:W3CDTF">2019-12-22T04:53:31Z</dcterms:created>
  <dcterms:modified xsi:type="dcterms:W3CDTF">2020-01-02T15:15:42Z</dcterms:modified>
</cp:coreProperties>
</file>