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2" r:id="rId2"/>
    <p:sldId id="330" r:id="rId3"/>
    <p:sldId id="331" r:id="rId4"/>
    <p:sldId id="332" r:id="rId5"/>
    <p:sldId id="343" r:id="rId6"/>
    <p:sldId id="341" r:id="rId7"/>
    <p:sldId id="342" r:id="rId8"/>
    <p:sldId id="344" r:id="rId9"/>
    <p:sldId id="293" r:id="rId10"/>
    <p:sldId id="326" r:id="rId11"/>
    <p:sldId id="327" r:id="rId12"/>
    <p:sldId id="294" r:id="rId13"/>
    <p:sldId id="295" r:id="rId14"/>
    <p:sldId id="297" r:id="rId15"/>
    <p:sldId id="296" r:id="rId16"/>
    <p:sldId id="298" r:id="rId17"/>
    <p:sldId id="321" r:id="rId18"/>
    <p:sldId id="322" r:id="rId19"/>
    <p:sldId id="323" r:id="rId20"/>
    <p:sldId id="324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3" r:id="rId34"/>
    <p:sldId id="314" r:id="rId35"/>
    <p:sldId id="315" r:id="rId36"/>
    <p:sldId id="311" r:id="rId37"/>
    <p:sldId id="312" r:id="rId38"/>
    <p:sldId id="316" r:id="rId39"/>
    <p:sldId id="325" r:id="rId40"/>
    <p:sldId id="328" r:id="rId41"/>
    <p:sldId id="318" r:id="rId42"/>
    <p:sldId id="317" r:id="rId43"/>
    <p:sldId id="319" r:id="rId44"/>
    <p:sldId id="320" r:id="rId45"/>
    <p:sldId id="329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多线程基础" id="{435E4DC2-62B4-BF44-9EB8-E882BDCEB1CF}">
          <p14:sldIdLst>
            <p14:sldId id="292"/>
            <p14:sldId id="330"/>
            <p14:sldId id="331"/>
            <p14:sldId id="332"/>
            <p14:sldId id="343"/>
            <p14:sldId id="341"/>
            <p14:sldId id="342"/>
            <p14:sldId id="344"/>
          </p14:sldIdLst>
        </p14:section>
        <p14:section name="面试题" id="{E2613D14-14A3-1F4B-B0E6-48735BD8A814}">
          <p14:sldIdLst>
            <p14:sldId id="293"/>
            <p14:sldId id="326"/>
            <p14:sldId id="327"/>
          </p14:sldIdLst>
        </p14:section>
        <p14:section name="方案" id="{A7420698-4412-F54F-A786-B6BF9D256C59}">
          <p14:sldIdLst>
            <p14:sldId id="294"/>
            <p14:sldId id="295"/>
            <p14:sldId id="297"/>
            <p14:sldId id="296"/>
            <p14:sldId id="298"/>
            <p14:sldId id="321"/>
            <p14:sldId id="322"/>
            <p14:sldId id="323"/>
          </p14:sldIdLst>
        </p14:section>
        <p14:section name="队列组" id="{1F795924-08B5-C74A-AE18-AF4955D19AF2}">
          <p14:sldIdLst>
            <p14:sldId id="324"/>
          </p14:sldIdLst>
        </p14:section>
        <p14:section name="线程同步" id="{AFB52082-6D1A-7641-924B-C28A0E79C7D0}">
          <p14:sldIdLst>
            <p14:sldId id="299"/>
            <p14:sldId id="300"/>
            <p14:sldId id="301"/>
            <p14:sldId id="302"/>
            <p14:sldId id="303"/>
          </p14:sldIdLst>
        </p14:section>
        <p14:section name="线程同步方案" id="{E4773F28-5CE0-D34B-BE9F-AC5A04D63097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3"/>
            <p14:sldId id="314"/>
            <p14:sldId id="315"/>
            <p14:sldId id="311"/>
            <p14:sldId id="312"/>
            <p14:sldId id="316"/>
            <p14:sldId id="325"/>
            <p14:sldId id="328"/>
          </p14:sldIdLst>
        </p14:section>
        <p14:section name="atomic" id="{759273C4-687B-CB49-9EA9-956B2B0FE259}">
          <p14:sldIdLst>
            <p14:sldId id="318"/>
          </p14:sldIdLst>
        </p14:section>
        <p14:section name="读写安全" id="{2658466C-8629-1840-B191-45E7568D8C65}">
          <p14:sldIdLst>
            <p14:sldId id="317"/>
            <p14:sldId id="319"/>
            <p14:sldId id="32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2" autoAdjust="0"/>
    <p:restoredTop sz="94424" autoAdjust="0"/>
  </p:normalViewPr>
  <p:slideViewPr>
    <p:cSldViewPr snapToGrid="0" showGuides="1">
      <p:cViewPr varScale="1">
        <p:scale>
          <a:sx n="123" d="100"/>
          <a:sy n="123" d="100"/>
        </p:scale>
        <p:origin x="216" y="200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878" y="473832"/>
            <a:ext cx="10838132" cy="82747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Eurostile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4638" y="1450977"/>
            <a:ext cx="10838132" cy="4675188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>
              <a:buClrTx/>
              <a:buFont typeface="Wingdings" charset="2"/>
              <a:buChar char="l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Eurostile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4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ple/swift-corelibs-libdispa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step.org/resources/downloads.ph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多线程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" y="1722639"/>
            <a:ext cx="95885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933" y="1722639"/>
            <a:ext cx="22479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43591" y="4699764"/>
            <a:ext cx="11501313" cy="1273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打印结果是：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performSelector:withObject:afterDelay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的本质是往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中添加定时器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子线程默认没有启动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3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4234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请问下面代码的打印结果是什么？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" y="1722639"/>
            <a:ext cx="11887200" cy="400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8DA11F-E1FE-B44C-A6E4-95830F79DD1E}"/>
              </a:ext>
            </a:extLst>
          </p:cNvPr>
          <p:cNvSpPr txBox="1"/>
          <p:nvPr/>
        </p:nvSpPr>
        <p:spPr>
          <a:xfrm>
            <a:off x="343592" y="5718770"/>
            <a:ext cx="11848408" cy="641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打印结果是：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、然后就崩溃，报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thread exited while waiting for the perform"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原因：线程执行完任务之后就退出（销毁），也就不能再使用了。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中的常见多线程方案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166051"/>
              </p:ext>
            </p:extLst>
          </p:nvPr>
        </p:nvGraphicFramePr>
        <p:xfrm>
          <a:off x="1190132" y="1439234"/>
          <a:ext cx="8833610" cy="43445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5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技术方案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语言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线程生命周期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使用频率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6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52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791">
                <a:tc>
                  <a:txBody>
                    <a:bodyPr/>
                    <a:lstStyle/>
                    <a:p>
                      <a:pPr lvl="0"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en-US" altLang="zh-C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>
          <a:xfrm>
            <a:off x="1190132" y="1804096"/>
            <a:ext cx="163619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pthread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90132" y="3227147"/>
            <a:ext cx="1636195" cy="71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90132" y="4005670"/>
            <a:ext cx="1636195" cy="744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90132" y="4753385"/>
            <a:ext cx="1636195" cy="99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NSOperation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897577" y="3189298"/>
            <a:ext cx="3800104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简单易用，可直接操作线程对象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97577" y="1804096"/>
            <a:ext cx="3800104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一套通用的多线程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适用于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Unix\Linux\Windows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等系统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跨平台</a:t>
            </a:r>
            <a:r>
              <a:rPr lang="en-US" altLang="zh-CN" sz="1600" dirty="0">
                <a:latin typeface="Microsoft YaHei" charset="-122"/>
                <a:ea typeface="Microsoft YaHei" charset="-122"/>
                <a:cs typeface="Microsoft YaHei" charset="-122"/>
              </a:rPr>
              <a:t>\</a:t>
            </a: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可移植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使用难度大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897576" y="3998069"/>
            <a:ext cx="3800105" cy="751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旨在替代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NSThread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等线程技术</a:t>
            </a:r>
            <a:endParaRPr lang="en-US" altLang="zh-CN" sz="16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充分利用设备的多核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897576" y="4791637"/>
            <a:ext cx="3800106" cy="956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（底层是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比</a:t>
            </a:r>
            <a:r>
              <a:rPr lang="en-US" altLang="zh-CN" sz="1600">
                <a:latin typeface="Microsoft YaHei" charset="-122"/>
                <a:ea typeface="Microsoft YaHei" charset="-122"/>
                <a:cs typeface="Microsoft YaHei" charset="-122"/>
              </a:rPr>
              <a:t>GCD</a:t>
            </a: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多了一些更简单实用的功能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n"/>
            </a:pPr>
            <a:r>
              <a:rPr lang="zh-CN" altLang="en-US" sz="1600">
                <a:latin typeface="Microsoft YaHei" charset="-122"/>
                <a:ea typeface="Microsoft YaHei" charset="-122"/>
                <a:cs typeface="Microsoft YaHei" charset="-122"/>
              </a:rPr>
              <a:t>使用更加面向对象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6770007" y="1800869"/>
            <a:ext cx="670726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6770007" y="3977346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770008" y="3201307"/>
            <a:ext cx="670726" cy="77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770008" y="4777553"/>
            <a:ext cx="670726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OC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7469276" y="4791822"/>
            <a:ext cx="1427075" cy="97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69276" y="3973186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自动管理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7469276" y="3214823"/>
            <a:ext cx="1427075" cy="77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69276" y="1800868"/>
            <a:ext cx="1427075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程序员管理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8896351" y="1800867"/>
            <a:ext cx="1127391" cy="1384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几乎不用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8896351" y="3227147"/>
            <a:ext cx="1127391" cy="746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偶尔使用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8896351" y="3977346"/>
            <a:ext cx="1127391" cy="772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8896351" y="4768801"/>
            <a:ext cx="1127391" cy="1014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None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经常使用</a:t>
            </a:r>
            <a:endParaRPr lang="en-US" altLang="zh-CN" sz="180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600" dirty="0"/>
              <a:t>GCD</a:t>
            </a:r>
            <a:r>
              <a:rPr lang="zh-CN" altLang="en-US" sz="1600" dirty="0"/>
              <a:t>中有</a:t>
            </a:r>
            <a:r>
              <a:rPr lang="en-US" altLang="zh-CN" sz="1600" dirty="0"/>
              <a:t>2</a:t>
            </a:r>
            <a:r>
              <a:rPr lang="zh-CN" altLang="en-US" sz="1600" dirty="0"/>
              <a:t>个用来执行任务的函数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用</a:t>
            </a:r>
            <a:r>
              <a:rPr lang="zh-CN" altLang="en-US" sz="1600" dirty="0">
                <a:solidFill>
                  <a:srgbClr val="0000FF"/>
                </a:solidFill>
              </a:rPr>
              <a:t>同步</a:t>
            </a:r>
            <a:r>
              <a:rPr lang="zh-CN" altLang="en-US" sz="1600" dirty="0"/>
              <a:t>的方式执行任务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 dirty="0" err="1">
                <a:solidFill>
                  <a:srgbClr val="FF0000"/>
                </a:solidFill>
                <a:latin typeface="Menlo-Regular"/>
              </a:rPr>
              <a:t>sync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>
              <a:buFont typeface="Wingdings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queue</a:t>
            </a:r>
            <a:r>
              <a:rPr lang="zh-CN" altLang="en-US" sz="1600" dirty="0"/>
              <a:t>：队列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ü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block</a:t>
            </a:r>
            <a:r>
              <a:rPr lang="zh-CN" altLang="en-US" sz="1600" dirty="0"/>
              <a:t>：任务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GCD</a:t>
            </a:r>
            <a:r>
              <a:rPr lang="zh-CN" altLang="en-US" sz="1600" dirty="0"/>
              <a:t>的两个核心概念就是</a:t>
            </a:r>
            <a:r>
              <a:rPr lang="zh-CN" altLang="en-US" sz="1600" dirty="0">
                <a:solidFill>
                  <a:srgbClr val="FF0000"/>
                </a:solidFill>
              </a:rPr>
              <a:t>队列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任务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用</a:t>
            </a:r>
            <a:r>
              <a:rPr lang="zh-CN" altLang="en-US" sz="1600" dirty="0">
                <a:solidFill>
                  <a:srgbClr val="0000FF"/>
                </a:solidFill>
              </a:rPr>
              <a:t>异步</a:t>
            </a:r>
            <a:r>
              <a:rPr lang="zh-CN" altLang="en-US" sz="1600" dirty="0"/>
              <a:t>的方式执行任务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 dirty="0" err="1">
                <a:solidFill>
                  <a:srgbClr val="FF0000"/>
                </a:solidFill>
                <a:latin typeface="Menlo-Regular"/>
              </a:rPr>
              <a:t>async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dispatch_queue_t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queue, </a:t>
            </a:r>
            <a:r>
              <a:rPr lang="en-US" altLang="zh-CN" sz="1600" dirty="0" err="1">
                <a:solidFill>
                  <a:srgbClr val="5C2699"/>
                </a:solidFill>
                <a:latin typeface="Menlo-Regular"/>
              </a:rPr>
              <a:t>dispatch_block_t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block);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n"/>
            </a:pPr>
            <a:r>
              <a:rPr lang="en-US" altLang="zh-CN" sz="1600" dirty="0"/>
              <a:t>GCD</a:t>
            </a:r>
            <a:r>
              <a:rPr lang="zh-CN" altLang="en-US" sz="1600" dirty="0"/>
              <a:t>源码：</a:t>
            </a:r>
            <a:r>
              <a:rPr lang="en-US" altLang="zh-CN" sz="1600" dirty="0">
                <a:hlinkClick r:id="rId2"/>
              </a:rPr>
              <a:t>https://github.com/apple/swift-corelibs-libdispatch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399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GCD</a:t>
            </a:r>
            <a:r>
              <a:rPr kumimoji="1" lang="zh-CN" altLang="en-US"/>
              <a:t>的队列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GCD</a:t>
            </a:r>
            <a:r>
              <a:rPr lang="zh-CN" altLang="en-US" sz="1600"/>
              <a:t>的队列可以分为</a:t>
            </a:r>
            <a:r>
              <a:rPr lang="en-US" altLang="zh-CN" sz="1600"/>
              <a:t>2</a:t>
            </a:r>
            <a:r>
              <a:rPr lang="zh-CN" altLang="en-US" sz="1600"/>
              <a:t>大类型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并发</a:t>
            </a:r>
            <a:r>
              <a:rPr lang="zh-CN" altLang="en-US" sz="1600"/>
              <a:t>队列（</a:t>
            </a:r>
            <a:r>
              <a:rPr lang="en-US" altLang="zh-CN" sz="1600"/>
              <a:t>Concurrent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可以让多个任务</a:t>
            </a: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（</a:t>
            </a:r>
            <a:r>
              <a:rPr lang="zh-CN" altLang="en-US" sz="1600">
                <a:solidFill>
                  <a:srgbClr val="0000FF"/>
                </a:solidFill>
              </a:rPr>
              <a:t>同时</a:t>
            </a:r>
            <a:r>
              <a:rPr lang="zh-CN" altLang="en-US" sz="1600"/>
              <a:t>）执行</a:t>
            </a:r>
            <a:r>
              <a:rPr lang="zh-CN" altLang="zh-CN" sz="1600"/>
              <a:t>（</a:t>
            </a:r>
            <a:r>
              <a:rPr lang="zh-CN" altLang="en-US" sz="1600"/>
              <a:t>自动开启多个线程同时执行任务）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>
                <a:solidFill>
                  <a:srgbClr val="0000FF"/>
                </a:solidFill>
              </a:rPr>
              <a:t>并发</a:t>
            </a:r>
            <a:r>
              <a:rPr lang="zh-CN" altLang="en-US" sz="1600"/>
              <a:t>功能只有在</a:t>
            </a:r>
            <a:r>
              <a:rPr lang="zh-CN" altLang="en-US" sz="1600">
                <a:solidFill>
                  <a:srgbClr val="0000FF"/>
                </a:solidFill>
              </a:rPr>
              <a:t>异步</a:t>
            </a:r>
            <a:r>
              <a:rPr lang="zh-CN" altLang="en-US" sz="1600"/>
              <a:t>（</a:t>
            </a:r>
            <a:r>
              <a:rPr lang="en-US" altLang="zh-CN" sz="1600">
                <a:solidFill>
                  <a:srgbClr val="000000"/>
                </a:solidFill>
                <a:latin typeface="Menlo-Regular"/>
              </a:rPr>
              <a:t>dispatch_</a:t>
            </a:r>
            <a:r>
              <a:rPr lang="en-US" altLang="zh-CN" sz="1600">
                <a:solidFill>
                  <a:srgbClr val="0000FF"/>
                </a:solidFill>
                <a:latin typeface="Menlo-Regular"/>
              </a:rPr>
              <a:t>async</a:t>
            </a:r>
            <a:r>
              <a:rPr lang="zh-CN" altLang="en-US" sz="1600"/>
              <a:t>）函数下才有效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>
                <a:solidFill>
                  <a:srgbClr val="FF0000"/>
                </a:solidFill>
              </a:rPr>
              <a:t>串行</a:t>
            </a:r>
            <a:r>
              <a:rPr lang="zh-CN" altLang="en-US" sz="1600"/>
              <a:t>队列（</a:t>
            </a:r>
            <a:r>
              <a:rPr lang="en-US" altLang="zh-CN" sz="1600"/>
              <a:t>Serial Dispatch Queue</a:t>
            </a:r>
            <a:r>
              <a:rPr lang="zh-CN" altLang="en-US" sz="1600"/>
              <a:t>）</a:t>
            </a:r>
            <a:endParaRPr lang="en-US" altLang="zh-CN" sz="1600"/>
          </a:p>
          <a:p>
            <a:pPr>
              <a:buFont typeface="Wingdings" charset="2"/>
              <a:buChar char="ü"/>
            </a:pPr>
            <a:r>
              <a:rPr lang="zh-CN" altLang="en-US" sz="1600"/>
              <a:t>让任务一个接着一个地执行（一个任务执行完毕后，再执行下一个任务）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8717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容易混淆的术语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n"/>
            </a:pP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个术语比较容易混淆：</a:t>
            </a:r>
            <a:r>
              <a:rPr lang="zh-CN" altLang="en-US" sz="16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endParaRPr lang="en-US" altLang="zh-CN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主要影响：能不能开启新的线程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当前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不具备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异步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：在</a:t>
            </a:r>
            <a:r>
              <a:rPr lang="zh-CN" altLang="en-US" sz="16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新的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线程中执行任务，</a:t>
            </a:r>
            <a:r>
              <a:rPr lang="zh-CN" altLang="en-US" sz="16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具备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开启新线程的能力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p"/>
            </a:pP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主要影响：任务的执行方式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多个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任务并发（同时）执行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28600" lvl="0" indent="-228600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75000"/>
              <a:buFont typeface="Wingdings" charset="2"/>
              <a:buChar char="ü"/>
            </a:pPr>
            <a:r>
              <a:rPr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6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任务执行完毕后，再执行下一个任务</a:t>
            </a:r>
            <a:endParaRPr lang="en-US" altLang="zh-CN" sz="1600" dirty="0">
              <a:solidFill>
                <a:prstClr val="black">
                  <a:lumMod val="65000"/>
                  <a:lumOff val="3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各种队列的执行效果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771" y="4156476"/>
            <a:ext cx="8841255" cy="2560047"/>
          </a:xfrm>
        </p:spPr>
        <p:txBody>
          <a:bodyPr>
            <a:norm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死锁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：使用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sync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函数往</a:t>
            </a:r>
            <a:r>
              <a:rPr lang="zh-CN" altLang="en-US" sz="1400" dirty="0">
                <a:solidFill>
                  <a:srgbClr val="FF0000"/>
                </a:solidFill>
                <a:latin typeface="Menlo-Regular"/>
              </a:rPr>
              <a:t>当前</a:t>
            </a:r>
            <a:r>
              <a:rPr lang="zh-CN" altLang="en-US" sz="1400" dirty="0">
                <a:solidFill>
                  <a:schemeClr val="accent5"/>
                </a:solidFill>
              </a:rPr>
              <a:t>串行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队列中添加任务，会卡住当前的串行队列（产生死锁）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总结：往串行队列的任务（无论是同步还是异步）中继续添加同步任务必然会死锁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异步一定会开启新线程吗？同步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+</a:t>
            </a:r>
            <a:r>
              <a:rPr lang="zh-CN" altLang="en-US" sz="1400" dirty="0">
                <a:solidFill>
                  <a:srgbClr val="000000"/>
                </a:solidFill>
                <a:latin typeface="Menlo-Regular"/>
              </a:rPr>
              <a:t>任意队列都不会开启新线程，都是串行执行任务。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不一定，异步在主队列（</a:t>
            </a:r>
            <a:r>
              <a:rPr lang="en" altLang="zh-CN" sz="1400" dirty="0"/>
              <a:t> </a:t>
            </a:r>
            <a:r>
              <a:rPr lang="en" altLang="zh-CN" sz="1400" dirty="0" err="1"/>
              <a:t>dispatch_get_main_queue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）中不会开启新线程，会在主线程中执行任务，任然不会卡住线程。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648444"/>
              </p:ext>
            </p:extLst>
          </p:nvPr>
        </p:nvGraphicFramePr>
        <p:xfrm>
          <a:off x="1407151" y="1649090"/>
          <a:ext cx="8128000" cy="24616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4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charset="2"/>
                        <a:buNone/>
                      </a:pP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077237" y="2050562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60769" y="20577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365993" y="2050562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 dirty="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 dirty="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死锁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77237" y="3080564"/>
            <a:ext cx="2083532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160769" y="3090403"/>
            <a:ext cx="2205224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4BACC6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358469" y="3090403"/>
            <a:ext cx="2197700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rgbClr val="F7964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没有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开启新线程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charset="2"/>
              <a:buChar char="p"/>
            </a:pPr>
            <a:r>
              <a:rPr lang="zh-CN" altLang="en-US" sz="1800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串行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执行任务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077237" y="1634821"/>
            <a:ext cx="2083532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并发队列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160769" y="1642021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手动创建的串行队列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7337451" y="1622223"/>
            <a:ext cx="2197700" cy="40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主队列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407151" y="2050562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同步（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sync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07151" y="3097603"/>
            <a:ext cx="1670086" cy="1001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 algn="ctr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异步（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async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37AA0F-9504-B345-A5DB-A71486498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18" y="5901720"/>
            <a:ext cx="3533279" cy="8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主队列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82129" y="213755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8149" y="2763838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sync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82129" y="3401994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66633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任务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60087" y="1603169"/>
            <a:ext cx="1812230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viewDidLoad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56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207210" y="1650671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83877" y="1684812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04726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串行队列</a:t>
            </a:r>
          </a:p>
        </p:txBody>
      </p:sp>
    </p:spTree>
    <p:extLst>
      <p:ext uri="{BB962C8B-B14F-4D97-AF65-F5344CB8AC3E}">
        <p14:creationId xmlns:p14="http://schemas.microsoft.com/office/powerpoint/2010/main" val="100125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07626" y="1603169"/>
            <a:ext cx="938151" cy="380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07626" y="12338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子线程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27621" y="1233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并发队列</a:t>
            </a:r>
          </a:p>
        </p:txBody>
      </p:sp>
      <p:sp>
        <p:nvSpPr>
          <p:cNvPr id="7" name="矩形 6"/>
          <p:cNvSpPr/>
          <p:nvPr/>
        </p:nvSpPr>
        <p:spPr>
          <a:xfrm>
            <a:off x="8166633" y="1603169"/>
            <a:ext cx="938151" cy="38001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085112" y="1684812"/>
            <a:ext cx="11875" cy="1603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71630" y="1603169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block0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71630" y="2219201"/>
            <a:ext cx="1128156" cy="5343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block1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13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6294"/>
            <a:ext cx="8229600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什么是进程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进程是指在系统中</a:t>
            </a:r>
            <a:r>
              <a:rPr lang="zh-CN" altLang="en-US" sz="1800" dirty="0">
                <a:solidFill>
                  <a:srgbClr val="FF0000"/>
                </a:solidFill>
              </a:rPr>
              <a:t>正在运行</a:t>
            </a:r>
            <a:r>
              <a:rPr lang="zh-CN" altLang="en-US" sz="1800" dirty="0"/>
              <a:t>的一个应用程序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每个进程之间是</a:t>
            </a:r>
            <a:r>
              <a:rPr lang="zh-CN" altLang="en-US" sz="1800" dirty="0">
                <a:solidFill>
                  <a:srgbClr val="FF0000"/>
                </a:solidFill>
              </a:rPr>
              <a:t>独立</a:t>
            </a:r>
            <a:r>
              <a:rPr lang="zh-CN" altLang="en-US" sz="1800" dirty="0"/>
              <a:t>的</a:t>
            </a:r>
            <a:r>
              <a:rPr lang="zh-CN" altLang="zh-CN" sz="1800" dirty="0"/>
              <a:t>，</a:t>
            </a:r>
            <a:r>
              <a:rPr lang="zh-CN" altLang="en-US" sz="1800" dirty="0"/>
              <a:t>每个进程均运行在其专用且受保护的内存空间内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比如同时打开迅雷、</a:t>
            </a:r>
            <a:r>
              <a:rPr lang="en-US" altLang="zh-CN" sz="1800" dirty="0" err="1"/>
              <a:t>Xcode</a:t>
            </a:r>
            <a:r>
              <a:rPr lang="zh-CN" altLang="en-US" sz="1800" dirty="0"/>
              <a:t>，系统就会分别启动</a:t>
            </a:r>
            <a:r>
              <a:rPr lang="en-US" altLang="zh-CN" sz="1800" dirty="0"/>
              <a:t>2</a:t>
            </a:r>
            <a:r>
              <a:rPr lang="zh-CN" altLang="en-US" sz="1800" dirty="0"/>
              <a:t>个进程</a:t>
            </a: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通过“活动监视器”可以查看</a:t>
            </a:r>
            <a:r>
              <a:rPr lang="en-US" altLang="zh-CN" sz="1800" dirty="0"/>
              <a:t>Mac</a:t>
            </a:r>
            <a:r>
              <a:rPr lang="zh-CN" altLang="en-US" sz="1800" dirty="0"/>
              <a:t>系统中所开启的进程</a:t>
            </a:r>
            <a:endParaRPr lang="en-US" altLang="zh-CN" sz="1800" dirty="0"/>
          </a:p>
        </p:txBody>
      </p:sp>
      <p:sp>
        <p:nvSpPr>
          <p:cNvPr id="4" name="矩形 3"/>
          <p:cNvSpPr/>
          <p:nvPr/>
        </p:nvSpPr>
        <p:spPr>
          <a:xfrm>
            <a:off x="2408788" y="3381737"/>
            <a:ext cx="6721536" cy="214033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/>
              <a:t>内存</a:t>
            </a:r>
          </a:p>
        </p:txBody>
      </p:sp>
      <p:sp>
        <p:nvSpPr>
          <p:cNvPr id="5" name="矩形 4"/>
          <p:cNvSpPr/>
          <p:nvPr/>
        </p:nvSpPr>
        <p:spPr>
          <a:xfrm>
            <a:off x="2760979" y="3619750"/>
            <a:ext cx="2016758" cy="16882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>
                <a:solidFill>
                  <a:schemeClr val="tx1"/>
                </a:solidFill>
              </a:rPr>
              <a:t>迅雷</a:t>
            </a:r>
            <a:endParaRPr kumimoji="1" lang="en-US" altLang="zh-CN" sz="320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3200"/>
              <a:t>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6795030" y="3619750"/>
            <a:ext cx="2016758" cy="16882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>
                <a:solidFill>
                  <a:srgbClr val="000000"/>
                </a:solidFill>
              </a:rPr>
              <a:t>Xcode</a:t>
            </a:r>
          </a:p>
          <a:p>
            <a:pPr algn="ctr"/>
            <a:r>
              <a:rPr kumimoji="1" lang="zh-CN" altLang="en-US" sz="320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19172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队列组的使用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17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思考：如何用</a:t>
            </a:r>
            <a:r>
              <a:rPr lang="en-US" altLang="zh-CN" sz="1600"/>
              <a:t>gcd</a:t>
            </a:r>
            <a:r>
              <a:rPr lang="zh-CN" altLang="en-US" sz="1600"/>
              <a:t>实现以下功能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异步并发执行任务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</a:p>
          <a:p>
            <a:pPr>
              <a:buFont typeface="Wingdings" charset="2"/>
              <a:buChar char="p"/>
            </a:pPr>
            <a:r>
              <a:rPr lang="zh-CN" altLang="en-US" sz="1600"/>
              <a:t>等任务</a:t>
            </a:r>
            <a:r>
              <a:rPr lang="en-US" altLang="zh-CN" sz="1600"/>
              <a:t>1</a:t>
            </a:r>
            <a:r>
              <a:rPr lang="zh-CN" altLang="en-US" sz="1600"/>
              <a:t>、任务</a:t>
            </a:r>
            <a:r>
              <a:rPr lang="en-US" altLang="zh-CN" sz="1600"/>
              <a:t>2</a:t>
            </a:r>
            <a:r>
              <a:rPr lang="zh-CN" altLang="en-US" sz="1600"/>
              <a:t>都执行完毕后，再回到主线程执行任务</a:t>
            </a:r>
            <a:r>
              <a:rPr lang="en-US" altLang="zh-CN" sz="1600"/>
              <a:t>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2" y="2541045"/>
            <a:ext cx="10909300" cy="382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566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多线程的安全隐患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资源共享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1</a:t>
            </a:r>
            <a:r>
              <a:rPr lang="zh-CN" altLang="en-US" sz="1600"/>
              <a:t>块资源可能会被多个线程共享，也就是</a:t>
            </a:r>
            <a:r>
              <a:rPr lang="zh-CN" altLang="en-US" sz="1600">
                <a:solidFill>
                  <a:srgbClr val="FF0000"/>
                </a:solidFill>
              </a:rPr>
              <a:t>多个线程可能会访问同一块资源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比如多个线程访问同一个对象</a:t>
            </a:r>
            <a:r>
              <a:rPr lang="zh-CN" altLang="zh-CN" sz="1600"/>
              <a:t>、</a:t>
            </a:r>
            <a:r>
              <a:rPr lang="zh-CN" altLang="en-US" sz="1600"/>
              <a:t>同一个变量、同一个文件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当多个线程访问同一块资源时，很容易引发</a:t>
            </a:r>
            <a:r>
              <a:rPr lang="zh-CN" altLang="en-US" sz="1600">
                <a:solidFill>
                  <a:srgbClr val="FF0000"/>
                </a:solidFill>
              </a:rPr>
              <a:t>数据错乱和数据安全</a:t>
            </a:r>
            <a:r>
              <a:rPr lang="zh-CN" altLang="en-US" sz="1600"/>
              <a:t>问题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61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多线程安全隐患示例</a:t>
            </a:r>
            <a:r>
              <a:rPr kumimoji="1" lang="en-US" altLang="zh-CN"/>
              <a:t>01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存钱取钱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4779725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6" name="矩形 5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余额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1637707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14541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2420025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12" name="矩形 11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89096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存钱</a:t>
            </a:r>
          </a:p>
        </p:txBody>
      </p:sp>
      <p:grpSp>
        <p:nvGrpSpPr>
          <p:cNvPr id="15" name="组 14"/>
          <p:cNvGrpSpPr/>
          <p:nvPr/>
        </p:nvGrpSpPr>
        <p:grpSpPr>
          <a:xfrm>
            <a:off x="7167615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16" name="矩形 15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638550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取钱</a:t>
            </a: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3918457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0294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6278157" y="2964695"/>
            <a:ext cx="88945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9778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5488" y="321206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1000+1000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3918457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07848" y="3249257"/>
            <a:ext cx="67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2</a:t>
            </a:r>
            <a:r>
              <a:rPr kumimoji="1" lang="en-US" altLang="zh-CN">
                <a:solidFill>
                  <a:schemeClr val="bg1"/>
                </a:solidFill>
              </a:rPr>
              <a:t>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53138" y="380514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1000-500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6278157" y="4012191"/>
            <a:ext cx="86126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40977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500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>
            <a:off x="2370628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8728593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2369155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8728593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0" grpId="0"/>
      <p:bldP spid="22" grpId="0"/>
      <p:bldP spid="23" grpId="0"/>
      <p:bldP spid="25" grpId="0"/>
      <p:bldP spid="26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多线程安全隐患示例</a:t>
            </a:r>
            <a:r>
              <a:rPr kumimoji="1" lang="en-US" altLang="zh-CN"/>
              <a:t>02</a:t>
            </a:r>
            <a:r>
              <a:rPr kumimoji="1" lang="zh-CN" altLang="en-US"/>
              <a:t> </a:t>
            </a:r>
            <a:r>
              <a:rPr kumimoji="1" lang="mr-IN" altLang="zh-CN"/>
              <a:t>–</a:t>
            </a:r>
            <a:r>
              <a:rPr kumimoji="1" lang="zh-CN" altLang="en-US"/>
              <a:t> 卖票</a:t>
            </a:r>
          </a:p>
        </p:txBody>
      </p:sp>
      <p:grpSp>
        <p:nvGrpSpPr>
          <p:cNvPr id="33" name="组 32"/>
          <p:cNvGrpSpPr/>
          <p:nvPr/>
        </p:nvGrpSpPr>
        <p:grpSpPr>
          <a:xfrm>
            <a:off x="4815350" y="1904948"/>
            <a:ext cx="1498432" cy="3852609"/>
            <a:chOff x="3767926" y="1940574"/>
            <a:chExt cx="1498432" cy="3852609"/>
          </a:xfrm>
          <a:solidFill>
            <a:schemeClr val="accent4"/>
          </a:solidFill>
        </p:grpSpPr>
        <p:sp>
          <p:nvSpPr>
            <p:cNvPr id="34" name="矩形 33"/>
            <p:cNvSpPr/>
            <p:nvPr/>
          </p:nvSpPr>
          <p:spPr>
            <a:xfrm>
              <a:off x="3767926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96049" y="1997650"/>
              <a:ext cx="646331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票数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86356" y="2526430"/>
              <a:ext cx="652743" cy="369332"/>
            </a:xfrm>
            <a:prstGeom prst="rect">
              <a:avLst/>
            </a:prstGeom>
            <a:grpFill/>
            <a:ln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</a:rPr>
                <a:t>1000</a:t>
              </a:r>
              <a:endParaRPr kumimoji="1" lang="zh-CN" altLang="en-US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线箭头连接符 36"/>
          <p:cNvCxnSpPr/>
          <p:nvPr/>
        </p:nvCxnSpPr>
        <p:spPr>
          <a:xfrm>
            <a:off x="1673332" y="1938641"/>
            <a:ext cx="0" cy="4337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350166" y="14739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时间</a:t>
            </a:r>
          </a:p>
        </p:txBody>
      </p:sp>
      <p:grpSp>
        <p:nvGrpSpPr>
          <p:cNvPr id="39" name="组 38"/>
          <p:cNvGrpSpPr/>
          <p:nvPr/>
        </p:nvGrpSpPr>
        <p:grpSpPr>
          <a:xfrm>
            <a:off x="2455650" y="1904948"/>
            <a:ext cx="1498432" cy="3852609"/>
            <a:chOff x="1422497" y="1940574"/>
            <a:chExt cx="1498432" cy="3852609"/>
          </a:xfrm>
          <a:solidFill>
            <a:srgbClr val="00B0F0"/>
          </a:solidFill>
        </p:grpSpPr>
        <p:sp>
          <p:nvSpPr>
            <p:cNvPr id="40" name="矩形 39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92658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00B0F0"/>
                </a:solidFill>
              </a:rPr>
              <a:t>卖票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7203240" y="1904948"/>
            <a:ext cx="1498432" cy="3852609"/>
            <a:chOff x="1422497" y="1940574"/>
            <a:chExt cx="1498432" cy="3852609"/>
          </a:xfrm>
          <a:solidFill>
            <a:schemeClr val="accent6"/>
          </a:solidFill>
        </p:grpSpPr>
        <p:sp>
          <p:nvSpPr>
            <p:cNvPr id="44" name="矩形 43"/>
            <p:cNvSpPr/>
            <p:nvPr/>
          </p:nvSpPr>
          <p:spPr>
            <a:xfrm>
              <a:off x="1422497" y="1940574"/>
              <a:ext cx="1498432" cy="3852609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3432" y="1974267"/>
              <a:ext cx="646331" cy="369332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>
                  <a:solidFill>
                    <a:schemeClr val="bg1"/>
                  </a:solidFill>
                </a:rPr>
                <a:t>线程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7674175" y="148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6"/>
                </a:solidFill>
              </a:rPr>
              <a:t>卖票</a:t>
            </a:r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3954082" y="2746815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915919" y="25434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6313782" y="2964695"/>
            <a:ext cx="88945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35403" y="27852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40907" y="321206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3954082" y="3417453"/>
            <a:ext cx="861268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300557" y="3249257"/>
            <a:ext cx="55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>
                <a:solidFill>
                  <a:schemeClr val="bg1"/>
                </a:solidFill>
              </a:rPr>
              <a:t>9</a:t>
            </a:r>
            <a:r>
              <a:rPr kumimoji="1" lang="en-US" altLang="zh-CN">
                <a:solidFill>
                  <a:schemeClr val="bg1"/>
                </a:solidFill>
              </a:rPr>
              <a:t>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74389" y="38051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1000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-</a:t>
            </a:r>
            <a:r>
              <a:rPr kumimoji="1" lang="zh-CN" altLang="en-US">
                <a:solidFill>
                  <a:schemeClr val="bg1"/>
                </a:solidFill>
              </a:rPr>
              <a:t> </a:t>
            </a:r>
            <a:r>
              <a:rPr kumimoji="1" lang="en-US" altLang="zh-CN">
                <a:solidFill>
                  <a:schemeClr val="bg1"/>
                </a:solidFill>
              </a:rPr>
              <a:t>1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flipH="1">
            <a:off x="6313782" y="4012191"/>
            <a:ext cx="861268" cy="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290873" y="3846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999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2406253" y="1904948"/>
            <a:ext cx="0" cy="841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8764218" y="1904948"/>
            <a:ext cx="0" cy="100788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2404780" y="2739534"/>
            <a:ext cx="0" cy="6779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764218" y="2913512"/>
            <a:ext cx="0" cy="109867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6" grpId="0"/>
      <p:bldP spid="48" grpId="0"/>
      <p:bldP spid="50" grpId="0"/>
      <p:bldP spid="51" grpId="0"/>
      <p:bldP spid="53" grpId="0"/>
      <p:bldP spid="54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多线程安全隐患分析</a:t>
            </a:r>
          </a:p>
        </p:txBody>
      </p:sp>
      <p:pic>
        <p:nvPicPr>
          <p:cNvPr id="5" name="图片 4" descr="race-condi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51" y="1549605"/>
            <a:ext cx="7289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多线程安全隐患的解决方案</a:t>
            </a:r>
          </a:p>
        </p:txBody>
      </p:sp>
      <p:pic>
        <p:nvPicPr>
          <p:cNvPr id="4" name="图片 3" descr="loc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4" y="1932024"/>
            <a:ext cx="7924800" cy="48641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882" y="1187533"/>
            <a:ext cx="9509128" cy="744491"/>
          </a:xfrm>
        </p:spPr>
        <p:txBody>
          <a:bodyPr>
            <a:normAutofit/>
          </a:bodyPr>
          <a:lstStyle/>
          <a:p>
            <a:r>
              <a:rPr lang="zh-CN" altLang="en-US"/>
              <a:t>解决方案：使用</a:t>
            </a:r>
            <a:r>
              <a:rPr lang="zh-CN" altLang="en-US">
                <a:solidFill>
                  <a:srgbClr val="FF0000"/>
                </a:solidFill>
              </a:rPr>
              <a:t>线程同步</a:t>
            </a:r>
            <a:r>
              <a:rPr lang="zh-CN" altLang="en-US"/>
              <a:t>技术（同步，就是协同步调，按预定的先后次序进行）</a:t>
            </a:r>
            <a:endParaRPr lang="en-US" altLang="zh-CN"/>
          </a:p>
          <a:p>
            <a:r>
              <a:rPr lang="zh-CN" altLang="en-US"/>
              <a:t>常见的线程同步技术是：加锁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7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iOS</a:t>
            </a:r>
            <a:r>
              <a:rPr kumimoji="1" lang="zh-CN" altLang="en-US"/>
              <a:t>中的线程同步方案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5515212" cy="3903950"/>
          </a:xfrm>
        </p:spPr>
        <p:txBody>
          <a:bodyPr/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endParaRPr lang="en-US" altLang="zh-CN" sz="1600"/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)</a:t>
            </a:r>
            <a:endParaRPr lang="en-US" altLang="zh-CN" sz="1600">
              <a:solidFill>
                <a:srgbClr val="5C2699"/>
              </a:solidFill>
              <a:latin typeface="Menlo-Regular" charset="0"/>
            </a:endParaRP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60886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GNUstep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/>
              <a:t>GNUstep</a:t>
            </a:r>
            <a:r>
              <a:rPr lang="zh-CN" altLang="en-US" sz="1600"/>
              <a:t>是</a:t>
            </a:r>
            <a:r>
              <a:rPr lang="en-US" altLang="zh-CN" sz="1600"/>
              <a:t>GNU</a:t>
            </a:r>
            <a:r>
              <a:rPr lang="zh-CN" altLang="en-US" sz="1600"/>
              <a:t>计划的项目之一，它将</a:t>
            </a:r>
            <a:r>
              <a:rPr lang="en-US" altLang="zh-CN" sz="1600"/>
              <a:t>Cocoa</a:t>
            </a:r>
            <a:r>
              <a:rPr lang="zh-CN" altLang="en-US" sz="1600"/>
              <a:t>的</a:t>
            </a:r>
            <a:r>
              <a:rPr lang="en-US" altLang="zh-CN" sz="1600"/>
              <a:t>OC</a:t>
            </a:r>
            <a:r>
              <a:rPr lang="zh-CN" altLang="en-US" sz="1600"/>
              <a:t>库重新开源实现了一遍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源码地址：</a:t>
            </a:r>
            <a:r>
              <a:rPr lang="en-US" altLang="zh-CN" sz="1600">
                <a:hlinkClick r:id="rId2"/>
              </a:rPr>
              <a:t>http://www.gnustep.org/resources/downloads.php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虽然</a:t>
            </a:r>
            <a:r>
              <a:rPr lang="en-US" altLang="zh-CN" sz="1600"/>
              <a:t>GNUstep</a:t>
            </a:r>
            <a:r>
              <a:rPr lang="zh-CN" altLang="en-US" sz="1600"/>
              <a:t>不是苹果官方源码，但还是具有一定的参考价值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6809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OSSpinLock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11866684" cy="2049664"/>
          </a:xfrm>
        </p:spPr>
        <p:txBody>
          <a:bodyPr>
            <a:normAutofit/>
          </a:bodyPr>
          <a:lstStyle/>
          <a:p>
            <a:r>
              <a:rPr lang="en-US" altLang="zh-CN" sz="1600" dirty="0" err="1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 dirty="0"/>
              <a:t>叫做</a:t>
            </a:r>
            <a:r>
              <a:rPr lang="en-US" altLang="zh-CN" sz="1600" dirty="0"/>
              <a:t>”</a:t>
            </a:r>
            <a:r>
              <a:rPr lang="zh-CN" altLang="en-US" sz="1600" dirty="0"/>
              <a:t>自旋锁</a:t>
            </a:r>
            <a:r>
              <a:rPr lang="en-US" altLang="zh-CN" sz="1600" dirty="0"/>
              <a:t>”</a:t>
            </a:r>
            <a:r>
              <a:rPr lang="zh-CN" altLang="en-US" sz="1600" dirty="0"/>
              <a:t>，等待锁的线程会处于忙等（</a:t>
            </a:r>
            <a:r>
              <a:rPr lang="en-US" altLang="zh-CN" sz="1600" dirty="0"/>
              <a:t>busy-wait</a:t>
            </a:r>
            <a:r>
              <a:rPr lang="zh-CN" altLang="en-US" sz="1600" dirty="0"/>
              <a:t>）状态，一直占用着</a:t>
            </a:r>
            <a:r>
              <a:rPr lang="en-US" altLang="zh-CN" sz="1600" dirty="0"/>
              <a:t>CPU</a:t>
            </a:r>
            <a:r>
              <a:rPr lang="zh-CN" altLang="en-US" sz="1600" dirty="0"/>
              <a:t>资源</a:t>
            </a:r>
            <a:endParaRPr lang="en-US" altLang="zh-CN" sz="1600" dirty="0"/>
          </a:p>
          <a:p>
            <a:r>
              <a:rPr lang="zh-CN" altLang="en-US" sz="1600" dirty="0"/>
              <a:t>目前已经不再安全，可能会出现优先级反转问题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如果等待锁的线程优先级较高，它会一直占用着</a:t>
            </a:r>
            <a:r>
              <a:rPr lang="en-US" altLang="zh-CN" sz="1600" dirty="0"/>
              <a:t>CPU</a:t>
            </a:r>
            <a:r>
              <a:rPr lang="zh-CN" altLang="en-US" sz="1600" dirty="0"/>
              <a:t>资源，优先级低的线程就无法释放锁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已不再安全：可能出现</a:t>
            </a:r>
            <a:r>
              <a:rPr lang="zh-CN" altLang="en-US" sz="1600" dirty="0">
                <a:solidFill>
                  <a:srgbClr val="FF0000"/>
                </a:solidFill>
              </a:rPr>
              <a:t>优先级反转</a:t>
            </a:r>
            <a:r>
              <a:rPr lang="zh-CN" altLang="en-US" sz="1600" dirty="0"/>
              <a:t>的问题（优先级低的线程占用</a:t>
            </a:r>
            <a:r>
              <a:rPr lang="en-US" altLang="zh-CN" sz="1600" dirty="0"/>
              <a:t>CUP</a:t>
            </a:r>
            <a:r>
              <a:rPr lang="zh-CN" altLang="en-US" sz="1600" dirty="0"/>
              <a:t>资源不释放，导致优先级高的线程无法获取</a:t>
            </a:r>
            <a:r>
              <a:rPr lang="en-US" altLang="zh-CN" sz="1600" dirty="0"/>
              <a:t>CPU</a:t>
            </a:r>
            <a:r>
              <a:rPr lang="zh-CN" altLang="en-US" sz="1600" dirty="0"/>
              <a:t>资源）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需要导入头文件</a:t>
            </a:r>
            <a:r>
              <a:rPr lang="en-US" altLang="zh-CN" sz="1600" dirty="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-Regular" charset="0"/>
              </a:rPr>
              <a:t>libkern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/</a:t>
            </a:r>
            <a:r>
              <a:rPr lang="en-US" altLang="zh-CN" sz="1600" dirty="0" err="1">
                <a:solidFill>
                  <a:srgbClr val="C41A16"/>
                </a:solidFill>
                <a:latin typeface="Menlo-Regular" charset="0"/>
              </a:rPr>
              <a:t>OSAtomic.h</a:t>
            </a:r>
            <a:r>
              <a:rPr lang="en-US" altLang="zh-CN" sz="1600" dirty="0">
                <a:solidFill>
                  <a:srgbClr val="C41A16"/>
                </a:solidFill>
                <a:latin typeface="Menlo-Regular" charset="0"/>
              </a:rPr>
              <a:t>&gt;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0" y="3384192"/>
            <a:ext cx="8788400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3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os_unfair_lock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125575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用于取代不安全的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  <a:r>
              <a:rPr lang="zh-CN" altLang="en-US" sz="1600"/>
              <a:t> ，从</a:t>
            </a:r>
            <a:r>
              <a:rPr lang="en-US" altLang="zh-CN" sz="1600"/>
              <a:t>iOS10</a:t>
            </a:r>
            <a:r>
              <a:rPr lang="zh-CN" altLang="en-US" sz="1600"/>
              <a:t>开始才支持</a:t>
            </a:r>
            <a:endParaRPr lang="en-US" altLang="zh-CN" sz="1600"/>
          </a:p>
          <a:p>
            <a:r>
              <a:rPr lang="zh-CN" altLang="en-US" sz="1600"/>
              <a:t>从底层调用看，等待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  <a:r>
              <a:rPr lang="zh-CN" altLang="en-US" sz="1600"/>
              <a:t>锁的线程会处于休眠状态，并非忙等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&lt;os/lock.h&gt;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0" y="2754801"/>
            <a:ext cx="55118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1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6294"/>
            <a:ext cx="8229600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什么是线程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1个进程要想执行任务，</a:t>
            </a:r>
            <a:r>
              <a:rPr lang="zh-CN" altLang="en-US" sz="1800" dirty="0">
                <a:solidFill>
                  <a:srgbClr val="FF0000"/>
                </a:solidFill>
              </a:rPr>
              <a:t>必须</a:t>
            </a:r>
            <a:r>
              <a:rPr lang="zh-CN" altLang="en-US" sz="1800" dirty="0"/>
              <a:t>得有线程（</a:t>
            </a:r>
            <a:r>
              <a:rPr lang="zh-CN" altLang="en-US" sz="1800" dirty="0">
                <a:solidFill>
                  <a:srgbClr val="FF0000"/>
                </a:solidFill>
              </a:rPr>
              <a:t>每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个进程至少要有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条线程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一个进程（程序）的所有任务都在线程中执行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endParaRPr lang="en-US" altLang="zh-CN" sz="1800" dirty="0"/>
          </a:p>
          <a:p>
            <a:r>
              <a:rPr lang="zh-CN" altLang="en-US" sz="1800" dirty="0"/>
              <a:t>比如使用酷狗播放音乐、使用迅雷下载电影，都需要在线程中执行</a:t>
            </a:r>
            <a:endParaRPr lang="en-US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2380248" y="3296121"/>
            <a:ext cx="7349451" cy="3053549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000"/>
              <a:t>内存</a:t>
            </a:r>
          </a:p>
        </p:txBody>
      </p:sp>
      <p:sp>
        <p:nvSpPr>
          <p:cNvPr id="8" name="矩形 7"/>
          <p:cNvSpPr/>
          <p:nvPr/>
        </p:nvSpPr>
        <p:spPr>
          <a:xfrm>
            <a:off x="2546917" y="3448520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酷狗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2718168" y="4247580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播放音乐</a:t>
            </a:r>
          </a:p>
        </p:txBody>
      </p:sp>
      <p:sp>
        <p:nvSpPr>
          <p:cNvPr id="10" name="矩形 9"/>
          <p:cNvSpPr/>
          <p:nvPr/>
        </p:nvSpPr>
        <p:spPr>
          <a:xfrm>
            <a:off x="6752218" y="3448520"/>
            <a:ext cx="2801651" cy="268711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>
                <a:solidFill>
                  <a:srgbClr val="FF0000"/>
                </a:solidFill>
              </a:rPr>
              <a:t>迅雷</a:t>
            </a:r>
            <a:r>
              <a:rPr kumimoji="1" lang="zh-CN" altLang="en-US" sz="2800"/>
              <a:t>进程</a:t>
            </a:r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endParaRPr kumimoji="1"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6918890" y="4247580"/>
            <a:ext cx="2463731" cy="1464549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线程</a:t>
            </a:r>
            <a:endParaRPr kumimoji="1" lang="en-US" altLang="zh-CN" sz="2800"/>
          </a:p>
          <a:p>
            <a:pPr algn="ctr"/>
            <a:r>
              <a:rPr kumimoji="1" lang="zh-CN" altLang="en-US" sz="2800">
                <a:solidFill>
                  <a:srgbClr val="0000FF"/>
                </a:solidFill>
              </a:rPr>
              <a:t>下载电影</a:t>
            </a:r>
          </a:p>
        </p:txBody>
      </p:sp>
    </p:spTree>
    <p:extLst>
      <p:ext uri="{BB962C8B-B14F-4D97-AF65-F5344CB8AC3E}">
        <p14:creationId xmlns:p14="http://schemas.microsoft.com/office/powerpoint/2010/main" val="2640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923586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叫做”互斥锁”，等待锁的线程会处于休眠状态</a:t>
            </a:r>
            <a:endParaRPr lang="en-US" altLang="zh-CN" sz="1600"/>
          </a:p>
          <a:p>
            <a:r>
              <a:rPr lang="zh-CN" altLang="en-US" sz="1600"/>
              <a:t>需要导入头文件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#import </a:t>
            </a:r>
            <a:r>
              <a:rPr lang="en-US" altLang="zh-CN" sz="1600">
                <a:solidFill>
                  <a:srgbClr val="C41A16"/>
                </a:solidFill>
                <a:latin typeface="Menlo-Regular" charset="0"/>
              </a:rPr>
              <a:t>&lt;pthread.h&gt;</a:t>
            </a:r>
            <a:endParaRPr lang="en-US" altLang="zh-CN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38" y="2161654"/>
            <a:ext cx="5663939" cy="1613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2" y="2161654"/>
            <a:ext cx="5770253" cy="3870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4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递归锁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65" y="1465200"/>
            <a:ext cx="7797800" cy="2146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927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pthread_mutex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条件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9" y="1358735"/>
            <a:ext cx="7315200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307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NSLock</a:t>
            </a:r>
            <a:r>
              <a:rPr lang="zh-CN" altLang="en-US"/>
              <a:t>、</a:t>
            </a:r>
            <a:r>
              <a:rPr lang="en-US" altLang="zh-CN"/>
              <a:t>NSRecursiveLock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普通锁的封装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847" y="1732404"/>
            <a:ext cx="2781300" cy="17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11" y="1732404"/>
            <a:ext cx="5803900" cy="116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11" y="3030039"/>
            <a:ext cx="49403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61193" y="4109917"/>
            <a:ext cx="11866684" cy="36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  <a:r>
              <a:rPr lang="zh-CN" altLang="en-US" sz="1600"/>
              <a:t>也是对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递归锁的封装，</a:t>
            </a:r>
            <a:r>
              <a:rPr lang="en-US" altLang="zh-CN" sz="1600"/>
              <a:t>API</a:t>
            </a:r>
            <a:r>
              <a:rPr lang="zh-CN" altLang="en-US" sz="1600"/>
              <a:t>跟</a:t>
            </a:r>
            <a:r>
              <a:rPr lang="en-US" altLang="zh-CN" sz="1600"/>
              <a:t>NSLock</a:t>
            </a:r>
            <a:r>
              <a:rPr lang="zh-CN" altLang="en-US" sz="1600"/>
              <a:t>基本一致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802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和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cond</a:t>
            </a:r>
            <a:r>
              <a:rPr lang="zh-CN" altLang="en-US" sz="1600"/>
              <a:t>的封装</a:t>
            </a:r>
            <a:endParaRPr lang="en-US" altLang="zh-CN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4" y="1733524"/>
            <a:ext cx="6731000" cy="172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7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NSConditionLock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365101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  <a:r>
              <a:rPr lang="zh-CN" altLang="en-US" sz="1600"/>
              <a:t>的进一步封装，可以设置具体的条件值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" y="1733524"/>
            <a:ext cx="9537700" cy="292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5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dispatch_semaphore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315127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semaphore</a:t>
            </a:r>
            <a:r>
              <a:rPr lang="zh-CN" altLang="en-US" sz="1600"/>
              <a:t>叫做”信号量”</a:t>
            </a:r>
            <a:endParaRPr lang="en-US" altLang="zh-CN" sz="1600"/>
          </a:p>
          <a:p>
            <a:r>
              <a:rPr lang="zh-CN" altLang="en-US" sz="1600"/>
              <a:t>信号量的初始值，可以用来控制线程并发访问的最大数量</a:t>
            </a:r>
            <a:endParaRPr lang="en-US" altLang="zh-CN" sz="1600"/>
          </a:p>
          <a:p>
            <a:r>
              <a:rPr lang="zh-CN" altLang="en-US" sz="1600"/>
              <a:t>信号量的初始值为</a:t>
            </a:r>
            <a:r>
              <a:rPr lang="en-US" altLang="zh-CN" sz="1600"/>
              <a:t>1</a:t>
            </a:r>
            <a:r>
              <a:rPr lang="zh-CN" altLang="en-US" sz="1600"/>
              <a:t>，代表同时只允许</a:t>
            </a:r>
            <a:r>
              <a:rPr lang="en-US" altLang="zh-CN" sz="1600"/>
              <a:t>1</a:t>
            </a:r>
            <a:r>
              <a:rPr lang="zh-CN" altLang="en-US" sz="1600"/>
              <a:t>条线程访问资源，保证线程同步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35" y="2766677"/>
            <a:ext cx="8470900" cy="278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7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dispatch_queue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9"/>
            <a:ext cx="11866684" cy="412602"/>
          </a:xfrm>
        </p:spPr>
        <p:txBody>
          <a:bodyPr>
            <a:normAutofit/>
          </a:bodyPr>
          <a:lstStyle/>
          <a:p>
            <a:r>
              <a:rPr lang="zh-CN" altLang="en-US" sz="1600"/>
              <a:t>直接使用</a:t>
            </a:r>
            <a:r>
              <a:rPr lang="en-US" altLang="zh-CN" sz="1600"/>
              <a:t>GCD</a:t>
            </a:r>
            <a:r>
              <a:rPr lang="zh-CN" altLang="en-US" sz="1600"/>
              <a:t>的串行队列，也是可以实现线程同步的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1" y="1650671"/>
            <a:ext cx="10731500" cy="135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0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@synchronized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8"/>
            <a:ext cx="11866684" cy="1243875"/>
          </a:xfrm>
        </p:spPr>
        <p:txBody>
          <a:bodyPr>
            <a:normAutofit/>
          </a:bodyPr>
          <a:lstStyle/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zh-CN" altLang="en-US" sz="1600"/>
              <a:t>是对</a:t>
            </a: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mutex</a:t>
            </a:r>
            <a:r>
              <a:rPr lang="zh-CN" altLang="en-US" sz="1600"/>
              <a:t>递归锁的封装</a:t>
            </a:r>
            <a:endParaRPr lang="en-US" altLang="zh-CN" sz="1600"/>
          </a:p>
          <a:p>
            <a:r>
              <a:rPr lang="zh-CN" altLang="en-US" sz="1600"/>
              <a:t>源码查看：</a:t>
            </a:r>
            <a:r>
              <a:rPr lang="en-US" altLang="zh-CN" sz="1600"/>
              <a:t>objc4</a:t>
            </a:r>
            <a:r>
              <a:rPr lang="zh-CN" altLang="en-US" sz="1600"/>
              <a:t>中的</a:t>
            </a:r>
            <a:r>
              <a:rPr lang="en-US" altLang="zh-CN" sz="1600"/>
              <a:t>objc-sync.mm</a:t>
            </a:r>
            <a:r>
              <a:rPr lang="zh-CN" altLang="en-US" sz="1600"/>
              <a:t>文件</a:t>
            </a:r>
            <a:endParaRPr lang="en-US" altLang="zh-CN" sz="1600"/>
          </a:p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)</a:t>
            </a:r>
            <a:r>
              <a:rPr lang="zh-CN" altLang="en-US" sz="1600"/>
              <a:t>内部会生成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obj</a:t>
            </a:r>
            <a:r>
              <a:rPr lang="zh-CN" altLang="en-US" sz="1600"/>
              <a:t>对应的递归锁，然后进行加锁、解锁操作</a:t>
            </a:r>
            <a:endParaRPr lang="en-US" altLang="zh-CN" sz="1600"/>
          </a:p>
          <a:p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1" y="2612298"/>
            <a:ext cx="3009900" cy="9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1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线程同步方案性能比较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628343"/>
          </a:xfrm>
        </p:spPr>
        <p:txBody>
          <a:bodyPr>
            <a:normAutofit/>
          </a:bodyPr>
          <a:lstStyle/>
          <a:p>
            <a:r>
              <a:rPr lang="zh-CN" altLang="en-US" sz="1600"/>
              <a:t>性能从高到低排序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os_unfair_lock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OSSpinLock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dispatch_semaphore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dispatch_queue(DISPATCH_QUEUE_SERIAL)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pthread_mutex(recursive)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NSRecursiveLock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5C2699"/>
                </a:solidFill>
                <a:latin typeface="Menlo-Regular" charset="0"/>
              </a:rPr>
              <a:t>NSConditionLock</a:t>
            </a:r>
          </a:p>
          <a:p>
            <a:pPr>
              <a:buFont typeface="Wingdings" charset="2"/>
              <a:buChar char="p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@synchronized</a:t>
            </a:r>
          </a:p>
          <a:p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51798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线程</a:t>
            </a:r>
            <a:r>
              <a:rPr kumimoji="1" lang="zh-CN" altLang="en-US" dirty="0"/>
              <a:t>的串行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6294"/>
            <a:ext cx="8229600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en-US" altLang="zh-CN" sz="1800"/>
              <a:t>1</a:t>
            </a:r>
            <a:r>
              <a:rPr lang="zh-CN" altLang="en-US" sz="1800"/>
              <a:t>个线程中任务的执行是</a:t>
            </a:r>
            <a:r>
              <a:rPr lang="zh-CN" altLang="en-US" sz="1800">
                <a:solidFill>
                  <a:srgbClr val="FF0000"/>
                </a:solidFill>
              </a:rPr>
              <a:t>串行</a:t>
            </a:r>
            <a:r>
              <a:rPr lang="zh-CN" altLang="en-US" sz="1800"/>
              <a:t>的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如果要在</a:t>
            </a:r>
            <a:r>
              <a:rPr lang="en-US" altLang="zh-CN" sz="1800"/>
              <a:t>1</a:t>
            </a:r>
            <a:r>
              <a:rPr lang="zh-CN" altLang="en-US" sz="1800"/>
              <a:t>个线程中执行多个任务，那么只能一个一个地按顺序执行这些任务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r>
              <a:rPr lang="zh-CN" altLang="en-US" sz="1800"/>
              <a:t>也就是说，在同一时间内，</a:t>
            </a:r>
            <a:r>
              <a:rPr lang="en-US" altLang="zh-CN" sz="1800"/>
              <a:t>1</a:t>
            </a:r>
            <a:r>
              <a:rPr lang="zh-CN" altLang="en-US" sz="1800"/>
              <a:t>个线程只能执行</a:t>
            </a:r>
            <a:r>
              <a:rPr lang="en-US" altLang="zh-CN" sz="1800"/>
              <a:t>1</a:t>
            </a:r>
            <a:r>
              <a:rPr lang="zh-CN" altLang="en-US" sz="1800"/>
              <a:t>个任务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  <a:p>
            <a:r>
              <a:rPr lang="zh-CN" altLang="en-US" sz="1800"/>
              <a:t>比如在</a:t>
            </a:r>
            <a:r>
              <a:rPr lang="en-US" altLang="zh-CN" sz="1800"/>
              <a:t>1</a:t>
            </a:r>
            <a:r>
              <a:rPr lang="zh-CN" altLang="en-US" sz="1800"/>
              <a:t>个线程中下载</a:t>
            </a:r>
            <a:r>
              <a:rPr lang="zh-CN" altLang="zh-CN" sz="1800"/>
              <a:t>3</a:t>
            </a:r>
            <a:r>
              <a:rPr lang="zh-CN" altLang="en-US" sz="1800"/>
              <a:t>个文件（分别是文件</a:t>
            </a:r>
            <a:r>
              <a:rPr lang="en-US" altLang="zh-CN" sz="1800"/>
              <a:t>A</a:t>
            </a:r>
            <a:r>
              <a:rPr lang="zh-CN" altLang="en-US" sz="1800"/>
              <a:t>、文件</a:t>
            </a:r>
            <a:r>
              <a:rPr lang="en-US" altLang="zh-CN" sz="1800"/>
              <a:t>B</a:t>
            </a:r>
            <a:r>
              <a:rPr lang="zh-CN" altLang="en-US" sz="1800"/>
              <a:t>、文件</a:t>
            </a:r>
            <a:r>
              <a:rPr lang="en-US" altLang="zh-CN" sz="1800"/>
              <a:t>C</a:t>
            </a:r>
            <a:r>
              <a:rPr lang="zh-CN" altLang="en-US" sz="1800"/>
              <a:t>）</a:t>
            </a:r>
            <a:endParaRPr lang="en-US" altLang="zh-CN" sz="1800"/>
          </a:p>
          <a:p>
            <a:pPr>
              <a:buFont typeface="Wingdings" charset="2"/>
              <a:buChar char="p"/>
            </a:pPr>
            <a:endParaRPr lang="en-US" altLang="zh-CN" sz="1800"/>
          </a:p>
        </p:txBody>
      </p:sp>
      <p:sp>
        <p:nvSpPr>
          <p:cNvPr id="4" name="矩形 3"/>
          <p:cNvSpPr/>
          <p:nvPr/>
        </p:nvSpPr>
        <p:spPr>
          <a:xfrm>
            <a:off x="4178364" y="3281259"/>
            <a:ext cx="2668636" cy="309695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4420971" y="3724190"/>
            <a:ext cx="2254783" cy="2497063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7517726" y="4337753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17726" y="4903953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517726" y="5455881"/>
            <a:ext cx="2054992" cy="385261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下载文件</a:t>
            </a:r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1683" y="67634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cxnSp>
        <p:nvCxnSpPr>
          <p:cNvPr id="17" name="直线箭头连接符 16"/>
          <p:cNvCxnSpPr/>
          <p:nvPr/>
        </p:nvCxnSpPr>
        <p:spPr>
          <a:xfrm>
            <a:off x="3835865" y="4337753"/>
            <a:ext cx="0" cy="385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13122" y="4723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串行</a:t>
            </a: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3835865" y="4742438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3835865" y="5294366"/>
            <a:ext cx="0" cy="546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3835865" y="4337753"/>
            <a:ext cx="0" cy="1503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7114104" y="3349097"/>
            <a:ext cx="3200697" cy="717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因此，也可以认为</a:t>
            </a:r>
            <a:r>
              <a:rPr lang="zh-CN" altLang="en-US" sz="1800">
                <a:solidFill>
                  <a:srgbClr val="FF0000"/>
                </a:solidFill>
              </a:rPr>
              <a:t>线程是进程中的</a:t>
            </a:r>
            <a:r>
              <a:rPr lang="en-US" altLang="zh-CN" sz="1800">
                <a:solidFill>
                  <a:srgbClr val="FF0000"/>
                </a:solidFill>
              </a:rPr>
              <a:t>1</a:t>
            </a:r>
            <a:r>
              <a:rPr lang="zh-CN" altLang="en-US" sz="1800">
                <a:solidFill>
                  <a:srgbClr val="FF0000"/>
                </a:solidFill>
              </a:rPr>
              <a:t>条执行路径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68E-6 1.63775E-6 L -0.32611 0.0013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-0.00417 " pathEditMode="relative" ptsTypes="AA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628 0 " pathEditMode="relative" ptsTypes="AA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13" grpId="0" animBg="1"/>
      <p:bldP spid="13" grpId="1" animBg="1"/>
      <p:bldP spid="14" grpId="0" animBg="1"/>
      <p:bldP spid="14" grpId="1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自旋锁、互斥锁比较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7"/>
            <a:ext cx="11866684" cy="4711471"/>
          </a:xfrm>
        </p:spPr>
        <p:txBody>
          <a:bodyPr>
            <a:normAutofit/>
          </a:bodyPr>
          <a:lstStyle/>
          <a:p>
            <a:r>
              <a:rPr lang="zh-CN" altLang="en-US" sz="1600"/>
              <a:t>什么情况使用自旋锁比较划算？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预计线程等待锁的时间很短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加锁的代码（临界区）经常被调用，但竞争情况很少发生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en-US" altLang="zh-CN" sz="1600"/>
              <a:t>CPU</a:t>
            </a:r>
            <a:r>
              <a:rPr lang="zh-CN" altLang="en-US" sz="1600"/>
              <a:t>资源不紧张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多核处理器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endParaRPr lang="en-US" altLang="zh-CN" sz="1600"/>
          </a:p>
          <a:p>
            <a:pPr>
              <a:buFont typeface="Wingdings" charset="2"/>
              <a:buChar char="n"/>
            </a:pPr>
            <a:r>
              <a:rPr lang="zh-CN" altLang="en-US" sz="1600"/>
              <a:t>什么情况使用互斥锁比较划算？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预计线程等待锁的时间较长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单核处理器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临界区有</a:t>
            </a:r>
            <a:r>
              <a:rPr lang="en-US" altLang="zh-CN" sz="1600"/>
              <a:t>IO</a:t>
            </a:r>
            <a:r>
              <a:rPr lang="zh-CN" altLang="en-US" sz="1600"/>
              <a:t>操作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临界区代码复杂或者循环量大</a:t>
            </a:r>
            <a:endParaRPr lang="en-US" altLang="zh-CN" sz="1600"/>
          </a:p>
          <a:p>
            <a:pPr>
              <a:buFont typeface="Wingdings" charset="2"/>
              <a:buChar char="p"/>
            </a:pPr>
            <a:r>
              <a:rPr lang="zh-CN" altLang="en-US" sz="1600"/>
              <a:t>临界区竞争非常激烈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9606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atomic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132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atomic</a:t>
            </a:r>
            <a:r>
              <a:rPr lang="zh-CN" altLang="en-US" sz="1600"/>
              <a:t>用于保证属性</a:t>
            </a:r>
            <a:r>
              <a:rPr lang="en-US" altLang="zh-CN" sz="1600"/>
              <a:t>setter</a:t>
            </a:r>
            <a:r>
              <a:rPr lang="zh-CN" altLang="en-US" sz="1600"/>
              <a:t>、</a:t>
            </a:r>
            <a:r>
              <a:rPr lang="en-US" altLang="zh-CN" sz="1600"/>
              <a:t>getter</a:t>
            </a:r>
            <a:r>
              <a:rPr lang="zh-CN" altLang="en-US" sz="1600"/>
              <a:t>的原子性操作，相当于在</a:t>
            </a:r>
            <a:r>
              <a:rPr lang="en-US" altLang="zh-CN" sz="1600"/>
              <a:t>getter</a:t>
            </a:r>
            <a:r>
              <a:rPr lang="zh-CN" altLang="en-US" sz="1600"/>
              <a:t>和</a:t>
            </a:r>
            <a:r>
              <a:rPr lang="en-US" altLang="zh-CN" sz="1600"/>
              <a:t>setter</a:t>
            </a:r>
            <a:r>
              <a:rPr lang="zh-CN" altLang="en-US" sz="1600"/>
              <a:t>内部加了线程同步的锁</a:t>
            </a:r>
            <a:endParaRPr lang="en-US" altLang="zh-CN" sz="1600"/>
          </a:p>
          <a:p>
            <a:r>
              <a:rPr lang="zh-CN" altLang="en-US" sz="1600"/>
              <a:t>可以参考源码</a:t>
            </a:r>
            <a:r>
              <a:rPr lang="en-US" altLang="zh-CN" sz="1600"/>
              <a:t>objc4</a:t>
            </a:r>
            <a:r>
              <a:rPr lang="zh-CN" altLang="en-US" sz="1600"/>
              <a:t>的</a:t>
            </a:r>
            <a:r>
              <a:rPr lang="en-US" altLang="zh-CN" sz="1600"/>
              <a:t>objc-accessors.mm</a:t>
            </a:r>
          </a:p>
          <a:p>
            <a:r>
              <a:rPr lang="zh-CN" altLang="en-US" sz="1600"/>
              <a:t>它并不能保证使用属性的过程是线程安全的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8817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iOS</a:t>
            </a:r>
            <a:r>
              <a:rPr lang="zh-CN" altLang="en-US" dirty="0"/>
              <a:t>中的读写安全方案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0005" y="1238067"/>
            <a:ext cx="11806754" cy="315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思考如何实现以下场景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同一时间，只能有</a:t>
            </a:r>
            <a:r>
              <a:rPr lang="en-US" altLang="zh-CN" sz="1600" dirty="0"/>
              <a:t>1</a:t>
            </a:r>
            <a:r>
              <a:rPr lang="zh-CN" altLang="en-US" sz="1600" dirty="0"/>
              <a:t>个线程进行写的操作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同一时间，允许有多个线程进行读的操作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r>
              <a:rPr lang="zh-CN" altLang="en-US" sz="1600" dirty="0"/>
              <a:t>同一时间，不允许既有写的操作，又有读的操作</a:t>
            </a:r>
            <a:endParaRPr lang="en-US" altLang="zh-CN" sz="1600" dirty="0"/>
          </a:p>
          <a:p>
            <a:pPr>
              <a:buFont typeface="Wingdings" charset="2"/>
              <a:buChar char="p"/>
            </a:pPr>
            <a:endParaRPr lang="en-US" altLang="zh-CN" sz="1600" dirty="0"/>
          </a:p>
          <a:p>
            <a:pPr>
              <a:buFont typeface="Wingdings" charset="2"/>
              <a:buChar char="n"/>
            </a:pPr>
            <a:r>
              <a:rPr lang="zh-CN" altLang="en-US" sz="1600" dirty="0"/>
              <a:t>上面的场景就是典型的“多读单写”，经常用于文件等数据的读写操作，</a:t>
            </a:r>
            <a:r>
              <a:rPr lang="en-US" altLang="zh-CN" sz="1600" dirty="0"/>
              <a:t>iOS</a:t>
            </a:r>
            <a:r>
              <a:rPr lang="zh-CN" altLang="en-US" sz="1600" dirty="0"/>
              <a:t>中的实现方案有</a:t>
            </a:r>
            <a:endParaRPr lang="en-US" altLang="zh-CN" sz="1600" dirty="0">
              <a:solidFill>
                <a:srgbClr val="2E0D6E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pthread_rwlock</a:t>
            </a:r>
            <a:r>
              <a:rPr lang="zh-CN" altLang="en-US" sz="1600" dirty="0">
                <a:solidFill>
                  <a:srgbClr val="2E0D6E"/>
                </a:solidFill>
                <a:latin typeface="Menlo-Regular" charset="0"/>
              </a:rPr>
              <a:t>：读写锁</a:t>
            </a:r>
            <a:r>
              <a:rPr lang="en-US" altLang="zh-CN" sz="1600" dirty="0">
                <a:solidFill>
                  <a:srgbClr val="2E0D6E"/>
                </a:solidFill>
                <a:latin typeface="Menlo-Regular" charset="0"/>
              </a:rPr>
              <a:t>【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pthread_rwlock_rdlock</a:t>
            </a:r>
            <a:r>
              <a:rPr lang="zh-CN" altLang="en-US" sz="1600" dirty="0">
                <a:solidFill>
                  <a:srgbClr val="2E0D6E"/>
                </a:solidFill>
                <a:latin typeface="Menlo-Regular" charset="0"/>
              </a:rPr>
              <a:t>：读锁、</a:t>
            </a: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pthread_rwlock_wrlock</a:t>
            </a:r>
            <a:r>
              <a:rPr lang="zh-CN" altLang="en-US" sz="1600" dirty="0">
                <a:solidFill>
                  <a:srgbClr val="2E0D6E"/>
                </a:solidFill>
                <a:latin typeface="Menlo-Regular" charset="0"/>
              </a:rPr>
              <a:t>：写锁</a:t>
            </a:r>
            <a:r>
              <a:rPr lang="en-US" altLang="zh-CN" sz="1600" dirty="0">
                <a:solidFill>
                  <a:srgbClr val="2E0D6E"/>
                </a:solidFill>
                <a:latin typeface="Menlo-Regular" charset="0"/>
              </a:rPr>
              <a:t> 】</a:t>
            </a:r>
            <a:endParaRPr lang="en-US" altLang="zh-CN" sz="1600" dirty="0">
              <a:solidFill>
                <a:srgbClr val="AA0D91"/>
              </a:solidFill>
              <a:latin typeface="Menlo-Regular" charset="0"/>
            </a:endParaRPr>
          </a:p>
          <a:p>
            <a:pPr>
              <a:buFont typeface="Wingdings" charset="2"/>
              <a:buChar char="p"/>
            </a:pPr>
            <a:r>
              <a:rPr lang="en-US" altLang="zh-CN" sz="1600" dirty="0" err="1">
                <a:solidFill>
                  <a:srgbClr val="2E0D6E"/>
                </a:solidFill>
                <a:latin typeface="Menlo-Regular" charset="0"/>
              </a:rPr>
              <a:t>dispatch_barrier_async</a:t>
            </a:r>
            <a:r>
              <a:rPr lang="zh-CN" altLang="en-US" sz="1600" dirty="0">
                <a:solidFill>
                  <a:srgbClr val="2E0D6E"/>
                </a:solidFill>
                <a:latin typeface="Menlo-Regular" charset="0"/>
              </a:rPr>
              <a:t>：异步栅栏调用</a:t>
            </a:r>
            <a:endParaRPr lang="en-US" altLang="zh-CN" sz="1600" dirty="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pthread_rwlock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3" y="1816650"/>
            <a:ext cx="434340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448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等待锁的线程会进入休眠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dispatch_barrier_async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0005" y="1238067"/>
            <a:ext cx="11806754" cy="82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/>
              <a:t>这个函数传入的并发队列必须是自己通过</a:t>
            </a:r>
            <a:r>
              <a:rPr lang="en-US" altLang="zh-CN" sz="1600"/>
              <a:t>dispatch_queue_cretate</a:t>
            </a:r>
            <a:r>
              <a:rPr lang="zh-CN" altLang="en-US" sz="1600"/>
              <a:t>创建的</a:t>
            </a:r>
            <a:endParaRPr lang="en-US" altLang="zh-CN" sz="1600"/>
          </a:p>
          <a:p>
            <a:r>
              <a:rPr lang="zh-CN" altLang="en-US" sz="1600"/>
              <a:t>如果传入的是一个串行或是一个全局的并发队列，那这个函数便等同于</a:t>
            </a:r>
            <a:r>
              <a:rPr lang="en-US" altLang="zh-CN" sz="1600"/>
              <a:t>dispatch_async</a:t>
            </a:r>
            <a:r>
              <a:rPr lang="zh-CN" altLang="en-US" sz="1600"/>
              <a:t>函数的效果</a:t>
            </a:r>
            <a:endParaRPr lang="en-US" altLang="zh-CN" sz="1600">
              <a:solidFill>
                <a:srgbClr val="2E0D6E"/>
              </a:solidFill>
              <a:latin typeface="Menlo-Regular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93" y="2196660"/>
            <a:ext cx="110617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4732" y="27551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0571" y="34537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03906" y="33491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2480" y="3068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09948" y="30521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65193" y="286747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46223" y="34698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17792" y="32852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05600" y="30682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2829521" y="1460665"/>
            <a:ext cx="0" cy="330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425537" y="1460665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1353787" y="1235999"/>
            <a:ext cx="7327075" cy="7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5967350" y="1346353"/>
            <a:ext cx="0" cy="344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637946" y="30535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写</a:t>
            </a:r>
          </a:p>
        </p:txBody>
      </p:sp>
    </p:spTree>
    <p:extLst>
      <p:ext uri="{BB962C8B-B14F-4D97-AF65-F5344CB8AC3E}">
        <p14:creationId xmlns:p14="http://schemas.microsoft.com/office/powerpoint/2010/main" val="84488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37670" y="620823"/>
            <a:ext cx="3467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进程和线程的比较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0665" y="1441992"/>
            <a:ext cx="856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线程是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调用</a:t>
            </a:r>
            <a:r>
              <a:rPr kumimoji="1" lang="en-US" altLang="zh-CN" dirty="0"/>
              <a:t>(</a:t>
            </a:r>
            <a:r>
              <a:rPr kumimoji="1" lang="zh-CN" altLang="en-US" dirty="0"/>
              <a:t>执行任务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的最小单位。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en-US" altLang="en-US" dirty="0"/>
              <a:t>进程是CPU分配</a:t>
            </a:r>
            <a:r>
              <a:rPr kumimoji="1" lang="zh-CN" altLang="en-US" dirty="0"/>
              <a:t>资源和调度的单位。</a:t>
            </a:r>
            <a:endParaRPr kumimoji="1" lang="en-US" altLang="zh-CN" dirty="0"/>
          </a:p>
          <a:p>
            <a:r>
              <a:rPr kumimoji="1" lang="zh-CN" altLang="zh-CN" dirty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/>
              <a:t>一个程序可以对应多个进程，一个进程中可以有多个线程，但至少要有一个线程。</a:t>
            </a:r>
            <a:endParaRPr kumimoji="1" lang="en-US" altLang="zh-CN" dirty="0"/>
          </a:p>
          <a:p>
            <a:r>
              <a:rPr kumimoji="1" lang="zh-CN" altLang="zh-CN" dirty="0"/>
              <a:t>4</a:t>
            </a:r>
            <a:r>
              <a:rPr kumimoji="1" lang="en-US" altLang="zh-CN" dirty="0"/>
              <a:t>.</a:t>
            </a:r>
            <a:r>
              <a:rPr lang="zh-CN" altLang="en-US" dirty="0"/>
              <a:t>同一个进程内的线程共享进程的资源。</a:t>
            </a:r>
            <a:endParaRPr kumimoji="1" lang="zh-CN" altLang="en-US" dirty="0"/>
          </a:p>
        </p:txBody>
      </p:sp>
      <p:pic>
        <p:nvPicPr>
          <p:cNvPr id="8" name="图片 7" descr="bg201304240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64" y="2884892"/>
            <a:ext cx="2515791" cy="28470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12783" y="5992947"/>
            <a:ext cx="11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车间</a:t>
            </a:r>
            <a:r>
              <a:rPr kumimoji="1" lang="en-US" altLang="zh-CN" dirty="0"/>
              <a:t>-</a:t>
            </a:r>
            <a:r>
              <a:rPr kumimoji="1" lang="zh-CN" altLang="en-US" dirty="0"/>
              <a:t>进程</a:t>
            </a:r>
          </a:p>
        </p:txBody>
      </p:sp>
      <p:pic>
        <p:nvPicPr>
          <p:cNvPr id="10" name="图片 9" descr="bg20130424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13" y="2642321"/>
            <a:ext cx="2013225" cy="29652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46687" y="5715949"/>
            <a:ext cx="1189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工人</a:t>
            </a:r>
            <a:r>
              <a:rPr kumimoji="1" lang="en-US" altLang="zh-CN" dirty="0"/>
              <a:t>-</a:t>
            </a:r>
            <a:r>
              <a:rPr kumimoji="1" lang="zh-CN" altLang="en-US" dirty="0"/>
              <a:t>线程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877" y="1217075"/>
            <a:ext cx="8386777" cy="2969467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多线程的原理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同一时间，</a:t>
            </a:r>
            <a:r>
              <a:rPr lang="en-US" altLang="zh-CN" sz="1800" dirty="0"/>
              <a:t>CPU</a:t>
            </a:r>
            <a:r>
              <a:rPr lang="zh-CN" altLang="en-US" sz="1800" dirty="0"/>
              <a:t>只能处理</a:t>
            </a:r>
            <a:r>
              <a:rPr lang="en-US" altLang="zh-CN" sz="1800" dirty="0"/>
              <a:t>1</a:t>
            </a:r>
            <a:r>
              <a:rPr lang="zh-CN" altLang="en-US" sz="1800" dirty="0"/>
              <a:t>条线程，只有</a:t>
            </a:r>
            <a:r>
              <a:rPr lang="en-US" altLang="zh-CN" sz="1800" dirty="0"/>
              <a:t>1</a:t>
            </a:r>
            <a:r>
              <a:rPr lang="zh-CN" altLang="en-US" sz="1800" dirty="0"/>
              <a:t>条线程在工作</a:t>
            </a:r>
            <a:r>
              <a:rPr lang="zh-CN" altLang="zh-CN" sz="1800" dirty="0"/>
              <a:t>（</a:t>
            </a:r>
            <a:r>
              <a:rPr lang="zh-CN" altLang="en-US" sz="1800" dirty="0"/>
              <a:t>执行）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多线程并发（同时）执行，其实是</a:t>
            </a:r>
            <a:r>
              <a:rPr lang="en-US" altLang="zh-CN" sz="1800" dirty="0"/>
              <a:t>CPU</a:t>
            </a:r>
            <a:r>
              <a:rPr lang="zh-CN" altLang="en-US" sz="1800" dirty="0"/>
              <a:t>快速地在多条线程之间</a:t>
            </a:r>
            <a:r>
              <a:rPr lang="zh-CN" altLang="en-US" sz="1800" dirty="0">
                <a:solidFill>
                  <a:srgbClr val="FF0000"/>
                </a:solidFill>
              </a:rPr>
              <a:t>调度</a:t>
            </a:r>
            <a:r>
              <a:rPr lang="zh-CN" altLang="en-US" sz="1800" dirty="0"/>
              <a:t>（切换）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</a:t>
            </a:r>
            <a:r>
              <a:rPr lang="en-US" altLang="zh-CN" sz="1800" dirty="0"/>
              <a:t>CPU</a:t>
            </a:r>
            <a:r>
              <a:rPr lang="zh-CN" altLang="en-US" sz="1800" dirty="0"/>
              <a:t>调度线程的时间足够快，就造成了多线程并发执行的假象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思考：如果线程非常非常多，会发生什么情况？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/>
              <a:t>CPU</a:t>
            </a:r>
            <a:r>
              <a:rPr lang="zh-CN" altLang="en-US" sz="1800" dirty="0"/>
              <a:t>会在</a:t>
            </a:r>
            <a:r>
              <a:rPr lang="en-US" altLang="zh-CN" sz="1800" dirty="0"/>
              <a:t>N</a:t>
            </a:r>
            <a:r>
              <a:rPr lang="zh-CN" altLang="en-US" sz="1800" dirty="0"/>
              <a:t>多线程之间调度，</a:t>
            </a:r>
            <a:r>
              <a:rPr lang="en-US" altLang="zh-CN" sz="1800" dirty="0"/>
              <a:t>CPU</a:t>
            </a:r>
            <a:r>
              <a:rPr lang="zh-CN" altLang="en-US" sz="1800" dirty="0"/>
              <a:t>会累死，消耗大量的</a:t>
            </a:r>
            <a:r>
              <a:rPr lang="en-US" altLang="zh-CN" sz="1800" dirty="0"/>
              <a:t>CPU</a:t>
            </a:r>
            <a:r>
              <a:rPr lang="zh-CN" altLang="en-US" sz="1800" dirty="0"/>
              <a:t>资源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zh-CN" altLang="en-US" sz="1800" dirty="0"/>
              <a:t>每条线程被调度执行的频次会降低（线程的执行效率降低）</a:t>
            </a:r>
            <a:endParaRPr lang="en-US" altLang="zh-CN" sz="1800" dirty="0"/>
          </a:p>
          <a:p>
            <a:pPr>
              <a:buFont typeface="Wingdings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</a:rPr>
              <a:t>CPU</a:t>
            </a:r>
            <a:r>
              <a:rPr lang="zh-CN" altLang="en-US" sz="1800" dirty="0">
                <a:solidFill>
                  <a:srgbClr val="FF0000"/>
                </a:solidFill>
              </a:rPr>
              <a:t>切换线程之前需要做一些保存当前线程上下文等的一系列操作，是比较耗时的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5124" y="4329233"/>
            <a:ext cx="7493162" cy="18406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进程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2320727" y="4804665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6" name="矩形 5"/>
          <p:cNvSpPr/>
          <p:nvPr/>
        </p:nvSpPr>
        <p:spPr>
          <a:xfrm>
            <a:off x="4727910" y="4804665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r>
              <a:rPr kumimoji="1" lang="zh-CN" altLang="en-US" sz="2000"/>
              <a:t>线程</a:t>
            </a:r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en-US" altLang="zh-CN" sz="2000"/>
          </a:p>
          <a:p>
            <a:pPr algn="ctr"/>
            <a:endParaRPr kumimoji="1"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7135093" y="4804665"/>
            <a:ext cx="2254783" cy="122257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r>
              <a:rPr kumimoji="1" lang="zh-CN" altLang="en-US" sz="2000" dirty="0"/>
              <a:t>线程</a:t>
            </a:r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en-US" altLang="zh-CN" sz="2000" dirty="0"/>
          </a:p>
          <a:p>
            <a:pPr algn="ctr"/>
            <a:endParaRPr kumimoji="1" lang="zh-CN" altLang="en-US" sz="2000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306987" y="480466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4721423" y="480466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>
            <a:off x="7128605" y="480466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2306987" y="516168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4724097" y="5166541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7128605" y="516168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2314773" y="5509587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>
            <a:off x="4721423" y="5523561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7128605" y="5518705"/>
            <a:ext cx="0" cy="35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2306453" y="4790396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4727908" y="4790396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7135091" y="4790396"/>
            <a:ext cx="0" cy="15222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2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多线程的优缺点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2577" y="1403370"/>
            <a:ext cx="8341658" cy="48892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lang="zh-CN" altLang="en-US" sz="1800" dirty="0"/>
              <a:t>多线程的优点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能适当提高程序的执行效率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能适当提高资源利用率（</a:t>
            </a:r>
            <a:r>
              <a:rPr lang="en-US" altLang="zh-CN" sz="1800" dirty="0"/>
              <a:t>CPU</a:t>
            </a:r>
            <a:r>
              <a:rPr lang="zh-CN" altLang="en-US" sz="1800" dirty="0"/>
              <a:t>、内存利用率）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charset="2"/>
              <a:buChar char="n"/>
            </a:pPr>
            <a:r>
              <a:rPr lang="zh-CN" altLang="en-US" sz="1800" dirty="0"/>
              <a:t>多线程的缺点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创建线程是有开销的，</a:t>
            </a:r>
            <a:r>
              <a:rPr lang="en-US" altLang="zh-CN" sz="1800" dirty="0"/>
              <a:t>iOS</a:t>
            </a:r>
            <a:r>
              <a:rPr lang="zh-CN" altLang="en-US" sz="1800" dirty="0"/>
              <a:t>下主要成本包括：内核数据结构（大约</a:t>
            </a:r>
            <a:r>
              <a:rPr lang="en-US" altLang="zh-CN" sz="1800" dirty="0"/>
              <a:t>1KB</a:t>
            </a:r>
            <a:r>
              <a:rPr lang="zh-CN" altLang="en-US" sz="1800" dirty="0"/>
              <a:t>）、栈空间（子线程</a:t>
            </a:r>
            <a:r>
              <a:rPr lang="en-US" altLang="zh-CN" sz="1800" dirty="0"/>
              <a:t>512KB</a:t>
            </a:r>
            <a:r>
              <a:rPr lang="zh-CN" altLang="en-US" sz="1800" dirty="0"/>
              <a:t>、主线程</a:t>
            </a:r>
            <a:r>
              <a:rPr lang="en-US" altLang="zh-CN" sz="1800" dirty="0"/>
              <a:t>1MB</a:t>
            </a:r>
            <a:r>
              <a:rPr lang="zh-CN" altLang="en-US" sz="1800" dirty="0"/>
              <a:t>，也可以使用</a:t>
            </a:r>
            <a:r>
              <a:rPr lang="en-US" altLang="zh-CN" sz="1800" dirty="0"/>
              <a:t>-</a:t>
            </a:r>
            <a:r>
              <a:rPr lang="en-US" altLang="zh-CN" sz="1800" dirty="0" err="1"/>
              <a:t>setStackSize</a:t>
            </a:r>
            <a:r>
              <a:rPr lang="en-US" altLang="zh-CN" sz="1800" dirty="0"/>
              <a:t>:</a:t>
            </a:r>
            <a:r>
              <a:rPr lang="zh-CN" altLang="en-US" sz="1800" dirty="0"/>
              <a:t>设置，但必须是</a:t>
            </a:r>
            <a:r>
              <a:rPr lang="en-US" altLang="zh-CN" sz="1800" dirty="0"/>
              <a:t>4K</a:t>
            </a:r>
            <a:r>
              <a:rPr lang="zh-CN" altLang="en-US" sz="1800" dirty="0"/>
              <a:t>的倍数，而且最小是</a:t>
            </a:r>
            <a:r>
              <a:rPr lang="en-US" altLang="zh-CN" sz="1800" dirty="0"/>
              <a:t>16K</a:t>
            </a:r>
            <a:r>
              <a:rPr lang="zh-CN" altLang="en-US" sz="1800" dirty="0"/>
              <a:t>），创建线程大约需要</a:t>
            </a:r>
            <a:r>
              <a:rPr lang="en-US" altLang="zh-CN" sz="1800" dirty="0"/>
              <a:t>90</a:t>
            </a:r>
            <a:r>
              <a:rPr lang="zh-CN" altLang="en-US" sz="1800" dirty="0"/>
              <a:t>毫秒的创建时间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如果开启大量的线程</a:t>
            </a:r>
            <a:r>
              <a:rPr lang="zh-CN" altLang="zh-CN" sz="1800" dirty="0"/>
              <a:t>，</a:t>
            </a:r>
            <a:r>
              <a:rPr lang="zh-CN" altLang="en-US" sz="1800" dirty="0"/>
              <a:t>会降低程序的性能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线程越多，</a:t>
            </a:r>
            <a:r>
              <a:rPr lang="en-US" altLang="zh-CN" sz="1800" dirty="0"/>
              <a:t>CPU</a:t>
            </a:r>
            <a:r>
              <a:rPr lang="zh-CN" altLang="en-US" sz="1800" dirty="0"/>
              <a:t>在调度线程上的开销就越大</a:t>
            </a:r>
            <a:endParaRPr lang="en-US" altLang="zh-CN" sz="1800" dirty="0"/>
          </a:p>
          <a:p>
            <a:pPr>
              <a:buFont typeface="Wingdings" charset="2"/>
              <a:buChar char="p"/>
            </a:pPr>
            <a:r>
              <a:rPr lang="zh-CN" altLang="en-US" sz="1800" dirty="0"/>
              <a:t>程序设计更加复杂：比如线程之间的通信、多线程的数据共享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191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线程的生命周期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491" y="4281055"/>
            <a:ext cx="9453744" cy="635889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当任务执行完毕之后，线程被释放。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E4A825-901B-2849-8B6D-58CA01B4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1301303"/>
            <a:ext cx="4114800" cy="27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2923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你理解的多线程？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的多线程方案有哪几种？你更倾向于哪一种？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你在项目中用过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的队列类型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说一下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OperationQueue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的区别，以及各自的优势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线程安全的处理手段有哪些？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你了解的锁有哪些？在你回答基础上进行二次提问；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追问一：自旋和互斥对比？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追问二：使用以上锁需要注意哪些？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追问三：用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C/OC/C++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，任选其一，实现自旋或互斥？口述即可！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21602</TotalTime>
  <Words>2422</Words>
  <Application>Microsoft Macintosh PowerPoint</Application>
  <PresentationFormat>宽屏</PresentationFormat>
  <Paragraphs>413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等线</vt:lpstr>
      <vt:lpstr>宋体</vt:lpstr>
      <vt:lpstr>微软雅黑</vt:lpstr>
      <vt:lpstr>微软雅黑</vt:lpstr>
      <vt:lpstr>Arial</vt:lpstr>
      <vt:lpstr>Calibri</vt:lpstr>
      <vt:lpstr>Calibri Light</vt:lpstr>
      <vt:lpstr>Eurostile</vt:lpstr>
      <vt:lpstr>Menlo-Regular</vt:lpstr>
      <vt:lpstr>Wingdings</vt:lpstr>
      <vt:lpstr>Office 主题</vt:lpstr>
      <vt:lpstr>多线程</vt:lpstr>
      <vt:lpstr>进程</vt:lpstr>
      <vt:lpstr>线程</vt:lpstr>
      <vt:lpstr>线程的串行</vt:lpstr>
      <vt:lpstr>PowerPoint 演示文稿</vt:lpstr>
      <vt:lpstr>多线程的原理</vt:lpstr>
      <vt:lpstr>多线程的优缺点</vt:lpstr>
      <vt:lpstr>线程的生命周期</vt:lpstr>
      <vt:lpstr>面试题</vt:lpstr>
      <vt:lpstr>面试题</vt:lpstr>
      <vt:lpstr>面试题</vt:lpstr>
      <vt:lpstr>iOS中的常见多线程方案</vt:lpstr>
      <vt:lpstr>GCD的常用函数</vt:lpstr>
      <vt:lpstr>GCD的队列</vt:lpstr>
      <vt:lpstr>容易混淆的术语</vt:lpstr>
      <vt:lpstr>各种队列的执行效果</vt:lpstr>
      <vt:lpstr>PowerPoint 演示文稿</vt:lpstr>
      <vt:lpstr>PowerPoint 演示文稿</vt:lpstr>
      <vt:lpstr>PowerPoint 演示文稿</vt:lpstr>
      <vt:lpstr>队列组的使用</vt:lpstr>
      <vt:lpstr>多线程的安全隐患</vt:lpstr>
      <vt:lpstr>多线程安全隐患示例01 – 存钱取钱</vt:lpstr>
      <vt:lpstr>多线程安全隐患示例02 – 卖票</vt:lpstr>
      <vt:lpstr>多线程安全隐患分析</vt:lpstr>
      <vt:lpstr>多线程安全隐患的解决方案</vt:lpstr>
      <vt:lpstr>iOS中的线程同步方案</vt:lpstr>
      <vt:lpstr>GNUstep</vt:lpstr>
      <vt:lpstr>OSSpinLock</vt:lpstr>
      <vt:lpstr>os_unfair_lock</vt:lpstr>
      <vt:lpstr>pthread_mutex</vt:lpstr>
      <vt:lpstr>pthread_mutex – 递归锁</vt:lpstr>
      <vt:lpstr>pthread_mutex – 条件</vt:lpstr>
      <vt:lpstr>NSLock、NSRecursiveLock</vt:lpstr>
      <vt:lpstr>NSCondition</vt:lpstr>
      <vt:lpstr>NSConditionLock</vt:lpstr>
      <vt:lpstr>dispatch_semaphore</vt:lpstr>
      <vt:lpstr>dispatch_queue</vt:lpstr>
      <vt:lpstr>@synchronized</vt:lpstr>
      <vt:lpstr>iOS线程同步方案性能比较</vt:lpstr>
      <vt:lpstr>自旋锁、互斥锁比较</vt:lpstr>
      <vt:lpstr>atomic</vt:lpstr>
      <vt:lpstr>iOS中的读写安全方案</vt:lpstr>
      <vt:lpstr>pthread_rwlock</vt:lpstr>
      <vt:lpstr>dispatch_barrier_async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911</cp:revision>
  <dcterms:created xsi:type="dcterms:W3CDTF">2017-11-23T13:35:11Z</dcterms:created>
  <dcterms:modified xsi:type="dcterms:W3CDTF">2023-10-19T10:33:47Z</dcterms:modified>
</cp:coreProperties>
</file>