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2" r:id="rId2"/>
    <p:sldId id="293" r:id="rId3"/>
    <p:sldId id="294" r:id="rId4"/>
    <p:sldId id="301" r:id="rId5"/>
    <p:sldId id="296" r:id="rId6"/>
    <p:sldId id="302" r:id="rId7"/>
    <p:sldId id="303" r:id="rId8"/>
    <p:sldId id="308" r:id="rId9"/>
    <p:sldId id="307" r:id="rId10"/>
    <p:sldId id="304" r:id="rId11"/>
    <p:sldId id="295" r:id="rId12"/>
    <p:sldId id="309" r:id="rId13"/>
    <p:sldId id="310" r:id="rId14"/>
    <p:sldId id="311" r:id="rId15"/>
    <p:sldId id="305" r:id="rId16"/>
    <p:sldId id="306" r:id="rId17"/>
    <p:sldId id="297" r:id="rId18"/>
    <p:sldId id="298" r:id="rId19"/>
    <p:sldId id="299" r:id="rId20"/>
    <p:sldId id="30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</p14:sldIdLst>
        </p14:section>
        <p14:section name="定时器" id="{34CB32BA-0287-6A4E-9182-6DCF95ED168B}">
          <p14:sldIdLst>
            <p14:sldId id="294"/>
            <p14:sldId id="301"/>
            <p14:sldId id="296"/>
          </p14:sldIdLst>
        </p14:section>
        <p14:section name="内存布局" id="{F4C5C037-00D7-084C-BF08-CA969E32513D}">
          <p14:sldIdLst>
            <p14:sldId id="302"/>
            <p14:sldId id="303"/>
            <p14:sldId id="308"/>
            <p14:sldId id="307"/>
            <p14:sldId id="304"/>
          </p14:sldIdLst>
        </p14:section>
        <p14:section name="对象的内存管理" id="{A90379CA-6188-F34B-8B23-3CF0C54A0B62}">
          <p14:sldIdLst>
            <p14:sldId id="295"/>
            <p14:sldId id="309"/>
            <p14:sldId id="310"/>
            <p14:sldId id="311"/>
            <p14:sldId id="305"/>
            <p14:sldId id="306"/>
          </p14:sldIdLst>
        </p14:section>
        <p14:section name="自动释放池" id="{B2C5700D-4A2C-D849-81EB-DFFCA3B847D6}">
          <p14:sldIdLst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69" autoAdjust="0"/>
    <p:restoredTop sz="94424" autoAdjust="0"/>
  </p:normalViewPr>
  <p:slideViewPr>
    <p:cSldViewPr snapToGrid="0" showGuides="1">
      <p:cViewPr varScale="1">
        <p:scale>
          <a:sx n="149" d="100"/>
          <a:sy n="149" d="100"/>
        </p:scale>
        <p:origin x="728" y="168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2023/10/14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内存管理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43592" y="1203431"/>
            <a:ext cx="11501313" cy="494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思考以下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段代码能发生什么事？有什么区别？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2" y="1692234"/>
            <a:ext cx="7076659" cy="1543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35" y="3502269"/>
            <a:ext cx="7076072" cy="1663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6E4EC8-E0E0-0341-A951-110A8D6288FC}"/>
              </a:ext>
            </a:extLst>
          </p:cNvPr>
          <p:cNvSpPr txBox="1"/>
          <p:nvPr/>
        </p:nvSpPr>
        <p:spPr>
          <a:xfrm flipH="1">
            <a:off x="7851448" y="1676890"/>
            <a:ext cx="28463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对象</a:t>
            </a:r>
            <a:r>
              <a:rPr lang="en" altLang="zh-CN" sz="1400" dirty="0"/>
              <a:t>set</a:t>
            </a:r>
            <a:r>
              <a:rPr lang="zh-CN" altLang="en-US" sz="1400" dirty="0"/>
              <a:t>方法底层的实现：先释放旧对象，再赋值新对象，多线程中对一个已经释放的对象调用</a:t>
            </a:r>
            <a:r>
              <a:rPr lang="en" altLang="zh-CN" sz="1400" dirty="0"/>
              <a:t>release</a:t>
            </a:r>
            <a:r>
              <a:rPr lang="zh-CN" altLang="en-US" sz="1400" dirty="0"/>
              <a:t>会</a:t>
            </a:r>
            <a:r>
              <a:rPr lang="en" altLang="zh-CN" sz="1400" dirty="0"/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141053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OC</a:t>
            </a:r>
            <a:r>
              <a:rPr lang="zh-CN" altLang="en-US"/>
              <a:t>对象的内存管理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487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中，使用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引用计数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来管理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一个新创建的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对象引用计数默认是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，当引用计数减为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对象就会销毁，释放其占用的内存空间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retain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会让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对象的引用计数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会让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对象的引用计数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内存管理的经验总结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当调用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mutableCopy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方法返回了一个对象，在不需要这个对象时，要调用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来释放它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想拥有某个对象，就让它的引用计数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；不想再拥有某个对象，就让它的引用计数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可以通过以下私有函数来查看自动释放池的情况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400" dirty="0">
                <a:solidFill>
                  <a:srgbClr val="AA0D91"/>
                </a:solidFill>
                <a:latin typeface="Menlo-Regular" charset="0"/>
              </a:rPr>
              <a:t>extern</a:t>
            </a:r>
            <a:r>
              <a:rPr lang="en-US" altLang="zh-CN" sz="14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 charset="0"/>
              </a:rPr>
              <a:t> _</a:t>
            </a:r>
            <a:r>
              <a:rPr lang="en-US" altLang="zh-CN" sz="1400" dirty="0" err="1">
                <a:solidFill>
                  <a:srgbClr val="000000"/>
                </a:solidFill>
                <a:latin typeface="Menlo-Regular" charset="0"/>
              </a:rPr>
              <a:t>objc_autoreleasePoolPrint</a:t>
            </a:r>
            <a:r>
              <a:rPr lang="en-US" altLang="zh-CN" sz="14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400" dirty="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400" dirty="0">
                <a:solidFill>
                  <a:srgbClr val="000000"/>
                </a:solidFill>
                <a:latin typeface="Menlo-Regular" charset="0"/>
                <a:ea typeface="微软雅黑" panose="020B0503020204020204" pitchFamily="34" charset="-122"/>
              </a:rPr>
              <a:t>__strong</a:t>
            </a:r>
            <a:r>
              <a:rPr lang="zh-CN" altLang="en-US" sz="1400" dirty="0">
                <a:solidFill>
                  <a:srgbClr val="000000"/>
                </a:solidFill>
                <a:latin typeface="Menlo-Regular" charset="0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000000"/>
                </a:solidFill>
                <a:latin typeface="Menlo-Regular" charset="0"/>
                <a:ea typeface="微软雅黑" panose="020B0503020204020204" pitchFamily="34" charset="-122"/>
              </a:rPr>
              <a:t>__weak</a:t>
            </a:r>
            <a:r>
              <a:rPr lang="zh-CN" altLang="en-US" sz="1400" dirty="0">
                <a:solidFill>
                  <a:srgbClr val="000000"/>
                </a:solidFill>
                <a:latin typeface="Menlo-Regular" charset="0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000000"/>
                </a:solidFill>
                <a:latin typeface="Menlo-Regular" charset="0"/>
                <a:ea typeface="微软雅黑" panose="020B0503020204020204" pitchFamily="34" charset="-122"/>
              </a:rPr>
              <a:t>__</a:t>
            </a:r>
            <a:r>
              <a:rPr lang="en-US" altLang="zh-CN" sz="1400" dirty="0" err="1">
                <a:solidFill>
                  <a:srgbClr val="000000"/>
                </a:solidFill>
                <a:latin typeface="Menlo-Regular" charset="0"/>
                <a:ea typeface="微软雅黑" panose="020B0503020204020204" pitchFamily="34" charset="-122"/>
              </a:rPr>
              <a:t>unsafe_unretained</a:t>
            </a:r>
            <a:endParaRPr lang="en-US" altLang="zh-CN" sz="1400" dirty="0">
              <a:solidFill>
                <a:srgbClr val="000000"/>
              </a:solidFill>
              <a:latin typeface="Menlo-Regular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修饰的</a:t>
            </a:r>
            <a:r>
              <a:rPr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对象在被释放后，指向对象的指针被置空了，而使用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unsafe_unretained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修饰的</a:t>
            </a:r>
            <a:r>
              <a:rPr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对象在被释放后，指向对象的指针成为野指针了，当访问对象</a:t>
            </a:r>
            <a:r>
              <a:rPr lang="en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addObject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方法的时候，抛出异常。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unsafe_unretained</a:t>
            </a:r>
            <a:r>
              <a:rPr lang="zh-CN" altLang="e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的意义？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iOS5.0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之前没有引入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__weak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，只能用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unsafe_unretained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如果明确的知道对象的生命周期，用</a:t>
            </a:r>
            <a:r>
              <a:rPr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unsafe_unretained</a:t>
            </a:r>
            <a:r>
              <a:rPr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会有一些性能提升。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920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6322" y="37051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str1</a:t>
            </a:r>
            <a:endParaRPr kumimoji="1"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7645730" y="3610099"/>
            <a:ext cx="1270660" cy="5818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不可变</a:t>
            </a:r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 flipV="1">
            <a:off x="3906982" y="3901045"/>
            <a:ext cx="3738748" cy="95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36322" y="47719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str2</a:t>
            </a:r>
            <a:endParaRPr kumimoji="1" lang="zh-CN" altLang="en-US" sz="2400"/>
          </a:p>
        </p:txBody>
      </p:sp>
      <p:cxnSp>
        <p:nvCxnSpPr>
          <p:cNvPr id="9" name="直线箭头连接符 8"/>
          <p:cNvCxnSpPr>
            <a:stCxn id="8" idx="3"/>
            <a:endCxn id="5" idx="1"/>
          </p:cNvCxnSpPr>
          <p:nvPr/>
        </p:nvCxnSpPr>
        <p:spPr>
          <a:xfrm flipV="1">
            <a:off x="3906982" y="3901045"/>
            <a:ext cx="3738748" cy="1161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45730" y="5781304"/>
            <a:ext cx="1270660" cy="5818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可变</a:t>
            </a:r>
          </a:p>
        </p:txBody>
      </p:sp>
      <p:sp>
        <p:nvSpPr>
          <p:cNvPr id="13" name="矩形 12"/>
          <p:cNvSpPr/>
          <p:nvPr/>
        </p:nvSpPr>
        <p:spPr>
          <a:xfrm>
            <a:off x="2636322" y="5921828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str3</a:t>
            </a:r>
            <a:endParaRPr kumimoji="1" lang="zh-CN" altLang="en-US" sz="2400"/>
          </a:p>
        </p:txBody>
      </p:sp>
      <p:cxnSp>
        <p:nvCxnSpPr>
          <p:cNvPr id="14" name="直线箭头连接符 13"/>
          <p:cNvCxnSpPr>
            <a:stCxn id="13" idx="3"/>
            <a:endCxn id="12" idx="1"/>
          </p:cNvCxnSpPr>
          <p:nvPr/>
        </p:nvCxnSpPr>
        <p:spPr>
          <a:xfrm flipV="1">
            <a:off x="3906982" y="6072250"/>
            <a:ext cx="3738748" cy="140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680" y="1251363"/>
            <a:ext cx="78994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652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6322" y="37051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str1</a:t>
            </a:r>
            <a:endParaRPr kumimoji="1"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7230093" y="4644939"/>
            <a:ext cx="1270660" cy="5818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不可变</a:t>
            </a:r>
          </a:p>
        </p:txBody>
      </p:sp>
      <p:cxnSp>
        <p:nvCxnSpPr>
          <p:cNvPr id="7" name="直线箭头连接符 6"/>
          <p:cNvCxnSpPr>
            <a:stCxn id="4" idx="3"/>
            <a:endCxn id="12" idx="1"/>
          </p:cNvCxnSpPr>
          <p:nvPr/>
        </p:nvCxnSpPr>
        <p:spPr>
          <a:xfrm flipV="1">
            <a:off x="3906982" y="3996046"/>
            <a:ext cx="33231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36322" y="4771901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str2</a:t>
            </a:r>
            <a:endParaRPr kumimoji="1" lang="zh-CN" altLang="en-US" sz="2400"/>
          </a:p>
        </p:txBody>
      </p:sp>
      <p:sp>
        <p:nvSpPr>
          <p:cNvPr id="12" name="矩形 11"/>
          <p:cNvSpPr/>
          <p:nvPr/>
        </p:nvSpPr>
        <p:spPr>
          <a:xfrm>
            <a:off x="7230093" y="3705100"/>
            <a:ext cx="1270660" cy="5818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可变</a:t>
            </a:r>
          </a:p>
        </p:txBody>
      </p:sp>
      <p:sp>
        <p:nvSpPr>
          <p:cNvPr id="13" name="矩形 12"/>
          <p:cNvSpPr/>
          <p:nvPr/>
        </p:nvSpPr>
        <p:spPr>
          <a:xfrm>
            <a:off x="2636322" y="5921828"/>
            <a:ext cx="1270660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str3</a:t>
            </a:r>
            <a:endParaRPr kumimoji="1"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159" y="1276350"/>
            <a:ext cx="9601200" cy="1993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线箭头连接符 14"/>
          <p:cNvCxnSpPr>
            <a:stCxn id="8" idx="3"/>
            <a:endCxn id="5" idx="1"/>
          </p:cNvCxnSpPr>
          <p:nvPr/>
        </p:nvCxnSpPr>
        <p:spPr>
          <a:xfrm flipV="1">
            <a:off x="3906982" y="4935885"/>
            <a:ext cx="3323111" cy="126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13" idx="3"/>
            <a:endCxn id="22" idx="1"/>
          </p:cNvCxnSpPr>
          <p:nvPr/>
        </p:nvCxnSpPr>
        <p:spPr>
          <a:xfrm flipV="1">
            <a:off x="3906982" y="6163294"/>
            <a:ext cx="3323111" cy="49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230093" y="5872348"/>
            <a:ext cx="1270660" cy="5818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/>
              <a:t>test</a:t>
            </a:r>
          </a:p>
          <a:p>
            <a:pPr algn="ctr"/>
            <a:r>
              <a:rPr kumimoji="1" lang="zh-CN" altLang="en-US" sz="2400"/>
              <a:t>可变</a:t>
            </a:r>
          </a:p>
        </p:txBody>
      </p:sp>
    </p:spTree>
    <p:extLst>
      <p:ext uri="{BB962C8B-B14F-4D97-AF65-F5344CB8AC3E}">
        <p14:creationId xmlns:p14="http://schemas.microsoft.com/office/powerpoint/2010/main" val="34760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</a:t>
            </a:r>
            <a:r>
              <a:rPr lang="zh-CN" altLang="en-US"/>
              <a:t>和</a:t>
            </a:r>
            <a:r>
              <a:rPr lang="en-US" altLang="zh-CN"/>
              <a:t>mutableCopy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36126"/>
              </p:ext>
            </p:extLst>
          </p:nvPr>
        </p:nvGraphicFramePr>
        <p:xfrm>
          <a:off x="1331356" y="1527187"/>
          <a:ext cx="8127999" cy="421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copy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mutableCopy</a:t>
                      </a:r>
                      <a:endParaRPr lang="zh-CN" altLang="en-US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NSString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NSString</a:t>
                      </a:r>
                    </a:p>
                    <a:p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浅拷贝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NSMutableString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NSMutableString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NSString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NSMutableString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NSArray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NSArray</a:t>
                      </a:r>
                    </a:p>
                    <a:p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浅拷贝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NSMutableArray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NSMutableArray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NSArray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NSMutableArray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NSDictionary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NSDictionary</a:t>
                      </a:r>
                    </a:p>
                    <a:p>
                      <a:r>
                        <a:rPr lang="zh-CN" altLang="en-US">
                          <a:solidFill>
                            <a:schemeClr val="accent6"/>
                          </a:solidFill>
                        </a:rPr>
                        <a:t>浅拷贝</a:t>
                      </a:r>
                      <a:endParaRPr lang="en-US" altLang="zh-CN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NSMutableDictionary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NSMutableDictionary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NSDictionary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NSMutableDictionary</a:t>
                      </a:r>
                    </a:p>
                    <a:p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深拷贝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57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引用计数的存储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191558"/>
            <a:ext cx="11501313" cy="3878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64bit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中，引用计数可以直接存储在优化过的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指针中，也可能存储在</a:t>
            </a:r>
            <a:r>
              <a:rPr lang="en-US" altLang="zh-CN" sz="1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SideTable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95" y="1626920"/>
            <a:ext cx="3581400" cy="139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343592" y="3196509"/>
            <a:ext cx="11501313" cy="3878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refcnts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是一个存放着对象引用计数的散列表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20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dealloc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4"/>
            <a:ext cx="11501313" cy="17416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当一个对象要释放时，会自动调用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dealloc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，接下的调用轨迹是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dealloc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_objc_rootDealloc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rootDealloc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object_dispose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objc_destructInstance</a:t>
            </a:r>
            <a:r>
              <a:rPr lang="zh-CN" altLang="en-US" sz="1600">
                <a:solidFill>
                  <a:srgbClr val="26474B"/>
                </a:solidFill>
                <a:latin typeface="Menlo-Regular" charset="0"/>
              </a:rPr>
              <a:t>、</a:t>
            </a:r>
            <a:r>
              <a:rPr lang="en-US" altLang="zh-CN" sz="1600">
                <a:solidFill>
                  <a:srgbClr val="26474B"/>
                </a:solidFill>
                <a:latin typeface="Menlo-Regular" charset="0"/>
              </a:rPr>
              <a:t>free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6" y="3063834"/>
            <a:ext cx="6188102" cy="3407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067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自动释放池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3"/>
            <a:ext cx="11501313" cy="20622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自动释放池的主要底层数据结构是：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__AtAutoreleasePool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AutoreleasePoolPage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的对象最终都是通过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AutoreleasePoolPage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对象来管理的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源码分析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</a:t>
            </a: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@autoreleasepool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objc4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NSObject.mm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0" y="3361435"/>
            <a:ext cx="525780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58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AutoreleasePoolPage</a:t>
            </a:r>
            <a:r>
              <a:rPr lang="zh-CN" altLang="en-US"/>
              <a:t>的结构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886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AutoreleasePoolPage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对象占用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4096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字节内存，除了用来存放它内部的成员变量，剩下的空间用来存放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AutoreleasePoolPage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对象通过双向链表的形式连接在一起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00903"/>
              </p:ext>
            </p:extLst>
          </p:nvPr>
        </p:nvGraphicFramePr>
        <p:xfrm>
          <a:off x="1235033" y="2287213"/>
          <a:ext cx="309579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95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Menlo-Regular" charset="0"/>
                        </a:rPr>
                        <a:t>AutoreleasePoolPage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magic_t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magic;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A0D91"/>
                          </a:solidFill>
                          <a:latin typeface="Menlo-Regular" charset="0"/>
                        </a:rPr>
                        <a:t>id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*next;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pthread_t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thread;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*parent;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*child;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depth;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hiwat;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4" name="组 13"/>
          <p:cNvGrpSpPr/>
          <p:nvPr/>
        </p:nvGrpSpPr>
        <p:grpSpPr>
          <a:xfrm>
            <a:off x="0" y="2487884"/>
            <a:ext cx="1211282" cy="344384"/>
            <a:chOff x="823065" y="2392878"/>
            <a:chExt cx="1211282" cy="344384"/>
          </a:xfrm>
        </p:grpSpPr>
        <p:cxnSp>
          <p:nvCxnSpPr>
            <p:cNvPr id="5" name="直线箭头连接符 4"/>
            <p:cNvCxnSpPr/>
            <p:nvPr/>
          </p:nvCxnSpPr>
          <p:spPr>
            <a:xfrm>
              <a:off x="1760691" y="2565070"/>
              <a:ext cx="27365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23065" y="2392878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0x1000</a:t>
              </a:r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2273"/>
              </p:ext>
            </p:extLst>
          </p:nvPr>
        </p:nvGraphicFramePr>
        <p:xfrm>
          <a:off x="5119108" y="2287213"/>
          <a:ext cx="309579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95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Menlo-Regular" charset="0"/>
                        </a:rPr>
                        <a:t>AutoreleasePoolPage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magic_t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magic;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A0D91"/>
                          </a:solidFill>
                          <a:latin typeface="Menlo-Regular" charset="0"/>
                        </a:rPr>
                        <a:t>id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*next;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pthread_t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thread;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*parent;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*child;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depth;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hiwat;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90246"/>
              </p:ext>
            </p:extLst>
          </p:nvPr>
        </p:nvGraphicFramePr>
        <p:xfrm>
          <a:off x="9003184" y="2287213"/>
          <a:ext cx="3095794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95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bg1"/>
                          </a:solidFill>
                          <a:latin typeface="Menlo-Regular" charset="0"/>
                        </a:rPr>
                        <a:t>AutoreleasePoolPage</a:t>
                      </a:r>
                      <a:endParaRPr lang="zh-CN" alt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magic_t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magic;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AA0D91"/>
                          </a:solidFill>
                          <a:latin typeface="Menlo-Regular" charset="0"/>
                        </a:rPr>
                        <a:t>id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*next;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pthread_t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thread;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*parent;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3F6E74"/>
                          </a:solidFill>
                          <a:latin typeface="Menlo-Regular" charset="0"/>
                        </a:rPr>
                        <a:t>AutoreleasePoolPage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*child;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depth;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5C2699"/>
                          </a:solidFill>
                          <a:latin typeface="Menlo-Regular" charset="0"/>
                        </a:rPr>
                        <a:t>uint32_t</a:t>
                      </a:r>
                      <a:r>
                        <a:rPr lang="en-US" altLang="zh-CN" sz="1400">
                          <a:solidFill>
                            <a:srgbClr val="000000"/>
                          </a:solidFill>
                          <a:latin typeface="Menlo-Regular" charset="0"/>
                        </a:rPr>
                        <a:t> hiwat;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...</a:t>
                      </a:r>
                      <a:endParaRPr lang="zh-CN" alt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3" name="组 22"/>
          <p:cNvGrpSpPr/>
          <p:nvPr/>
        </p:nvGrpSpPr>
        <p:grpSpPr>
          <a:xfrm>
            <a:off x="0" y="6182386"/>
            <a:ext cx="1211282" cy="344384"/>
            <a:chOff x="823065" y="2392878"/>
            <a:chExt cx="1211282" cy="344384"/>
          </a:xfrm>
        </p:grpSpPr>
        <p:cxnSp>
          <p:nvCxnSpPr>
            <p:cNvPr id="24" name="直线箭头连接符 23"/>
            <p:cNvCxnSpPr/>
            <p:nvPr/>
          </p:nvCxnSpPr>
          <p:spPr>
            <a:xfrm>
              <a:off x="1760691" y="2565070"/>
              <a:ext cx="27365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823065" y="2392878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0x2000</a:t>
              </a:r>
            </a:p>
          </p:txBody>
        </p:sp>
      </p:grpSp>
      <p:cxnSp>
        <p:nvCxnSpPr>
          <p:cNvPr id="26" name="直线箭头连接符 25"/>
          <p:cNvCxnSpPr>
            <a:endCxn id="19" idx="1"/>
          </p:cNvCxnSpPr>
          <p:nvPr/>
        </p:nvCxnSpPr>
        <p:spPr>
          <a:xfrm>
            <a:off x="4217750" y="4326833"/>
            <a:ext cx="90135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8101826" y="4326833"/>
            <a:ext cx="90135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H="1" flipV="1">
            <a:off x="4330828" y="3526975"/>
            <a:ext cx="1150055" cy="3087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H="1" flipV="1">
            <a:off x="8214902" y="3344489"/>
            <a:ext cx="1150057" cy="491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 42"/>
          <p:cNvGrpSpPr/>
          <p:nvPr/>
        </p:nvGrpSpPr>
        <p:grpSpPr>
          <a:xfrm>
            <a:off x="-1" y="5077982"/>
            <a:ext cx="1211282" cy="344384"/>
            <a:chOff x="823065" y="2392878"/>
            <a:chExt cx="1211282" cy="344384"/>
          </a:xfrm>
        </p:grpSpPr>
        <p:cxnSp>
          <p:nvCxnSpPr>
            <p:cNvPr id="45" name="直线箭头连接符 44"/>
            <p:cNvCxnSpPr/>
            <p:nvPr/>
          </p:nvCxnSpPr>
          <p:spPr>
            <a:xfrm>
              <a:off x="1760691" y="2565070"/>
              <a:ext cx="27365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823065" y="2392878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0x1038</a:t>
              </a:r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4133849" y="6182386"/>
            <a:ext cx="1082468" cy="344384"/>
            <a:chOff x="4359482" y="6324887"/>
            <a:chExt cx="1082468" cy="344384"/>
          </a:xfrm>
        </p:grpSpPr>
        <p:cxnSp>
          <p:nvCxnSpPr>
            <p:cNvPr id="48" name="直线箭头连接符 47"/>
            <p:cNvCxnSpPr/>
            <p:nvPr/>
          </p:nvCxnSpPr>
          <p:spPr>
            <a:xfrm flipH="1">
              <a:off x="4359482" y="6508954"/>
              <a:ext cx="294188" cy="4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4529760" y="6324887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end()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4067820" y="5063620"/>
            <a:ext cx="1129968" cy="344384"/>
            <a:chOff x="4359482" y="6324887"/>
            <a:chExt cx="1129968" cy="344384"/>
          </a:xfrm>
        </p:grpSpPr>
        <p:cxnSp>
          <p:nvCxnSpPr>
            <p:cNvPr id="55" name="直线箭头连接符 54"/>
            <p:cNvCxnSpPr/>
            <p:nvPr/>
          </p:nvCxnSpPr>
          <p:spPr>
            <a:xfrm flipH="1">
              <a:off x="4359482" y="6508954"/>
              <a:ext cx="294188" cy="4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4577260" y="6324887"/>
              <a:ext cx="912190" cy="34438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begin()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1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AutoreleasePoolPage</a:t>
            </a:r>
            <a:r>
              <a:rPr lang="zh-CN" altLang="en-US"/>
              <a:t>的结构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8722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方法会将一个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POOL_BOUNDARY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入栈，并且返回其存放的内存地址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方法时传入一个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POOL_BOUNDARY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的内存地址，会从最后一个入栈的对象开始发送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消息，直到遇到这个</a:t>
            </a:r>
            <a:r>
              <a:rPr lang="en-US" altLang="zh-CN" sz="1600">
                <a:solidFill>
                  <a:srgbClr val="643820"/>
                </a:solidFill>
                <a:latin typeface="Menlo-Regular" charset="0"/>
              </a:rPr>
              <a:t>POOL_BOUNDARY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rgbClr val="AA0D91"/>
                </a:solidFill>
                <a:latin typeface="Menlo-Regular" charset="0"/>
              </a:rPr>
              <a:t>id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 *next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指向了下一个能存放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对象地址的区域  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47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CADisplayLink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有什么注意点？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介绍下内存的几大区域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讲一下你对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内存管理的理解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都帮我们做了什么？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理由编译器自动帮我们生成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retrain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等操作，弱引用需要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的运行时来置空。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指针的实现原理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将弱引用存放在哈希表中，当对象销毁的时候，从哈希表中把当前对象的所有弱引用都置空。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autorelease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对象在什么时机会被调用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方法里有局部对象， 出了方法后会立即释放吗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Runloop</a:t>
            </a:r>
            <a:r>
              <a:rPr lang="zh-CN" altLang="en-US"/>
              <a:t>和</a:t>
            </a:r>
            <a:r>
              <a:rPr lang="en-US" altLang="zh-CN"/>
              <a:t>Autorelease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8722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在主线程的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中注册了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监听了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kCFRunLoopEntry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事件，会调用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objc_autoreleasePoolPush()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Observer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监听了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kCFRunLoopBeforeWaiting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事件，会调用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objc_autoreleasePoolPop()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objc_autoreleasePoolPush()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监听了</a:t>
            </a:r>
            <a:r>
              <a:rPr lang="en-US" altLang="zh-CN" sz="1600">
                <a:solidFill>
                  <a:srgbClr val="2E0D6E"/>
                </a:solidFill>
                <a:latin typeface="Menlo-Regular" charset="0"/>
              </a:rPr>
              <a:t>kCFRunLoopBeforeExit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事件，会调用</a:t>
            </a:r>
            <a:r>
              <a:rPr lang="en-US" altLang="zh-CN" sz="1600">
                <a:solidFill>
                  <a:srgbClr val="000000"/>
                </a:solidFill>
                <a:latin typeface="Menlo-Regular" charset="0"/>
              </a:rPr>
              <a:t>objc_autoreleasePoolPop()</a:t>
            </a:r>
          </a:p>
        </p:txBody>
      </p:sp>
    </p:spTree>
    <p:extLst>
      <p:ext uri="{BB962C8B-B14F-4D97-AF65-F5344CB8AC3E}">
        <p14:creationId xmlns:p14="http://schemas.microsoft.com/office/powerpoint/2010/main" val="30337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CADisplayLink</a:t>
            </a:r>
            <a:r>
              <a:rPr lang="zh-CN" altLang="en-US"/>
              <a:t>、</a:t>
            </a:r>
            <a:r>
              <a:rPr lang="en-US" altLang="zh-CN"/>
              <a:t>NSTimer</a:t>
            </a:r>
            <a:r>
              <a:rPr lang="zh-CN" altLang="en-US"/>
              <a:t>使用注意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11953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CADisplayLink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产生强引用，如果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又对它们产生强引用，那么就会引发循环引用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为什么不能解决？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会根据外面是否强引用来对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强或者弱引用，这里是个形参赋值操作，里面仍然有个强指针接收，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无济于事。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592" y="3705101"/>
            <a:ext cx="11501313" cy="4136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使用代理对象（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NSProxy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9" y="4114923"/>
            <a:ext cx="4286332" cy="2620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9" y="2398816"/>
            <a:ext cx="7280938" cy="1198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267" y="4114922"/>
            <a:ext cx="6411230" cy="13101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652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36356" y="1740726"/>
            <a:ext cx="2327564" cy="20544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NSTimer</a:t>
            </a:r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r>
              <a:rPr kumimoji="1" lang="en-US" altLang="zh-CN" sz="2800">
                <a:solidFill>
                  <a:srgbClr val="FF0000"/>
                </a:solidFill>
              </a:rPr>
              <a:t>target</a:t>
            </a:r>
            <a:endParaRPr kumimoji="1" lang="zh-CN" altLang="en-US" sz="280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27620" y="1043049"/>
            <a:ext cx="3196442" cy="20544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/>
              <a:t>ViewController</a:t>
            </a:r>
          </a:p>
          <a:p>
            <a:pPr algn="ctr"/>
            <a:endParaRPr kumimoji="1" lang="en-US" altLang="zh-CN" sz="2800"/>
          </a:p>
          <a:p>
            <a:pPr algn="ctr"/>
            <a:endParaRPr kumimoji="1" lang="en-US" altLang="zh-CN" sz="2800"/>
          </a:p>
          <a:p>
            <a:pPr algn="ctr"/>
            <a:r>
              <a:rPr kumimoji="1" lang="en-US" altLang="zh-CN" sz="2800">
                <a:solidFill>
                  <a:srgbClr val="FF0000"/>
                </a:solidFill>
              </a:rPr>
              <a:t>timer</a:t>
            </a:r>
            <a:endParaRPr kumimoji="1" lang="zh-CN" altLang="en-US" sz="2800">
              <a:solidFill>
                <a:srgbClr val="FF0000"/>
              </a:solidFill>
            </a:endParaRPr>
          </a:p>
        </p:txBody>
      </p:sp>
      <p:cxnSp>
        <p:nvCxnSpPr>
          <p:cNvPr id="7" name="直线箭头连接符 6"/>
          <p:cNvCxnSpPr>
            <a:cxnSpLocks/>
            <a:endCxn id="14" idx="1"/>
          </p:cNvCxnSpPr>
          <p:nvPr/>
        </p:nvCxnSpPr>
        <p:spPr>
          <a:xfrm>
            <a:off x="3099460" y="3880264"/>
            <a:ext cx="2943100" cy="887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endCxn id="4" idx="3"/>
          </p:cNvCxnSpPr>
          <p:nvPr/>
        </p:nvCxnSpPr>
        <p:spPr>
          <a:xfrm flipH="1">
            <a:off x="3863920" y="2500747"/>
            <a:ext cx="5165766" cy="267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42560" y="3740728"/>
            <a:ext cx="1999033" cy="20544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err="1"/>
              <a:t>OtherObject</a:t>
            </a:r>
            <a:endParaRPr kumimoji="1" lang="en-US" altLang="zh-CN" sz="2800" dirty="0"/>
          </a:p>
          <a:p>
            <a:pPr algn="ctr"/>
            <a:endParaRPr kumimoji="1" lang="en-US" altLang="zh-CN" sz="2800" dirty="0"/>
          </a:p>
          <a:p>
            <a:pPr algn="ctr"/>
            <a:endParaRPr kumimoji="1" lang="en-US" altLang="zh-CN" sz="2800" dirty="0"/>
          </a:p>
          <a:p>
            <a:pPr algn="ctr"/>
            <a:r>
              <a:rPr kumimoji="1" lang="en-US" altLang="zh-CN" sz="2800" dirty="0">
                <a:solidFill>
                  <a:srgbClr val="FF0000"/>
                </a:solidFill>
              </a:rPr>
              <a:t>target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6998524" y="2535876"/>
            <a:ext cx="2458192" cy="22355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1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GCD</a:t>
            </a:r>
            <a:r>
              <a:rPr lang="zh-CN" altLang="en-US"/>
              <a:t>定时器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9935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RunLoop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的任务过于繁重，可能会导致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NSTimer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不准时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的定时器会更加准时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45" y="2292654"/>
            <a:ext cx="10157031" cy="3252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882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iOS</a:t>
            </a:r>
            <a:r>
              <a:rPr lang="zh-CN" altLang="en-US"/>
              <a:t>程序的内存布局</a:t>
            </a:r>
          </a:p>
        </p:txBody>
      </p:sp>
      <p:cxnSp>
        <p:nvCxnSpPr>
          <p:cNvPr id="3" name="直线箭头连接符 2"/>
          <p:cNvCxnSpPr>
            <a:stCxn id="9" idx="2"/>
            <a:endCxn id="10" idx="0"/>
          </p:cNvCxnSpPr>
          <p:nvPr/>
        </p:nvCxnSpPr>
        <p:spPr>
          <a:xfrm>
            <a:off x="551808" y="1692233"/>
            <a:ext cx="0" cy="4058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43149" y="1692233"/>
            <a:ext cx="1923803" cy="55220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保留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2965" y="1363748"/>
            <a:ext cx="677686" cy="3284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2965" y="5751144"/>
            <a:ext cx="677686" cy="3284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</a:p>
        </p:txBody>
      </p:sp>
      <p:sp>
        <p:nvSpPr>
          <p:cNvPr id="11" name="矩形 10"/>
          <p:cNvSpPr/>
          <p:nvPr/>
        </p:nvSpPr>
        <p:spPr>
          <a:xfrm>
            <a:off x="843148" y="2276753"/>
            <a:ext cx="1923803" cy="5522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代码段（</a:t>
            </a:r>
            <a:r>
              <a:rPr kumimoji="1" lang="en-US" altLang="zh-CN"/>
              <a:t>__TEXT</a:t>
            </a:r>
            <a:r>
              <a:rPr kumimoji="1" lang="zh-CN" altLang="en-US"/>
              <a:t>）</a:t>
            </a:r>
          </a:p>
        </p:txBody>
      </p:sp>
      <p:sp>
        <p:nvSpPr>
          <p:cNvPr id="12" name="矩形 11"/>
          <p:cNvSpPr/>
          <p:nvPr/>
        </p:nvSpPr>
        <p:spPr>
          <a:xfrm>
            <a:off x="843148" y="2858303"/>
            <a:ext cx="1923799" cy="113341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  <a:p>
            <a:pPr algn="ctr"/>
            <a:r>
              <a:rPr kumimoji="1" lang="zh-CN" altLang="en-US"/>
              <a:t>数据段（</a:t>
            </a:r>
            <a:r>
              <a:rPr kumimoji="1" lang="en-US" altLang="zh-CN"/>
              <a:t>__DATA</a:t>
            </a:r>
            <a:r>
              <a:rPr kumimoji="1" lang="zh-CN" altLang="en-US"/>
              <a:t>）</a:t>
            </a:r>
            <a:endParaRPr kumimoji="1" lang="en-US" altLang="zh-CN"/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字符串常量</a:t>
            </a:r>
            <a:endParaRPr kumimoji="1" lang="en-US" altLang="zh-CN">
              <a:solidFill>
                <a:schemeClr val="tx1"/>
              </a:solidFill>
            </a:endParaRPr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已初始化数据</a:t>
            </a:r>
            <a:endParaRPr kumimoji="1" lang="en-US" altLang="zh-CN">
              <a:solidFill>
                <a:schemeClr val="tx1"/>
              </a:solidFill>
            </a:endParaRPr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未初始化数据</a:t>
            </a:r>
            <a:endParaRPr kumimoji="1" lang="en-US" altLang="zh-CN">
              <a:solidFill>
                <a:schemeClr val="tx1"/>
              </a:solidFill>
            </a:endParaRPr>
          </a:p>
          <a:p>
            <a:pPr algn="ctr"/>
            <a:endParaRPr kumimoji="1" lang="en-US" altLang="zh-CN"/>
          </a:p>
          <a:p>
            <a:pPr algn="ctr"/>
            <a:endParaRPr kumimoji="1"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43147" y="4026661"/>
            <a:ext cx="1923803" cy="5522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堆（</a:t>
            </a:r>
            <a:r>
              <a:rPr kumimoji="1" lang="en-US" altLang="zh-CN"/>
              <a:t>heap</a:t>
            </a:r>
            <a:r>
              <a:rPr kumimoji="1" lang="zh-CN" altLang="en-US"/>
              <a:t>）↓</a:t>
            </a:r>
          </a:p>
        </p:txBody>
      </p:sp>
      <p:sp>
        <p:nvSpPr>
          <p:cNvPr id="15" name="矩形 14"/>
          <p:cNvSpPr/>
          <p:nvPr/>
        </p:nvSpPr>
        <p:spPr>
          <a:xfrm>
            <a:off x="843145" y="4613809"/>
            <a:ext cx="1923803" cy="55220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栈（</a:t>
            </a:r>
            <a:r>
              <a:rPr kumimoji="1" lang="en-US" altLang="zh-CN"/>
              <a:t>stack</a:t>
            </a:r>
            <a:r>
              <a:rPr kumimoji="1" lang="zh-CN" altLang="en-US"/>
              <a:t>）↑</a:t>
            </a:r>
          </a:p>
        </p:txBody>
      </p:sp>
      <p:sp>
        <p:nvSpPr>
          <p:cNvPr id="17" name="矩形 16"/>
          <p:cNvSpPr/>
          <p:nvPr/>
        </p:nvSpPr>
        <p:spPr>
          <a:xfrm>
            <a:off x="843144" y="5198941"/>
            <a:ext cx="1923803" cy="55220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内核区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058282" y="1363749"/>
            <a:ext cx="8793292" cy="43873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：编译之后的代码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数据段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：比如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NSString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@"123"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已初始化数据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：已初始化的全局变量、静态变量等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未初始化数据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：未初始化的全局变量、静态变量等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：函数调用开销，比如局部变量。分配的内存空间地址越来越小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calloc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等动态分配的空间，分配的内存空间地址越来越大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93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 animBg="1"/>
      <p:bldP spid="12" grpId="0" animBg="1"/>
      <p:bldP spid="14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Pointer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3592" y="1203431"/>
            <a:ext cx="11501313" cy="41642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技术，用于优化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NSDate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NSString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等小对象的存储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在没有使用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NSNumber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等对象需要动态分配内存、维护引用计数等，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指针存储的是堆中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对象的地址值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指针里面存储的数据变成了：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，也就是将数据直接存储在了指针中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当指针不够存储数据时，才会使用动态分配内存的方式来存储数据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objc_msgSend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能识别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NSNumber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intValue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方法，直接从指针提取数据，节省了以前的调用开销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如何判断一个指针是否为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Tagged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平台，最高有效位是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（第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64bit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平台，最低有效位是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1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判断是否为</a:t>
            </a:r>
            <a:r>
              <a:rPr lang="en-US" altLang="zh-CN"/>
              <a:t>Tagged</a:t>
            </a:r>
            <a:r>
              <a:rPr lang="zh-CN" altLang="en-US"/>
              <a:t> </a:t>
            </a:r>
            <a:r>
              <a:rPr lang="en-US" altLang="zh-CN"/>
              <a:t>Pointer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4" y="1349169"/>
            <a:ext cx="5080000" cy="370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4" y="5168396"/>
            <a:ext cx="8140700" cy="149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19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41319" y="1876299"/>
            <a:ext cx="2090058" cy="72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number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0x10001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63839" y="1738744"/>
            <a:ext cx="2840182" cy="9995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地址：</a:t>
            </a:r>
            <a:r>
              <a:rPr kumimoji="1" lang="en-US" altLang="zh-CN"/>
              <a:t>0x10001</a:t>
            </a:r>
          </a:p>
          <a:p>
            <a:pPr algn="ctr"/>
            <a:r>
              <a:rPr kumimoji="1" lang="en-US" altLang="zh-CN"/>
              <a:t>NSNumber</a:t>
            </a:r>
            <a:r>
              <a:rPr kumimoji="1" lang="zh-CN" altLang="en-US"/>
              <a:t>对象</a:t>
            </a:r>
            <a:endParaRPr kumimoji="1" lang="en-US" altLang="zh-CN"/>
          </a:p>
          <a:p>
            <a:pPr algn="ctr"/>
            <a:r>
              <a:rPr kumimoji="1" lang="zh-CN" altLang="en-US"/>
              <a:t>存储值：</a:t>
            </a:r>
            <a:r>
              <a:rPr kumimoji="1" lang="en-US" altLang="zh-CN"/>
              <a:t>10</a:t>
            </a:r>
            <a:endParaRPr kumimoji="1" lang="zh-CN" altLang="en-US"/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>
            <a:off x="4631377" y="2238497"/>
            <a:ext cx="24324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541319" y="1257091"/>
            <a:ext cx="24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Tagged</a:t>
            </a:r>
            <a:r>
              <a:rPr kumimoji="1" lang="zh-CN" altLang="en-US"/>
              <a:t> </a:t>
            </a:r>
            <a:r>
              <a:rPr kumimoji="1" lang="en-US" altLang="zh-CN"/>
              <a:t>Pointer</a:t>
            </a:r>
            <a:r>
              <a:rPr kumimoji="1" lang="zh-CN" altLang="en-US"/>
              <a:t>之前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41319" y="3212768"/>
            <a:ext cx="24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使用</a:t>
            </a:r>
            <a:r>
              <a:rPr kumimoji="1" lang="en-US" altLang="zh-CN"/>
              <a:t>Tagged</a:t>
            </a:r>
            <a:r>
              <a:rPr kumimoji="1" lang="zh-CN" altLang="en-US"/>
              <a:t> </a:t>
            </a:r>
            <a:r>
              <a:rPr kumimoji="1" lang="en-US" altLang="zh-CN"/>
              <a:t>Pointer</a:t>
            </a:r>
            <a:r>
              <a:rPr kumimoji="1" lang="zh-CN" altLang="en-US"/>
              <a:t>之后</a:t>
            </a:r>
          </a:p>
        </p:txBody>
      </p:sp>
      <p:sp>
        <p:nvSpPr>
          <p:cNvPr id="11" name="矩形 10"/>
          <p:cNvSpPr/>
          <p:nvPr/>
        </p:nvSpPr>
        <p:spPr>
          <a:xfrm>
            <a:off x="2646218" y="3831976"/>
            <a:ext cx="2911434" cy="72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number</a:t>
            </a:r>
            <a:r>
              <a:rPr kumimoji="1" lang="zh-CN" altLang="en-US"/>
              <a:t> </a:t>
            </a:r>
            <a:r>
              <a:rPr kumimoji="1" lang="en-US" altLang="zh-CN"/>
              <a:t>=</a:t>
            </a:r>
            <a:r>
              <a:rPr kumimoji="1" lang="zh-CN" altLang="en-US"/>
              <a:t> </a:t>
            </a:r>
            <a:r>
              <a:rPr kumimoji="1" lang="en-US" altLang="zh-CN"/>
              <a:t>0xb000a1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89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19241</TotalTime>
  <Words>1367</Words>
  <Application>Microsoft Macintosh PowerPoint</Application>
  <PresentationFormat>宽屏</PresentationFormat>
  <Paragraphs>230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宋体</vt:lpstr>
      <vt:lpstr>微软雅黑</vt:lpstr>
      <vt:lpstr>Arial</vt:lpstr>
      <vt:lpstr>Calibri</vt:lpstr>
      <vt:lpstr>Calibri Light</vt:lpstr>
      <vt:lpstr>Menlo-Regular</vt:lpstr>
      <vt:lpstr>Wingdings</vt:lpstr>
      <vt:lpstr>Office 主题</vt:lpstr>
      <vt:lpstr>内存管理</vt:lpstr>
      <vt:lpstr>面试题</vt:lpstr>
      <vt:lpstr>CADisplayLink、NSTimer使用注意</vt:lpstr>
      <vt:lpstr>PowerPoint 演示文稿</vt:lpstr>
      <vt:lpstr>GCD定时器</vt:lpstr>
      <vt:lpstr>iOS程序的内存布局</vt:lpstr>
      <vt:lpstr>Tagged Pointer</vt:lpstr>
      <vt:lpstr>判断是否为Tagged Pointer</vt:lpstr>
      <vt:lpstr>PowerPoint 演示文稿</vt:lpstr>
      <vt:lpstr>面试题</vt:lpstr>
      <vt:lpstr>OC对象的内存管理</vt:lpstr>
      <vt:lpstr>PowerPoint 演示文稿</vt:lpstr>
      <vt:lpstr>PowerPoint 演示文稿</vt:lpstr>
      <vt:lpstr>copy和mutableCopy</vt:lpstr>
      <vt:lpstr>引用计数的存储</vt:lpstr>
      <vt:lpstr>dealloc</vt:lpstr>
      <vt:lpstr>自动释放池</vt:lpstr>
      <vt:lpstr>AutoreleasePoolPage的结构</vt:lpstr>
      <vt:lpstr>AutoreleasePoolPage的结构</vt:lpstr>
      <vt:lpstr>Runloop和Autorelease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Microsoft Office User</cp:lastModifiedBy>
  <cp:revision>880</cp:revision>
  <dcterms:created xsi:type="dcterms:W3CDTF">2017-11-23T13:35:11Z</dcterms:created>
  <dcterms:modified xsi:type="dcterms:W3CDTF">2023-10-14T13:10:12Z</dcterms:modified>
</cp:coreProperties>
</file>