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2" r:id="rId2"/>
    <p:sldId id="331" r:id="rId3"/>
    <p:sldId id="332" r:id="rId4"/>
    <p:sldId id="345" r:id="rId5"/>
    <p:sldId id="333" r:id="rId6"/>
    <p:sldId id="334" r:id="rId7"/>
    <p:sldId id="336" r:id="rId8"/>
    <p:sldId id="34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331"/>
            <p14:sldId id="332"/>
            <p14:sldId id="345"/>
            <p14:sldId id="333"/>
            <p14:sldId id="334"/>
            <p14:sldId id="336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2" autoAdjust="0"/>
    <p:restoredTop sz="94424" autoAdjust="0"/>
  </p:normalViewPr>
  <p:slideViewPr>
    <p:cSldViewPr snapToGrid="0" showGuides="1">
      <p:cViewPr varScale="1">
        <p:scale>
          <a:sx n="128" d="100"/>
          <a:sy n="128" d="100"/>
        </p:scale>
        <p:origin x="640" y="20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>
              <a:latin typeface="Menlo"/>
              <a:ea typeface="华文细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F0AD-4513-1E48-85BA-668DE7CF6DA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4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81" y="473833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41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74320" indent="-27432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6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事件传递与响应链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事件的产生和传递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3474" y="1528855"/>
            <a:ext cx="10240709" cy="4525963"/>
          </a:xfrm>
        </p:spPr>
        <p:txBody>
          <a:bodyPr>
            <a:normAutofit/>
          </a:bodyPr>
          <a:lstStyle/>
          <a:p>
            <a:r>
              <a:rPr kumimoji="1" lang="zh-CN" altLang="en-US" sz="1920" dirty="0"/>
              <a:t>发生触摸事件后，系统会将该事件加入到一个由</a:t>
            </a:r>
            <a:r>
              <a:rPr lang="en-US" altLang="zh-CN" sz="192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920" dirty="0"/>
              <a:t>管理的事件</a:t>
            </a:r>
            <a:r>
              <a:rPr kumimoji="1" lang="zh-CN" altLang="en-US" sz="1920" dirty="0">
                <a:solidFill>
                  <a:srgbClr val="FF0000"/>
                </a:solidFill>
              </a:rPr>
              <a:t>队列</a:t>
            </a:r>
            <a:r>
              <a:rPr kumimoji="1" lang="zh-CN" altLang="en-US" sz="1920" dirty="0"/>
              <a:t>中</a:t>
            </a:r>
          </a:p>
          <a:p>
            <a:endParaRPr kumimoji="1" lang="en-US" altLang="zh-CN" sz="1920" dirty="0"/>
          </a:p>
          <a:p>
            <a:r>
              <a:rPr lang="en-US" altLang="zh-CN" sz="192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920" dirty="0"/>
              <a:t>会从事件队列中取出最前面的事件，并将事件分发下去以便处理，通常，先发送事件给应用程序的主窗口（</a:t>
            </a:r>
            <a:r>
              <a:rPr kumimoji="1" lang="en-US" altLang="zh-CN" sz="1920" dirty="0"/>
              <a:t>keyWindow</a:t>
            </a:r>
            <a:r>
              <a:rPr kumimoji="1" lang="zh-CN" altLang="en-US" sz="1920" dirty="0"/>
              <a:t>）</a:t>
            </a:r>
            <a:endParaRPr kumimoji="1" lang="en-US" altLang="zh-CN" sz="1920" dirty="0"/>
          </a:p>
          <a:p>
            <a:endParaRPr kumimoji="1" lang="en-US" altLang="zh-CN" sz="1920" dirty="0"/>
          </a:p>
          <a:p>
            <a:r>
              <a:rPr kumimoji="1" lang="zh-CN" altLang="en-US" sz="1920" dirty="0"/>
              <a:t>主窗口会在视图层次结构中</a:t>
            </a:r>
            <a:r>
              <a:rPr kumimoji="1" lang="zh-CN" altLang="en-US" sz="1920" dirty="0">
                <a:solidFill>
                  <a:srgbClr val="FF0000"/>
                </a:solidFill>
              </a:rPr>
              <a:t>找到一个最合适的视图来处理触摸事件</a:t>
            </a:r>
            <a:r>
              <a:rPr kumimoji="1" lang="zh-CN" altLang="en-US" sz="1920" dirty="0"/>
              <a:t>，这也是整个事件处理过程的第一步</a:t>
            </a:r>
            <a:endParaRPr kumimoji="1" lang="en-US" altLang="zh-CN" sz="1920" dirty="0"/>
          </a:p>
          <a:p>
            <a:endParaRPr kumimoji="1" lang="en-US" altLang="zh-CN" sz="1920" dirty="0"/>
          </a:p>
          <a:p>
            <a:r>
              <a:rPr kumimoji="1" lang="zh-CN" altLang="en-US" sz="1920" dirty="0"/>
              <a:t>找到合适的视图控件后，就会调用视图控件的</a:t>
            </a:r>
            <a:r>
              <a:rPr kumimoji="1" lang="en-US" altLang="zh-CN" sz="1920" dirty="0"/>
              <a:t>touches</a:t>
            </a:r>
            <a:r>
              <a:rPr kumimoji="1" lang="zh-CN" altLang="en-US" sz="1920" dirty="0"/>
              <a:t>方法来作具体的事件处理</a:t>
            </a:r>
            <a:endParaRPr kumimoji="1" lang="en-US" altLang="zh-CN" sz="1920" dirty="0"/>
          </a:p>
          <a:p>
            <a:pPr>
              <a:buFont typeface="Wingdings" charset="2"/>
              <a:buChar char="Ø"/>
            </a:pPr>
            <a:r>
              <a:rPr kumimoji="1" lang="en-US" altLang="zh-CN" sz="1920" dirty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920" dirty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920" dirty="0"/>
              <a:t>touchedEnded…</a:t>
            </a:r>
          </a:p>
          <a:p>
            <a:endParaRPr kumimoji="1" lang="zh-CN" altLang="en-US" sz="1920" dirty="0"/>
          </a:p>
        </p:txBody>
      </p:sp>
    </p:spTree>
    <p:extLst>
      <p:ext uri="{BB962C8B-B14F-4D97-AF65-F5344CB8AC3E}">
        <p14:creationId xmlns:p14="http://schemas.microsoft.com/office/powerpoint/2010/main" val="32994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事件传递</a:t>
            </a:r>
            <a:r>
              <a:rPr kumimoji="1" lang="en-US" altLang="zh-CN" dirty="0"/>
              <a:t>-</a:t>
            </a:r>
            <a:r>
              <a:rPr kumimoji="1" lang="zh-CN" altLang="en-US" dirty="0"/>
              <a:t>找第一响应者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983895" y="1651000"/>
            <a:ext cx="3759200" cy="4205112"/>
            <a:chOff x="917222" y="1650999"/>
            <a:chExt cx="3132667" cy="4205112"/>
          </a:xfrm>
        </p:grpSpPr>
        <p:sp>
          <p:nvSpPr>
            <p:cNvPr id="4" name="矩形 3"/>
            <p:cNvSpPr/>
            <p:nvPr/>
          </p:nvSpPr>
          <p:spPr>
            <a:xfrm>
              <a:off x="917222" y="1650999"/>
              <a:ext cx="3132667" cy="420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6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7222" y="1650999"/>
              <a:ext cx="27144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60" dirty="0"/>
                <a:t>1</a:t>
              </a:r>
              <a:endParaRPr kumimoji="1" lang="zh-CN" altLang="en-US" sz="2160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693339" y="1904999"/>
            <a:ext cx="2235199" cy="1114780"/>
            <a:chOff x="1538111" y="1904999"/>
            <a:chExt cx="1862666" cy="1114779"/>
          </a:xfrm>
        </p:grpSpPr>
        <p:sp>
          <p:nvSpPr>
            <p:cNvPr id="5" name="矩形 4"/>
            <p:cNvSpPr/>
            <p:nvPr/>
          </p:nvSpPr>
          <p:spPr>
            <a:xfrm>
              <a:off x="1538111" y="1904999"/>
              <a:ext cx="1862666" cy="111477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6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8111" y="1904999"/>
              <a:ext cx="27144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60" dirty="0"/>
                <a:t>2</a:t>
              </a:r>
              <a:endParaRPr kumimoji="1" lang="zh-CN" altLang="en-US" sz="2160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249963" y="3214510"/>
            <a:ext cx="2983386" cy="2020712"/>
            <a:chOff x="1168623" y="3214510"/>
            <a:chExt cx="2486155" cy="2020712"/>
          </a:xfrm>
        </p:grpSpPr>
        <p:sp>
          <p:nvSpPr>
            <p:cNvPr id="6" name="矩形 5"/>
            <p:cNvSpPr/>
            <p:nvPr/>
          </p:nvSpPr>
          <p:spPr>
            <a:xfrm>
              <a:off x="1171221" y="3214510"/>
              <a:ext cx="2483557" cy="2020712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6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623" y="3225800"/>
              <a:ext cx="27144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160" dirty="0"/>
                <a:t>2</a:t>
              </a:r>
              <a:endParaRPr kumimoji="1" lang="zh-CN" altLang="en-US" sz="2160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625615" y="3330223"/>
            <a:ext cx="2116667" cy="1030111"/>
            <a:chOff x="1481667" y="3330223"/>
            <a:chExt cx="1763889" cy="1030111"/>
          </a:xfrm>
        </p:grpSpPr>
        <p:sp>
          <p:nvSpPr>
            <p:cNvPr id="3" name="矩形 2"/>
            <p:cNvSpPr/>
            <p:nvPr/>
          </p:nvSpPr>
          <p:spPr>
            <a:xfrm>
              <a:off x="1481667" y="3330223"/>
              <a:ext cx="1763889" cy="1030111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6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81667" y="3330223"/>
              <a:ext cx="27144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2160" dirty="0"/>
                <a:t>3</a:t>
              </a:r>
              <a:endParaRPr kumimoji="1" lang="zh-CN" altLang="en-US" sz="2160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336807" y="3400402"/>
            <a:ext cx="1270001" cy="507999"/>
            <a:chOff x="2074334" y="3400399"/>
            <a:chExt cx="1058334" cy="508000"/>
          </a:xfrm>
        </p:grpSpPr>
        <p:sp>
          <p:nvSpPr>
            <p:cNvPr id="7" name="矩形 6"/>
            <p:cNvSpPr/>
            <p:nvPr/>
          </p:nvSpPr>
          <p:spPr>
            <a:xfrm>
              <a:off x="2074334" y="3400399"/>
              <a:ext cx="1058334" cy="508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6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77156" y="3400399"/>
              <a:ext cx="271442" cy="424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2160" dirty="0"/>
                <a:t>4</a:t>
              </a:r>
              <a:endParaRPr kumimoji="1" lang="zh-CN" altLang="en-US" sz="2160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658545" y="4117622"/>
            <a:ext cx="1422402" cy="793044"/>
            <a:chOff x="2342442" y="4117623"/>
            <a:chExt cx="1185335" cy="793044"/>
          </a:xfrm>
        </p:grpSpPr>
        <p:sp>
          <p:nvSpPr>
            <p:cNvPr id="8" name="矩形 7"/>
            <p:cNvSpPr/>
            <p:nvPr/>
          </p:nvSpPr>
          <p:spPr>
            <a:xfrm>
              <a:off x="2342442" y="4117623"/>
              <a:ext cx="1185335" cy="793044"/>
            </a:xfrm>
            <a:prstGeom prst="rect">
              <a:avLst/>
            </a:prstGeom>
            <a:solidFill>
              <a:srgbClr val="FF0000">
                <a:alpha val="7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16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42442" y="4117623"/>
              <a:ext cx="27144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2160" dirty="0"/>
                <a:t>3</a:t>
              </a:r>
              <a:endParaRPr kumimoji="1" lang="zh-CN" altLang="en-US" sz="2160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882654" y="1552221"/>
            <a:ext cx="6275486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zh-CN" altLang="en-US" sz="1680" dirty="0">
                <a:latin typeface="Menlo Regular"/>
                <a:cs typeface="Menlo Regular"/>
              </a:rPr>
              <a:t>触摸事件的传递是从父控件传递到子控件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1680" dirty="0">
                <a:latin typeface="Menlo Regular"/>
                <a:cs typeface="Menlo Regular"/>
              </a:rPr>
              <a:t>点击了绿色的</a:t>
            </a:r>
            <a:r>
              <a:rPr kumimoji="1" lang="en-US" altLang="zh-CN" sz="1680" dirty="0">
                <a:latin typeface="Menlo Regular"/>
                <a:cs typeface="Menlo Regular"/>
              </a:rPr>
              <a:t>view</a:t>
            </a:r>
            <a:r>
              <a:rPr kumimoji="1" lang="zh-CN" altLang="en-US" sz="1680" dirty="0">
                <a:latin typeface="Menlo Regular"/>
                <a:cs typeface="Menlo Regular"/>
              </a:rPr>
              <a:t>：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r>
              <a:rPr kumimoji="1" lang="en-US" altLang="zh-CN" sz="168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UIWindow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白色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绿色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1680" dirty="0">
                <a:latin typeface="Menlo Regular"/>
                <a:cs typeface="Menlo Regular"/>
              </a:rPr>
              <a:t>点击了蓝色的</a:t>
            </a:r>
            <a:r>
              <a:rPr kumimoji="1" lang="en-US" altLang="zh-CN" sz="1680" dirty="0">
                <a:latin typeface="Menlo Regular"/>
                <a:cs typeface="Menlo Regular"/>
              </a:rPr>
              <a:t>view</a:t>
            </a:r>
            <a:r>
              <a:rPr kumimoji="1" lang="zh-CN" altLang="en-US" sz="1680" dirty="0">
                <a:latin typeface="Menlo Regular"/>
                <a:cs typeface="Menlo Regular"/>
              </a:rPr>
              <a:t>：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r>
              <a:rPr kumimoji="1" lang="en-US" altLang="zh-CN" sz="168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UIWindow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白色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橙色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蓝色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1680" dirty="0">
                <a:latin typeface="Menlo Regular"/>
                <a:cs typeface="Menlo Regular"/>
              </a:rPr>
              <a:t>点击了黄色的</a:t>
            </a:r>
            <a:r>
              <a:rPr kumimoji="1" lang="en-US" altLang="zh-CN" sz="1680" dirty="0">
                <a:latin typeface="Menlo Regular"/>
                <a:cs typeface="Menlo Regular"/>
              </a:rPr>
              <a:t>view</a:t>
            </a:r>
            <a:r>
              <a:rPr kumimoji="1" lang="zh-CN" altLang="en-US" sz="1680" dirty="0">
                <a:latin typeface="Menlo Regular"/>
                <a:cs typeface="Menlo Regular"/>
              </a:rPr>
              <a:t>：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r>
              <a:rPr kumimoji="1" lang="en-US" altLang="zh-CN" sz="168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UIWindow</a:t>
            </a:r>
            <a:r>
              <a:rPr kumimoji="1" lang="zh-CN" altLang="en-US" sz="1680" dirty="0">
                <a:latin typeface="Menlo Regular"/>
                <a:cs typeface="Menlo Regular"/>
              </a:rPr>
              <a:t>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白色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橙色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蓝色 </a:t>
            </a:r>
            <a:r>
              <a:rPr kumimoji="1" lang="en-US" altLang="zh-CN" sz="1680" dirty="0">
                <a:latin typeface="Menlo Regular"/>
                <a:cs typeface="Menlo Regular"/>
              </a:rPr>
              <a:t>-&gt;</a:t>
            </a:r>
            <a:r>
              <a:rPr kumimoji="1" lang="zh-CN" altLang="en-US" sz="1680" dirty="0">
                <a:latin typeface="Menlo Regular"/>
                <a:cs typeface="Menlo Regular"/>
              </a:rPr>
              <a:t> 黄色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1680" dirty="0">
                <a:solidFill>
                  <a:srgbClr val="FF0000"/>
                </a:solidFill>
              </a:rPr>
              <a:t>如果父控件不能接收触摸事件，那么子控件就不可能接收到触摸事件</a:t>
            </a:r>
            <a:r>
              <a:rPr kumimoji="1" lang="en-US" altLang="zh-CN" sz="1680" dirty="0">
                <a:solidFill>
                  <a:srgbClr val="FF0000"/>
                </a:solidFill>
              </a:rPr>
              <a:t>(</a:t>
            </a:r>
            <a:r>
              <a:rPr kumimoji="1" lang="zh-CN" altLang="en-US" sz="1680" dirty="0">
                <a:solidFill>
                  <a:srgbClr val="0000FF"/>
                </a:solidFill>
              </a:rPr>
              <a:t>掌握</a:t>
            </a:r>
            <a:r>
              <a:rPr kumimoji="1" lang="en-US" altLang="zh-CN" sz="168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kumimoji="1" lang="zh-CN" altLang="en-US" sz="1680" dirty="0">
                <a:solidFill>
                  <a:srgbClr val="FF0000"/>
                </a:solidFill>
              </a:rPr>
              <a:t>当一个控件隐藏的时候，它里面的子控件也跟着隐藏</a:t>
            </a:r>
            <a:endParaRPr kumimoji="1" lang="en-US" altLang="zh-CN" sz="168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1680" dirty="0">
                <a:solidFill>
                  <a:srgbClr val="FF0000"/>
                </a:solidFill>
              </a:rPr>
              <a:t>当一个控价透明的时候，它里面的子控件也跟着透明</a:t>
            </a:r>
            <a:endParaRPr kumimoji="1" lang="en-US" altLang="zh-CN" sz="168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Arial"/>
              <a:buChar char="•"/>
            </a:pPr>
            <a:r>
              <a:rPr kumimoji="1" lang="zh-CN" altLang="en-US" sz="1680" dirty="0">
                <a:latin typeface="Menlo Regular"/>
                <a:cs typeface="Menlo Regular"/>
              </a:rPr>
              <a:t>如何找到最合适的控件来处理事件？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1680" dirty="0">
                <a:latin typeface="Menlo Regular"/>
                <a:cs typeface="Menlo Regular"/>
              </a:rPr>
              <a:t>自己是否能接收触摸事件？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1680" dirty="0">
                <a:latin typeface="Menlo Regular"/>
                <a:cs typeface="Menlo Regular"/>
              </a:rPr>
              <a:t>触摸点是否在自己身上？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1680" dirty="0">
                <a:latin typeface="Menlo Regular"/>
                <a:cs typeface="Menlo Regular"/>
              </a:rPr>
              <a:t>从后往前遍历子控件，重复前面的两个步骤</a:t>
            </a:r>
            <a:endParaRPr kumimoji="1" lang="en-US" altLang="zh-CN" sz="1680" dirty="0">
              <a:latin typeface="Menlo Regular"/>
              <a:cs typeface="Menlo Regular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1680" dirty="0">
                <a:latin typeface="Menlo Regular"/>
                <a:cs typeface="Menlo Regular"/>
              </a:rPr>
              <a:t>如果没有符合条件的子控件，那么就自己最适合处理</a:t>
            </a:r>
            <a:endParaRPr kumimoji="1" lang="en-US" altLang="zh-CN" sz="1680" dirty="0">
              <a:latin typeface="Menlo Regular"/>
              <a:cs typeface="Menlo Regular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00300" y="3504823"/>
            <a:ext cx="318344" cy="2685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8612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事件传递</a:t>
            </a:r>
            <a:r>
              <a:rPr kumimoji="1" lang="en-US" altLang="zh-CN" dirty="0"/>
              <a:t>-</a:t>
            </a:r>
            <a:r>
              <a:rPr kumimoji="1" lang="zh-CN" altLang="en-US" dirty="0"/>
              <a:t>找第一响应者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CBF5ED7-E2B6-BC42-B117-4A8DBDD8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1" y="1133060"/>
            <a:ext cx="7401177" cy="50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</a:t>
            </a:r>
            <a:r>
              <a:rPr kumimoji="1" lang="zh-CN" altLang="en-US" dirty="0"/>
              <a:t>不接收触摸事件的三种情况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774" y="1521180"/>
            <a:ext cx="10010986" cy="4525963"/>
          </a:xfrm>
        </p:spPr>
        <p:txBody>
          <a:bodyPr>
            <a:normAutofit/>
          </a:bodyPr>
          <a:lstStyle/>
          <a:p>
            <a:pPr marL="548640" indent="-548640">
              <a:buFont typeface="+mj-lt"/>
              <a:buAutoNum type="arabicPeriod"/>
            </a:pPr>
            <a:r>
              <a:rPr kumimoji="1" lang="zh-TW" altLang="en-US" sz="1920" dirty="0"/>
              <a:t>不接收用户交互</a:t>
            </a:r>
            <a:endParaRPr kumimoji="1" lang="en-US" altLang="zh-TW" sz="1920" dirty="0"/>
          </a:p>
          <a:p>
            <a:pPr marL="0" indent="0">
              <a:buNone/>
            </a:pPr>
            <a:r>
              <a:rPr lang="en-US" altLang="zh-CN" sz="192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lang="en-US" altLang="zh-CN" sz="192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920" dirty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 marL="0" indent="0">
              <a:buNone/>
            </a:pPr>
            <a:endParaRPr kumimoji="1" lang="en-US" altLang="zh-TW" sz="1920" dirty="0">
              <a:solidFill>
                <a:srgbClr val="800000"/>
              </a:solidFill>
            </a:endParaRPr>
          </a:p>
          <a:p>
            <a:pPr marL="548640" indent="-548640">
              <a:buFont typeface="+mj-lt"/>
              <a:buAutoNum type="arabicPeriod" startAt="2"/>
            </a:pPr>
            <a:r>
              <a:rPr kumimoji="1" lang="zh-TW" altLang="en-US" sz="1920" dirty="0"/>
              <a:t>隐藏</a:t>
            </a:r>
            <a:endParaRPr kumimoji="1" lang="en-US" altLang="zh-TW" sz="1920" dirty="0"/>
          </a:p>
          <a:p>
            <a:pPr marL="0" indent="0">
              <a:buNone/>
            </a:pPr>
            <a:r>
              <a:rPr lang="en-US" altLang="zh-TW" sz="1920" dirty="0">
                <a:solidFill>
                  <a:srgbClr val="5C2699"/>
                </a:solidFill>
                <a:latin typeface="Menlo-Regular"/>
              </a:rPr>
              <a:t>hidden</a:t>
            </a:r>
            <a:r>
              <a:rPr lang="en-US" altLang="zh-CN" sz="192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TW" sz="1920" dirty="0">
                <a:solidFill>
                  <a:srgbClr val="AA0D91"/>
                </a:solidFill>
                <a:latin typeface="Menlo-Regular"/>
              </a:rPr>
              <a:t>YES</a:t>
            </a:r>
          </a:p>
          <a:p>
            <a:pPr marL="0" indent="0">
              <a:buNone/>
            </a:pPr>
            <a:endParaRPr kumimoji="1" lang="en-US" altLang="zh-TW" sz="1920" dirty="0">
              <a:solidFill>
                <a:srgbClr val="800000"/>
              </a:solidFill>
            </a:endParaRPr>
          </a:p>
          <a:p>
            <a:pPr marL="548640" indent="-548640">
              <a:buFont typeface="+mj-lt"/>
              <a:buAutoNum type="arabicPeriod" startAt="3"/>
            </a:pPr>
            <a:r>
              <a:rPr kumimoji="1" lang="zh-TW" altLang="en-US" sz="1920" dirty="0"/>
              <a:t>透明</a:t>
            </a:r>
            <a:endParaRPr kumimoji="1" lang="en-US" altLang="zh-TW" sz="1920" dirty="0"/>
          </a:p>
          <a:p>
            <a:pPr marL="0" indent="0">
              <a:buNone/>
            </a:pPr>
            <a:r>
              <a:rPr lang="en-US" altLang="zh-TW" sz="1920" dirty="0">
                <a:solidFill>
                  <a:srgbClr val="5C2699"/>
                </a:solidFill>
                <a:latin typeface="Menlo-Regular"/>
              </a:rPr>
              <a:t>alpha</a:t>
            </a:r>
            <a:r>
              <a:rPr lang="en-US" altLang="zh-CN" sz="192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kumimoji="1" lang="en-US" altLang="zh-TW" sz="1920" dirty="0"/>
              <a:t>0</a:t>
            </a:r>
            <a:r>
              <a:rPr kumimoji="1" lang="en-US" altLang="zh-CN" sz="1920" dirty="0"/>
              <a:t>.0</a:t>
            </a:r>
            <a:r>
              <a:rPr kumimoji="1" lang="zh-CN" altLang="en-US" sz="1920" dirty="0"/>
              <a:t> </a:t>
            </a:r>
            <a:r>
              <a:rPr kumimoji="1" lang="en-US" altLang="zh-TW" sz="1920" dirty="0"/>
              <a:t>~</a:t>
            </a:r>
            <a:r>
              <a:rPr kumimoji="1" lang="zh-CN" altLang="en-US" sz="1920" dirty="0"/>
              <a:t> </a:t>
            </a:r>
            <a:r>
              <a:rPr kumimoji="1" lang="en-US" altLang="zh-TW" sz="1920" dirty="0"/>
              <a:t>0.01</a:t>
            </a:r>
            <a:endParaRPr kumimoji="1" lang="en-US" altLang="zh-CN" sz="1920" dirty="0"/>
          </a:p>
          <a:p>
            <a:pPr marL="0" indent="0">
              <a:buNone/>
            </a:pPr>
            <a:endParaRPr kumimoji="1" lang="en-US" altLang="zh-CN" sz="1920" dirty="0"/>
          </a:p>
          <a:p>
            <a:pPr marL="0" indent="0">
              <a:buNone/>
            </a:pPr>
            <a:r>
              <a:rPr kumimoji="1" lang="zh-CN" altLang="en-US" sz="1920" dirty="0">
                <a:solidFill>
                  <a:srgbClr val="0000FF"/>
                </a:solidFill>
              </a:rPr>
              <a:t>提示</a:t>
            </a:r>
            <a:r>
              <a:rPr kumimoji="1" lang="zh-CN" altLang="en-US" sz="1920" dirty="0"/>
              <a:t>：</a:t>
            </a:r>
            <a:r>
              <a:rPr lang="en-US" altLang="zh-CN" sz="192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920" dirty="0"/>
              <a:t>的</a:t>
            </a:r>
            <a:r>
              <a:rPr lang="en-US" altLang="zh-CN" sz="192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kumimoji="1" lang="zh-CN" altLang="en-US" sz="1920" dirty="0"/>
              <a:t>默认就是</a:t>
            </a:r>
            <a:r>
              <a:rPr lang="en-US" altLang="zh-CN" sz="192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kumimoji="1" lang="zh-CN" altLang="en-US" sz="1920" dirty="0"/>
              <a:t>，因此</a:t>
            </a:r>
            <a:r>
              <a:rPr lang="en-US" altLang="zh-CN" sz="192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920" dirty="0"/>
              <a:t>以及它的子控件默认是不能接收触摸事件的</a:t>
            </a:r>
          </a:p>
        </p:txBody>
      </p:sp>
    </p:spTree>
    <p:extLst>
      <p:ext uri="{BB962C8B-B14F-4D97-AF65-F5344CB8AC3E}">
        <p14:creationId xmlns:p14="http://schemas.microsoft.com/office/powerpoint/2010/main" val="9623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777" y="473835"/>
            <a:ext cx="9754319" cy="827471"/>
          </a:xfrm>
        </p:spPr>
        <p:txBody>
          <a:bodyPr/>
          <a:lstStyle/>
          <a:p>
            <a:r>
              <a:rPr kumimoji="1" lang="zh-CN" altLang="en-US" dirty="0"/>
              <a:t>触摸事件处理的详细过程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7777" y="1537971"/>
            <a:ext cx="9754319" cy="56102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920" dirty="0"/>
              <a:t>用户点击屏幕后产生的一个触摸事件，经过一系列的传递过程后，会找到最合适的视图控件来处理这个事件</a:t>
            </a:r>
            <a:endParaRPr kumimoji="1" lang="en-US" altLang="zh-CN" sz="1920" dirty="0"/>
          </a:p>
          <a:p>
            <a:endParaRPr kumimoji="1" lang="en-US" altLang="zh-CN" sz="1920" dirty="0"/>
          </a:p>
          <a:p>
            <a:r>
              <a:rPr kumimoji="1" lang="zh-CN" altLang="en-US" sz="1920" dirty="0"/>
              <a:t>找到最合适的视图控件后，就会调用控件的</a:t>
            </a:r>
            <a:r>
              <a:rPr kumimoji="1" lang="en-US" altLang="zh-CN" sz="1920" dirty="0"/>
              <a:t>touches</a:t>
            </a:r>
            <a:r>
              <a:rPr kumimoji="1" lang="zh-CN" altLang="en-US" sz="1920" dirty="0"/>
              <a:t>方法来作具体的事件处理</a:t>
            </a:r>
            <a:endParaRPr kumimoji="1" lang="en-US" altLang="zh-CN" sz="1920" dirty="0"/>
          </a:p>
          <a:p>
            <a:pPr>
              <a:buFont typeface="Wingdings" charset="2"/>
              <a:buChar char="Ø"/>
            </a:pPr>
            <a:r>
              <a:rPr kumimoji="1" lang="en-US" altLang="zh-CN" sz="1920" dirty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920" dirty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920" dirty="0"/>
              <a:t>touchedEnded…</a:t>
            </a:r>
          </a:p>
          <a:p>
            <a:pPr>
              <a:buFont typeface="Wingdings" charset="2"/>
              <a:buChar char="Ø"/>
            </a:pPr>
            <a:endParaRPr kumimoji="1" lang="en-US" altLang="zh-CN" sz="1920" dirty="0"/>
          </a:p>
          <a:p>
            <a:r>
              <a:rPr kumimoji="1" lang="en-US" altLang="zh-CN" sz="1920" dirty="0" err="1"/>
              <a:t>touchesBegan</a:t>
            </a:r>
            <a:r>
              <a:rPr kumimoji="1" lang="zh-CN" altLang="en-US" sz="1920" dirty="0"/>
              <a:t>方法的</a:t>
            </a:r>
            <a:r>
              <a:rPr kumimoji="1" lang="zh-CN" altLang="en-US" sz="1920" dirty="0">
                <a:solidFill>
                  <a:srgbClr val="FF0000"/>
                </a:solidFill>
              </a:rPr>
              <a:t>默认做法</a:t>
            </a:r>
            <a:r>
              <a:rPr kumimoji="1" lang="zh-CN" altLang="en-US" sz="1920" dirty="0"/>
              <a:t>是将事件顺着</a:t>
            </a:r>
            <a:r>
              <a:rPr kumimoji="1" lang="zh-CN" altLang="en-US" sz="1920" dirty="0">
                <a:solidFill>
                  <a:srgbClr val="FF0000"/>
                </a:solidFill>
              </a:rPr>
              <a:t>响应者链条</a:t>
            </a:r>
            <a:r>
              <a:rPr kumimoji="1" lang="zh-CN" altLang="en-US" sz="1920" dirty="0"/>
              <a:t>向上传递，将事件交给上一个响应者进行处理</a:t>
            </a:r>
            <a:endParaRPr kumimoji="1" lang="en-US" altLang="zh-CN" sz="1920" dirty="0"/>
          </a:p>
          <a:p>
            <a:endParaRPr kumimoji="1" lang="en-US" altLang="zh-CN" sz="1920" dirty="0"/>
          </a:p>
          <a:p>
            <a:endParaRPr kumimoji="1" lang="zh-CN" altLang="en-US" sz="1920" dirty="0"/>
          </a:p>
        </p:txBody>
      </p:sp>
    </p:spTree>
    <p:extLst>
      <p:ext uri="{BB962C8B-B14F-4D97-AF65-F5344CB8AC3E}">
        <p14:creationId xmlns:p14="http://schemas.microsoft.com/office/powerpoint/2010/main" val="8726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4996" y="84065"/>
            <a:ext cx="9754319" cy="827471"/>
          </a:xfrm>
        </p:spPr>
        <p:txBody>
          <a:bodyPr/>
          <a:lstStyle/>
          <a:p>
            <a:r>
              <a:rPr kumimoji="1" lang="zh-CN" altLang="en-US" dirty="0"/>
              <a:t>响应者链条示意图</a:t>
            </a:r>
          </a:p>
        </p:txBody>
      </p:sp>
      <p:pic>
        <p:nvPicPr>
          <p:cNvPr id="5" name="内容占位符 6" descr="iOS_responder_chain_2x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" b="-3014"/>
          <a:stretch>
            <a:fillRect/>
          </a:stretch>
        </p:blipFill>
        <p:spPr>
          <a:xfrm>
            <a:off x="609600" y="1833562"/>
            <a:ext cx="9192367" cy="5287016"/>
          </a:xfrm>
        </p:spPr>
      </p:pic>
      <p:sp>
        <p:nvSpPr>
          <p:cNvPr id="6" name="文本框 5"/>
          <p:cNvSpPr txBox="1"/>
          <p:nvPr/>
        </p:nvSpPr>
        <p:spPr>
          <a:xfrm>
            <a:off x="1066954" y="877968"/>
            <a:ext cx="8735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160"/>
              <a:t>响应者链条：是由多个响应者对象连接起来的链条</a:t>
            </a:r>
            <a:endParaRPr kumimoji="1" lang="en-US" altLang="zh-CN" sz="216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160"/>
              <a:t>作用：能很清楚的看见每个响应者之间的联系，并且可以让一个事件多个对象处理。</a:t>
            </a:r>
            <a:endParaRPr kumimoji="1" lang="en-US" altLang="zh-CN" sz="216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160"/>
              <a:t>响应者对象：能处理事件的对象</a:t>
            </a:r>
            <a:endParaRPr kumimoji="1" lang="en-US" altLang="zh-CN" sz="2160"/>
          </a:p>
          <a:p>
            <a:endParaRPr kumimoji="1"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40855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774" y="60099"/>
            <a:ext cx="9754319" cy="827471"/>
          </a:xfrm>
        </p:spPr>
        <p:txBody>
          <a:bodyPr/>
          <a:lstStyle/>
          <a:p>
            <a:r>
              <a:rPr kumimoji="1" lang="zh-CN" altLang="en-US" dirty="0"/>
              <a:t>事件传递的完整过程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面试</a:t>
            </a:r>
            <a:r>
              <a:rPr kumimoji="1" lang="zh-CN" altLang="en-US"/>
              <a:t>中的回答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9052" y="732929"/>
            <a:ext cx="994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zh-CN" sz="2160" dirty="0"/>
              <a:t>1</a:t>
            </a:r>
            <a:r>
              <a:rPr kumimoji="1" lang="en-US" altLang="zh-CN" sz="2160" dirty="0"/>
              <a:t>&gt;</a:t>
            </a:r>
            <a:r>
              <a:rPr kumimoji="1" lang="zh-CN" altLang="en-US" sz="2160" dirty="0"/>
              <a:t> 先将事件对象由上往下传递</a:t>
            </a:r>
            <a:r>
              <a:rPr kumimoji="1" lang="en-US" altLang="zh-CN" sz="2160" dirty="0"/>
              <a:t>(</a:t>
            </a:r>
            <a:r>
              <a:rPr kumimoji="1" lang="zh-CN" altLang="en-US" sz="2160" dirty="0"/>
              <a:t>由父控件传递给子控件</a:t>
            </a:r>
            <a:r>
              <a:rPr kumimoji="1" lang="en-US" altLang="zh-CN" sz="2160" dirty="0"/>
              <a:t>)</a:t>
            </a:r>
            <a:r>
              <a:rPr kumimoji="1" lang="zh-CN" altLang="en-US" sz="2160" dirty="0"/>
              <a:t>，找到最合适的控件来处理这个事件。</a:t>
            </a:r>
            <a:endParaRPr kumimoji="1" lang="en-US" altLang="zh-CN" sz="2160" dirty="0"/>
          </a:p>
          <a:p>
            <a:pPr marL="342900" indent="-342900">
              <a:buFont typeface="Wingdings" charset="2"/>
              <a:buChar char="Ø"/>
            </a:pPr>
            <a:endParaRPr kumimoji="1" lang="en-US" altLang="zh-CN" sz="216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zh-CN" sz="2160" dirty="0"/>
              <a:t>2</a:t>
            </a:r>
            <a:r>
              <a:rPr kumimoji="1" lang="en-US" altLang="zh-CN" sz="2160" dirty="0"/>
              <a:t>&gt;</a:t>
            </a:r>
            <a:r>
              <a:rPr kumimoji="1" lang="zh-CN" altLang="en-US" sz="2160" dirty="0"/>
              <a:t> 调用最合适控件的</a:t>
            </a:r>
            <a:r>
              <a:rPr kumimoji="1" lang="en-US" altLang="zh-CN" sz="2160" dirty="0"/>
              <a:t>touches….</a:t>
            </a:r>
            <a:r>
              <a:rPr kumimoji="1" lang="zh-CN" altLang="en-US" sz="2160" dirty="0"/>
              <a:t>方法</a:t>
            </a:r>
            <a:endParaRPr kumimoji="1" lang="en-US" altLang="zh-CN" sz="2160" dirty="0"/>
          </a:p>
          <a:p>
            <a:pPr marL="342900" indent="-342900">
              <a:buFont typeface="Wingdings" charset="2"/>
              <a:buChar char="Ø"/>
            </a:pPr>
            <a:endParaRPr kumimoji="1" lang="en-US" altLang="zh-CN" sz="216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zh-CN" sz="2160" dirty="0"/>
              <a:t>3</a:t>
            </a:r>
            <a:r>
              <a:rPr kumimoji="1" lang="en-US" altLang="zh-CN" sz="2160" dirty="0"/>
              <a:t>&gt;</a:t>
            </a:r>
            <a:r>
              <a:rPr kumimoji="1" lang="zh-CN" altLang="en-US" sz="2160" dirty="0"/>
              <a:t> 如果调用了</a:t>
            </a:r>
            <a:r>
              <a:rPr kumimoji="1" lang="en-US" altLang="zh-CN" sz="2160" dirty="0"/>
              <a:t>[super</a:t>
            </a:r>
            <a:r>
              <a:rPr kumimoji="1" lang="zh-CN" altLang="en-US" sz="2160" dirty="0"/>
              <a:t> </a:t>
            </a:r>
            <a:r>
              <a:rPr kumimoji="1" lang="en-US" altLang="zh-CN" sz="2160" dirty="0"/>
              <a:t>touches….];</a:t>
            </a:r>
            <a:r>
              <a:rPr kumimoji="1" lang="zh-CN" altLang="en-US" sz="2160" dirty="0"/>
              <a:t>就会将事件顺着响应者链条往上传递，传递给上一个响应者</a:t>
            </a:r>
            <a:endParaRPr kumimoji="1" lang="en-US" altLang="zh-CN" sz="2160" dirty="0"/>
          </a:p>
          <a:p>
            <a:endParaRPr kumimoji="1" lang="en-US" altLang="zh-CN" sz="216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zh-CN" sz="2160" dirty="0"/>
              <a:t>4</a:t>
            </a:r>
            <a:r>
              <a:rPr kumimoji="1" lang="en-US" altLang="zh-CN" sz="2160" dirty="0"/>
              <a:t>&gt;</a:t>
            </a:r>
            <a:r>
              <a:rPr kumimoji="1" lang="zh-CN" altLang="en-US" sz="2160" dirty="0"/>
              <a:t> 接着就会调用上一个响应者的</a:t>
            </a:r>
            <a:r>
              <a:rPr kumimoji="1" lang="en-US" altLang="zh-CN" sz="2160" dirty="0"/>
              <a:t>touches….</a:t>
            </a:r>
            <a:r>
              <a:rPr kumimoji="1" lang="zh-CN" altLang="en-US" sz="2160" dirty="0"/>
              <a:t>方法</a:t>
            </a:r>
            <a:endParaRPr kumimoji="1" lang="en-US" altLang="zh-CN" sz="2160" dirty="0"/>
          </a:p>
          <a:p>
            <a:pPr marL="342900" indent="-342900">
              <a:buFont typeface="Wingdings" charset="2"/>
              <a:buChar char="Ø"/>
            </a:pPr>
            <a:endParaRPr kumimoji="1" lang="en-US" altLang="zh-CN" sz="2160" dirty="0"/>
          </a:p>
        </p:txBody>
      </p:sp>
      <p:sp>
        <p:nvSpPr>
          <p:cNvPr id="6" name="文本框 5"/>
          <p:cNvSpPr txBox="1"/>
          <p:nvPr/>
        </p:nvSpPr>
        <p:spPr>
          <a:xfrm>
            <a:off x="1019050" y="3998383"/>
            <a:ext cx="99430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160">
                <a:solidFill>
                  <a:srgbClr val="FF0000"/>
                </a:solidFill>
              </a:rPr>
              <a:t>如何判断上一个响应者</a:t>
            </a:r>
            <a:endParaRPr kumimoji="1" lang="en-US" altLang="zh-CN" sz="2160">
              <a:solidFill>
                <a:srgbClr val="FF0000"/>
              </a:solidFill>
            </a:endParaRPr>
          </a:p>
          <a:p>
            <a:endParaRPr kumimoji="1" lang="en-US" altLang="zh-CN" sz="2160">
              <a:solidFill>
                <a:srgbClr val="FF0000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zh-CN" sz="2160"/>
              <a:t>1</a:t>
            </a:r>
            <a:r>
              <a:rPr kumimoji="1" lang="en-US" altLang="zh-CN" sz="2160"/>
              <a:t>&gt;</a:t>
            </a:r>
            <a:r>
              <a:rPr kumimoji="1" lang="zh-CN" altLang="en-US" sz="2160"/>
              <a:t> 如果当前这个</a:t>
            </a:r>
            <a:r>
              <a:rPr kumimoji="1" lang="en-US" altLang="zh-CN" sz="2160"/>
              <a:t>view</a:t>
            </a:r>
            <a:r>
              <a:rPr kumimoji="1" lang="zh-CN" altLang="en-US" sz="2160"/>
              <a:t>是控制器的</a:t>
            </a:r>
            <a:r>
              <a:rPr kumimoji="1" lang="en-US" altLang="zh-CN" sz="2160"/>
              <a:t>view,</a:t>
            </a:r>
            <a:r>
              <a:rPr kumimoji="1" lang="zh-CN" altLang="en-US" sz="2160"/>
              <a:t>那么</a:t>
            </a:r>
            <a:r>
              <a:rPr kumimoji="1" lang="zh-CN" altLang="en-US" sz="2160">
                <a:solidFill>
                  <a:srgbClr val="FF0000"/>
                </a:solidFill>
              </a:rPr>
              <a:t>控制器</a:t>
            </a:r>
            <a:r>
              <a:rPr kumimoji="1" lang="zh-CN" altLang="en-US" sz="2160"/>
              <a:t>就是上一个响应者</a:t>
            </a:r>
            <a:endParaRPr kumimoji="1" lang="en-US" altLang="zh-CN" sz="2160"/>
          </a:p>
          <a:p>
            <a:pPr marL="342900" indent="-342900">
              <a:buFont typeface="Wingdings" charset="2"/>
              <a:buChar char="Ø"/>
            </a:pPr>
            <a:endParaRPr kumimoji="1" lang="en-US" altLang="zh-CN" sz="2160"/>
          </a:p>
          <a:p>
            <a:pPr marL="342900" indent="-342900">
              <a:buFont typeface="Wingdings" charset="2"/>
              <a:buChar char="Ø"/>
            </a:pPr>
            <a:endParaRPr kumimoji="1" lang="en-US" altLang="zh-CN" sz="2160"/>
          </a:p>
          <a:p>
            <a:pPr marL="342900" indent="-342900">
              <a:buFont typeface="Wingdings" charset="2"/>
              <a:buChar char="Ø"/>
            </a:pPr>
            <a:r>
              <a:rPr kumimoji="1" lang="zh-CN" altLang="zh-CN" sz="2160"/>
              <a:t>2</a:t>
            </a:r>
            <a:r>
              <a:rPr kumimoji="1" lang="en-US" altLang="zh-CN" sz="2160"/>
              <a:t>&gt;</a:t>
            </a:r>
            <a:r>
              <a:rPr kumimoji="1" lang="zh-CN" altLang="en-US" sz="2160"/>
              <a:t> 如果当前这个</a:t>
            </a:r>
            <a:r>
              <a:rPr kumimoji="1" lang="en-US" altLang="zh-CN" sz="2160"/>
              <a:t>view</a:t>
            </a:r>
            <a:r>
              <a:rPr kumimoji="1" lang="zh-CN" altLang="en-US" sz="2160"/>
              <a:t>不是控制器的</a:t>
            </a:r>
            <a:r>
              <a:rPr kumimoji="1" lang="en-US" altLang="zh-CN" sz="2160"/>
              <a:t>view,</a:t>
            </a:r>
            <a:r>
              <a:rPr kumimoji="1" lang="zh-CN" altLang="en-US" sz="2160"/>
              <a:t>那么</a:t>
            </a:r>
            <a:r>
              <a:rPr kumimoji="1" lang="zh-CN" altLang="en-US" sz="2160">
                <a:solidFill>
                  <a:srgbClr val="FF0000"/>
                </a:solidFill>
              </a:rPr>
              <a:t>父控件</a:t>
            </a:r>
            <a:r>
              <a:rPr kumimoji="1" lang="zh-CN" altLang="en-US" sz="2160"/>
              <a:t>就是上一个响应者</a:t>
            </a:r>
          </a:p>
        </p:txBody>
      </p:sp>
    </p:spTree>
    <p:extLst>
      <p:ext uri="{BB962C8B-B14F-4D97-AF65-F5344CB8AC3E}">
        <p14:creationId xmlns:p14="http://schemas.microsoft.com/office/powerpoint/2010/main" val="23844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22663</TotalTime>
  <Words>631</Words>
  <Application>Microsoft Macintosh PowerPoint</Application>
  <PresentationFormat>宽屏</PresentationFormat>
  <Paragraphs>77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等线</vt:lpstr>
      <vt:lpstr>宋体</vt:lpstr>
      <vt:lpstr>微软雅黑</vt:lpstr>
      <vt:lpstr>新細明體</vt:lpstr>
      <vt:lpstr>Arial</vt:lpstr>
      <vt:lpstr>Calibri</vt:lpstr>
      <vt:lpstr>Calibri Light</vt:lpstr>
      <vt:lpstr>Eurostile</vt:lpstr>
      <vt:lpstr>Menlo</vt:lpstr>
      <vt:lpstr>Menlo Regular</vt:lpstr>
      <vt:lpstr>Menlo-Regular</vt:lpstr>
      <vt:lpstr>Wingdings</vt:lpstr>
      <vt:lpstr>Office 主题</vt:lpstr>
      <vt:lpstr>事件传递与响应链</vt:lpstr>
      <vt:lpstr>事件的产生和传递</vt:lpstr>
      <vt:lpstr>事件传递-找第一响应者</vt:lpstr>
      <vt:lpstr>事件传递-找第一响应者</vt:lpstr>
      <vt:lpstr>UIView不接收触摸事件的三种情况</vt:lpstr>
      <vt:lpstr>触摸事件处理的详细过程</vt:lpstr>
      <vt:lpstr>响应者链条示意图</vt:lpstr>
      <vt:lpstr>事件传递的完整过程【面试中的回答】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800</cp:revision>
  <dcterms:created xsi:type="dcterms:W3CDTF">2017-11-23T13:35:11Z</dcterms:created>
  <dcterms:modified xsi:type="dcterms:W3CDTF">2023-10-19T10:33:44Z</dcterms:modified>
</cp:coreProperties>
</file>