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2" r:id="rId2"/>
    <p:sldId id="293" r:id="rId3"/>
    <p:sldId id="326" r:id="rId4"/>
    <p:sldId id="327" r:id="rId5"/>
    <p:sldId id="294" r:id="rId6"/>
    <p:sldId id="295" r:id="rId7"/>
    <p:sldId id="297" r:id="rId8"/>
    <p:sldId id="296" r:id="rId9"/>
    <p:sldId id="298" r:id="rId10"/>
    <p:sldId id="321" r:id="rId11"/>
    <p:sldId id="322" r:id="rId12"/>
    <p:sldId id="323" r:id="rId13"/>
    <p:sldId id="324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3" r:id="rId27"/>
    <p:sldId id="314" r:id="rId28"/>
    <p:sldId id="315" r:id="rId29"/>
    <p:sldId id="311" r:id="rId30"/>
    <p:sldId id="312" r:id="rId31"/>
    <p:sldId id="316" r:id="rId32"/>
    <p:sldId id="325" r:id="rId33"/>
    <p:sldId id="328" r:id="rId34"/>
    <p:sldId id="318" r:id="rId35"/>
    <p:sldId id="317" r:id="rId36"/>
    <p:sldId id="319" r:id="rId37"/>
    <p:sldId id="320" r:id="rId38"/>
    <p:sldId id="32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326"/>
            <p14:sldId id="327"/>
          </p14:sldIdLst>
        </p14:section>
        <p14:section name="方案" id="{A7420698-4412-F54F-A786-B6BF9D256C59}">
          <p14:sldIdLst>
            <p14:sldId id="294"/>
            <p14:sldId id="295"/>
            <p14:sldId id="297"/>
            <p14:sldId id="296"/>
            <p14:sldId id="298"/>
            <p14:sldId id="321"/>
            <p14:sldId id="322"/>
            <p14:sldId id="323"/>
          </p14:sldIdLst>
        </p14:section>
        <p14:section name="队列组" id="{1F795924-08B5-C74A-AE18-AF4955D19AF2}">
          <p14:sldIdLst>
            <p14:sldId id="324"/>
          </p14:sldIdLst>
        </p14:section>
        <p14:section name="线程同步" id="{AFB52082-6D1A-7641-924B-C28A0E79C7D0}">
          <p14:sldIdLst>
            <p14:sldId id="299"/>
            <p14:sldId id="300"/>
            <p14:sldId id="301"/>
            <p14:sldId id="302"/>
            <p14:sldId id="303"/>
          </p14:sldIdLst>
        </p14:section>
        <p14:section name="线程同步方案" id="{E4773F28-5CE0-D34B-BE9F-AC5A04D63097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1"/>
            <p14:sldId id="312"/>
            <p14:sldId id="316"/>
            <p14:sldId id="325"/>
            <p14:sldId id="328"/>
          </p14:sldIdLst>
        </p14:section>
        <p14:section name="atomic" id="{759273C4-687B-CB49-9EA9-956B2B0FE259}">
          <p14:sldIdLst>
            <p14:sldId id="318"/>
          </p14:sldIdLst>
        </p14:section>
        <p14:section name="读写安全" id="{2658466C-8629-1840-B191-45E7568D8C65}">
          <p14:sldIdLst>
            <p14:sldId id="317"/>
            <p14:sldId id="319"/>
            <p14:sldId id="32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 varScale="1">
        <p:scale>
          <a:sx n="125" d="100"/>
          <a:sy n="125" d="100"/>
        </p:scale>
        <p:origin x="184" y="2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step.org/resources/downloads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e/swift-corelibs-libdispat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多线程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2129" y="213755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149" y="276383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sync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82129" y="3401994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6633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60087" y="1603169"/>
            <a:ext cx="1812230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viewDidLoad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56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207210" y="1650671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83877" y="1684812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4726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</p:spTree>
    <p:extLst>
      <p:ext uri="{BB962C8B-B14F-4D97-AF65-F5344CB8AC3E}">
        <p14:creationId xmlns:p14="http://schemas.microsoft.com/office/powerpoint/2010/main" val="100125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并发队列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71630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13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队列组的使用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17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思考：如何用</a:t>
            </a:r>
            <a:r>
              <a:rPr lang="en-US" altLang="zh-CN" sz="1600"/>
              <a:t>gcd</a:t>
            </a:r>
            <a:r>
              <a:rPr lang="zh-CN" altLang="en-US" sz="1600"/>
              <a:t>实现以下功能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异步并发执行任务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</a:p>
          <a:p>
            <a:pPr>
              <a:buFont typeface="Wingdings" charset="2"/>
              <a:buChar char="p"/>
            </a:pPr>
            <a:r>
              <a:rPr lang="zh-CN" altLang="en-US" sz="1600"/>
              <a:t>等任务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  <a:r>
              <a:rPr lang="zh-CN" altLang="en-US" sz="1600"/>
              <a:t>都执行完毕后，再回到主线程执行任务</a:t>
            </a:r>
            <a:r>
              <a:rPr lang="en-US" altLang="zh-CN" sz="1600"/>
              <a:t>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2" y="2541045"/>
            <a:ext cx="10909300" cy="382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56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资源共享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1</a:t>
            </a:r>
            <a:r>
              <a:rPr lang="zh-CN" altLang="en-US" sz="1600"/>
              <a:t>块资源可能会被多个线程共享，也就是</a:t>
            </a:r>
            <a:r>
              <a:rPr lang="zh-CN" altLang="en-US" sz="16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比如多个线程访问同一个对象</a:t>
            </a:r>
            <a:r>
              <a:rPr lang="zh-CN" altLang="zh-CN" sz="1600"/>
              <a:t>、</a:t>
            </a:r>
            <a:r>
              <a:rPr lang="zh-CN" altLang="en-US" sz="1600"/>
              <a:t>同一个变量、同一个文件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当多个线程访问同一块资源时，很容易引发</a:t>
            </a:r>
            <a:r>
              <a:rPr lang="zh-CN" altLang="en-US" sz="1600">
                <a:solidFill>
                  <a:srgbClr val="FF0000"/>
                </a:solidFill>
              </a:rPr>
              <a:t>数据错乱和数据安全</a:t>
            </a:r>
            <a:r>
              <a:rPr lang="zh-CN" altLang="en-US" sz="1600"/>
              <a:t>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61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多线程安全隐患示例</a:t>
            </a:r>
            <a:r>
              <a:rPr kumimoji="1" lang="en-US" altLang="zh-CN"/>
              <a:t>01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存钱取钱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4779725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6" name="矩形 5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余额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637707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4541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420025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9096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存钱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7167615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6" name="矩形 1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3855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918457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80294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278157" y="2964695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9778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5488" y="321206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1000+1000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3918457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07848" y="3249257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2</a:t>
            </a:r>
            <a:r>
              <a:rPr kumimoji="1" lang="en-US" altLang="zh-CN">
                <a:solidFill>
                  <a:schemeClr val="bg1"/>
                </a:solidFill>
              </a:rPr>
              <a:t>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3138" y="38051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1000-500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6278157" y="4012191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40977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370628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728593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2369155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8728593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0" grpId="0"/>
      <p:bldP spid="22" grpId="0"/>
      <p:bldP spid="23" grpId="0"/>
      <p:bldP spid="25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多线程安全隐患示例</a:t>
            </a:r>
            <a:r>
              <a:rPr kumimoji="1" lang="en-US" altLang="zh-CN"/>
              <a:t>02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卖票</a:t>
            </a:r>
          </a:p>
        </p:txBody>
      </p:sp>
      <p:grpSp>
        <p:nvGrpSpPr>
          <p:cNvPr id="33" name="组 32"/>
          <p:cNvGrpSpPr/>
          <p:nvPr/>
        </p:nvGrpSpPr>
        <p:grpSpPr>
          <a:xfrm>
            <a:off x="4815350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34" name="矩形 3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票数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直线箭头连接符 36"/>
          <p:cNvCxnSpPr/>
          <p:nvPr/>
        </p:nvCxnSpPr>
        <p:spPr>
          <a:xfrm>
            <a:off x="1673332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50166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2455650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40" name="矩形 3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92658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卖票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7203240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44" name="矩形 4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67417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卖票</a:t>
            </a:r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3954082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915919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6313782" y="2964695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35403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40907" y="32120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3954082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00557" y="3249257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9</a:t>
            </a:r>
            <a:r>
              <a:rPr kumimoji="1" lang="en-US" altLang="zh-CN">
                <a:solidFill>
                  <a:schemeClr val="bg1"/>
                </a:solidFill>
              </a:rPr>
              <a:t>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74389" y="38051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6313782" y="4012191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290873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999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2406253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8764218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2404780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8764218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6" grpId="0"/>
      <p:bldP spid="48" grpId="0"/>
      <p:bldP spid="50" grpId="0"/>
      <p:bldP spid="51" grpId="0"/>
      <p:bldP spid="53" grpId="0"/>
      <p:bldP spid="54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多线程安全隐患分析</a:t>
            </a:r>
          </a:p>
        </p:txBody>
      </p:sp>
      <p:pic>
        <p:nvPicPr>
          <p:cNvPr id="5" name="图片 4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51" y="1549605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多线程安全隐患的解决方案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4" y="1932024"/>
            <a:ext cx="7924800" cy="48641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882" y="1187533"/>
            <a:ext cx="9509128" cy="744491"/>
          </a:xfrm>
        </p:spPr>
        <p:txBody>
          <a:bodyPr>
            <a:normAutofit/>
          </a:bodyPr>
          <a:lstStyle/>
          <a:p>
            <a:r>
              <a:rPr lang="zh-CN" altLang="en-US"/>
              <a:t>解决方案：使用</a:t>
            </a:r>
            <a:r>
              <a:rPr lang="zh-CN" altLang="en-US">
                <a:solidFill>
                  <a:srgbClr val="FF0000"/>
                </a:solidFill>
              </a:rPr>
              <a:t>线程同步</a:t>
            </a:r>
            <a:r>
              <a:rPr lang="zh-CN" altLang="en-US"/>
              <a:t>技术（同步，就是协同步调，按预定的先后次序进行）</a:t>
            </a:r>
            <a:endParaRPr lang="en-US" altLang="zh-CN"/>
          </a:p>
          <a:p>
            <a:r>
              <a:rPr lang="zh-CN" altLang="en-US"/>
              <a:t>常见的线程同步技术是：加锁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7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中的线程同步方案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5515212" cy="3903950"/>
          </a:xfrm>
        </p:spPr>
        <p:txBody>
          <a:bodyPr/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)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088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你理解的多线程？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的多线程方案有哪几种？你更倾向于哪一种？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你在项目中用过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OperationQueue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的区别，以及各自的优势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线程安全的处理手段有哪些？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你了解的锁有哪些？在你回答基础上进行二次提问；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追问一：自旋和互斥对比？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追问二：使用以上锁需要注意哪些？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追问三：用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C/OC/C++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，任选其一，实现自旋或互斥？口述即可！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GNUstep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GNUstep</a:t>
            </a:r>
            <a:r>
              <a:rPr lang="zh-CN" altLang="en-US" sz="1600"/>
              <a:t>是</a:t>
            </a:r>
            <a:r>
              <a:rPr lang="en-US" altLang="zh-CN" sz="1600"/>
              <a:t>GNU</a:t>
            </a:r>
            <a:r>
              <a:rPr lang="zh-CN" altLang="en-US" sz="1600"/>
              <a:t>计划的项目之一，它将</a:t>
            </a:r>
            <a:r>
              <a:rPr lang="en-US" altLang="zh-CN" sz="1600"/>
              <a:t>Cocoa</a:t>
            </a:r>
            <a:r>
              <a:rPr lang="zh-CN" altLang="en-US" sz="1600"/>
              <a:t>的</a:t>
            </a:r>
            <a:r>
              <a:rPr lang="en-US" altLang="zh-CN" sz="1600"/>
              <a:t>OC</a:t>
            </a:r>
            <a:r>
              <a:rPr lang="zh-CN" altLang="en-US" sz="1600"/>
              <a:t>库重新开源实现了一遍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源码地址：</a:t>
            </a:r>
            <a:r>
              <a:rPr lang="en-US" altLang="zh-CN" sz="1600">
                <a:hlinkClick r:id="rId2"/>
              </a:rPr>
              <a:t>http://www.gnustep.org/resources/downloads.php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虽然</a:t>
            </a:r>
            <a:r>
              <a:rPr lang="en-US" altLang="zh-CN" sz="1600"/>
              <a:t>GNUstep</a:t>
            </a:r>
            <a:r>
              <a:rPr lang="zh-CN" altLang="en-US" sz="1600"/>
              <a:t>不是苹果官方源码，但还是具有一定的参考价值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6809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OSSpinLock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1623887"/>
          </a:xfrm>
        </p:spPr>
        <p:txBody>
          <a:bodyPr>
            <a:normAutofit/>
          </a:bodyPr>
          <a:lstStyle/>
          <a:p>
            <a:r>
              <a:rPr lang="en-US" altLang="zh-CN" sz="1600" dirty="0" err="1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 dirty="0"/>
              <a:t>叫做</a:t>
            </a:r>
            <a:r>
              <a:rPr lang="en-US" altLang="zh-CN" sz="1600" dirty="0"/>
              <a:t>”</a:t>
            </a:r>
            <a:r>
              <a:rPr lang="zh-CN" altLang="en-US" sz="1600" dirty="0"/>
              <a:t>自旋锁</a:t>
            </a:r>
            <a:r>
              <a:rPr lang="en-US" altLang="zh-CN" sz="1600" dirty="0"/>
              <a:t>”</a:t>
            </a:r>
            <a:r>
              <a:rPr lang="zh-CN" altLang="en-US" sz="1600" dirty="0"/>
              <a:t>，等待锁的线程会处于忙等（</a:t>
            </a:r>
            <a:r>
              <a:rPr lang="en-US" altLang="zh-CN" sz="1600" dirty="0"/>
              <a:t>busy-wait</a:t>
            </a:r>
            <a:r>
              <a:rPr lang="zh-CN" altLang="en-US" sz="1600" dirty="0"/>
              <a:t>）状态，一直占用着</a:t>
            </a:r>
            <a:r>
              <a:rPr lang="en-US" altLang="zh-CN" sz="1600" dirty="0"/>
              <a:t>CPU</a:t>
            </a:r>
            <a:r>
              <a:rPr lang="zh-CN" altLang="en-US" sz="1600" dirty="0"/>
              <a:t>资源</a:t>
            </a:r>
            <a:endParaRPr lang="en-US" altLang="zh-CN" sz="1600" dirty="0"/>
          </a:p>
          <a:p>
            <a:r>
              <a:rPr lang="zh-CN" altLang="en-US" sz="1600" dirty="0"/>
              <a:t>目前已经不再安全，可能会出现优先级反转问题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如果等待锁的线程优先级较高，它会一直占用着</a:t>
            </a:r>
            <a:r>
              <a:rPr lang="en-US" altLang="zh-CN" sz="1600" dirty="0"/>
              <a:t>CPU</a:t>
            </a:r>
            <a:r>
              <a:rPr lang="zh-CN" altLang="en-US" sz="1600" dirty="0"/>
              <a:t>资源，优先级低的线程就无法释放锁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需要导入头文件</a:t>
            </a:r>
            <a:r>
              <a:rPr lang="en-US" altLang="zh-CN" sz="1600" dirty="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-Regular" charset="0"/>
              </a:rPr>
              <a:t>libkern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en-US" altLang="zh-CN" sz="1600" dirty="0" err="1">
                <a:solidFill>
                  <a:srgbClr val="C41A16"/>
                </a:solidFill>
                <a:latin typeface="Menlo-Regular" charset="0"/>
              </a:rPr>
              <a:t>OSAtomic.h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5" y="3479727"/>
            <a:ext cx="87884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3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os_unfair_lock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125575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用于取代不安全的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 ，从</a:t>
            </a:r>
            <a:r>
              <a:rPr lang="en-US" altLang="zh-CN" sz="1600"/>
              <a:t>iOS10</a:t>
            </a:r>
            <a:r>
              <a:rPr lang="zh-CN" altLang="en-US" sz="1600"/>
              <a:t>开始才支持</a:t>
            </a:r>
            <a:endParaRPr lang="en-US" altLang="zh-CN" sz="1600"/>
          </a:p>
          <a:p>
            <a:r>
              <a:rPr lang="zh-CN" altLang="en-US" sz="1600"/>
              <a:t>从底层调用看，等待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锁的线程会处于休眠状态，并非忙等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&lt;os/lock.h&gt;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2754801"/>
            <a:ext cx="55118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923586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叫做”互斥锁”，等待锁的线程会处于休眠状态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&lt;pthread.h&gt;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38" y="2161654"/>
            <a:ext cx="5663939" cy="16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2" y="2161654"/>
            <a:ext cx="5770253" cy="3870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4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递归锁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65" y="1465200"/>
            <a:ext cx="77978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92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条件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9" y="1358735"/>
            <a:ext cx="73152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30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NSLock</a:t>
            </a:r>
            <a:r>
              <a:rPr lang="zh-CN" altLang="en-US"/>
              <a:t>、</a:t>
            </a:r>
            <a:r>
              <a:rPr lang="en-US" altLang="zh-CN"/>
              <a:t>NSRecursiveLock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普通锁的封装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1732404"/>
            <a:ext cx="27813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1" y="1732404"/>
            <a:ext cx="58039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1" y="3030039"/>
            <a:ext cx="49403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61193" y="4109917"/>
            <a:ext cx="11866684" cy="36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  <a:r>
              <a:rPr lang="zh-CN" altLang="en-US" sz="1600"/>
              <a:t>也是对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递归锁的封装，</a:t>
            </a:r>
            <a:r>
              <a:rPr lang="en-US" altLang="zh-CN" sz="1600"/>
              <a:t>API</a:t>
            </a:r>
            <a:r>
              <a:rPr lang="zh-CN" altLang="en-US" sz="1600"/>
              <a:t>跟</a:t>
            </a:r>
            <a:r>
              <a:rPr lang="en-US" altLang="zh-CN" sz="1600"/>
              <a:t>NSLock</a:t>
            </a:r>
            <a:r>
              <a:rPr lang="zh-CN" altLang="en-US" sz="1600"/>
              <a:t>基本一致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80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cond</a:t>
            </a:r>
            <a:r>
              <a:rPr lang="zh-CN" altLang="en-US" sz="1600"/>
              <a:t>的封装</a:t>
            </a:r>
            <a:endParaRPr lang="en-US" altLang="zh-CN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4" y="1733524"/>
            <a:ext cx="67310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7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的进一步封装，可以设置具体的条件值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" y="1733524"/>
            <a:ext cx="9537700" cy="292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5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dispatch_semaphore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315127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semaphore</a:t>
            </a:r>
            <a:r>
              <a:rPr lang="zh-CN" altLang="en-US" sz="1600"/>
              <a:t>叫做”信号量”</a:t>
            </a:r>
            <a:endParaRPr lang="en-US" altLang="zh-CN" sz="1600"/>
          </a:p>
          <a:p>
            <a:r>
              <a:rPr lang="zh-CN" altLang="en-US" sz="1600"/>
              <a:t>信号量的初始值，可以用来控制线程并发访问的最大数量</a:t>
            </a:r>
            <a:endParaRPr lang="en-US" altLang="zh-CN" sz="1600"/>
          </a:p>
          <a:p>
            <a:r>
              <a:rPr lang="zh-CN" altLang="en-US" sz="1600"/>
              <a:t>信号量的初始值为</a:t>
            </a:r>
            <a:r>
              <a:rPr lang="en-US" altLang="zh-CN" sz="1600"/>
              <a:t>1</a:t>
            </a:r>
            <a:r>
              <a:rPr lang="zh-CN" altLang="en-US" sz="1600"/>
              <a:t>，代表同时只允许</a:t>
            </a:r>
            <a:r>
              <a:rPr lang="en-US" altLang="zh-CN" sz="1600"/>
              <a:t>1</a:t>
            </a:r>
            <a:r>
              <a:rPr lang="zh-CN" altLang="en-US" sz="1600"/>
              <a:t>条线程访问资源，保证线程同步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" y="2766677"/>
            <a:ext cx="84709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7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" y="1722639"/>
            <a:ext cx="95885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33" y="1722639"/>
            <a:ext cx="22479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43591" y="4699764"/>
            <a:ext cx="11501313" cy="1273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打印结果是：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performSelector:withObject:afterDelay: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子线程默认没有启动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dispatch_queue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9"/>
            <a:ext cx="11866684" cy="412602"/>
          </a:xfrm>
        </p:spPr>
        <p:txBody>
          <a:bodyPr>
            <a:normAutofit/>
          </a:bodyPr>
          <a:lstStyle/>
          <a:p>
            <a:r>
              <a:rPr lang="zh-CN" altLang="en-US" sz="1600"/>
              <a:t>直接使用</a:t>
            </a:r>
            <a:r>
              <a:rPr lang="en-US" altLang="zh-CN" sz="1600"/>
              <a:t>GCD</a:t>
            </a:r>
            <a:r>
              <a:rPr lang="zh-CN" altLang="en-US" sz="1600"/>
              <a:t>的串行队列，也是可以实现线程同步的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6" y="1781027"/>
            <a:ext cx="10731500" cy="135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0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@synchronized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2438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</a:t>
            </a:r>
            <a:endParaRPr lang="en-US" altLang="zh-CN" sz="1600"/>
          </a:p>
          <a:p>
            <a:r>
              <a:rPr lang="zh-CN" altLang="en-US" sz="1600"/>
              <a:t>源码查看：</a:t>
            </a:r>
            <a:r>
              <a:rPr lang="en-US" altLang="zh-CN" sz="1600"/>
              <a:t>objc4</a:t>
            </a:r>
            <a:r>
              <a:rPr lang="zh-CN" altLang="en-US" sz="1600"/>
              <a:t>中的</a:t>
            </a:r>
            <a:r>
              <a:rPr lang="en-US" altLang="zh-CN" sz="1600"/>
              <a:t>objc-sync.mm</a:t>
            </a:r>
            <a:r>
              <a:rPr lang="zh-CN" altLang="en-US" sz="1600"/>
              <a:t>文件</a:t>
            </a:r>
            <a:endParaRPr lang="en-US" altLang="zh-CN" sz="1600"/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CN" altLang="en-US" sz="1600"/>
              <a:t>内部会生成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zh-CN" altLang="en-US" sz="1600"/>
              <a:t>对应的递归锁，然后进行加锁、解锁操作</a:t>
            </a:r>
            <a:endParaRPr lang="en-US" altLang="zh-CN" sz="1600"/>
          </a:p>
          <a:p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1" y="2612298"/>
            <a:ext cx="30099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1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线程同步方案性能比较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628343"/>
          </a:xfrm>
        </p:spPr>
        <p:txBody>
          <a:bodyPr>
            <a:normAutofit/>
          </a:bodyPr>
          <a:lstStyle/>
          <a:p>
            <a:r>
              <a:rPr lang="zh-CN" altLang="en-US" sz="1600"/>
              <a:t>性能从高到低排序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pthread_mutex(recursive)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</a:p>
          <a:p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179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自旋锁、互斥锁比较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711471"/>
          </a:xfrm>
        </p:spPr>
        <p:txBody>
          <a:bodyPr>
            <a:normAutofit/>
          </a:bodyPr>
          <a:lstStyle/>
          <a:p>
            <a:r>
              <a:rPr lang="zh-CN" altLang="en-US" sz="1600"/>
              <a:t>什么情况使用自旋锁比较划算？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预计线程等待锁的时间很短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加锁的代码（临界区）经常被调用，但竞争情况很少发生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CPU</a:t>
            </a:r>
            <a:r>
              <a:rPr lang="zh-CN" altLang="en-US" sz="1600"/>
              <a:t>资源不紧张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多核处理器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n"/>
            </a:pPr>
            <a:r>
              <a:rPr lang="zh-CN" altLang="en-US" sz="1600"/>
              <a:t>什么情况使用互斥锁比较划算？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预计线程等待锁的时间较长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单核处理器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临界区有</a:t>
            </a:r>
            <a:r>
              <a:rPr lang="en-US" altLang="zh-CN" sz="1600"/>
              <a:t>IO</a:t>
            </a:r>
            <a:r>
              <a:rPr lang="zh-CN" altLang="en-US" sz="1600"/>
              <a:t>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临界区代码复杂或者循环量大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临界区竞争非常激烈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606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atomic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3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atomic</a:t>
            </a:r>
            <a:r>
              <a:rPr lang="zh-CN" altLang="en-US" sz="1600"/>
              <a:t>用于保证属性</a:t>
            </a:r>
            <a:r>
              <a:rPr lang="en-US" altLang="zh-CN" sz="1600"/>
              <a:t>setter</a:t>
            </a:r>
            <a:r>
              <a:rPr lang="zh-CN" altLang="en-US" sz="1600"/>
              <a:t>、</a:t>
            </a:r>
            <a:r>
              <a:rPr lang="en-US" altLang="zh-CN" sz="1600"/>
              <a:t>getter</a:t>
            </a:r>
            <a:r>
              <a:rPr lang="zh-CN" altLang="en-US" sz="1600"/>
              <a:t>的原子性操作，相当于在</a:t>
            </a:r>
            <a:r>
              <a:rPr lang="en-US" altLang="zh-CN" sz="1600"/>
              <a:t>getter</a:t>
            </a:r>
            <a:r>
              <a:rPr lang="zh-CN" altLang="en-US" sz="1600"/>
              <a:t>和</a:t>
            </a:r>
            <a:r>
              <a:rPr lang="en-US" altLang="zh-CN" sz="1600"/>
              <a:t>setter</a:t>
            </a:r>
            <a:r>
              <a:rPr lang="zh-CN" altLang="en-US" sz="1600"/>
              <a:t>内部加了线程同步的锁</a:t>
            </a:r>
            <a:endParaRPr lang="en-US" altLang="zh-CN" sz="1600"/>
          </a:p>
          <a:p>
            <a:r>
              <a:rPr lang="zh-CN" altLang="en-US" sz="1600"/>
              <a:t>可以参考源码</a:t>
            </a:r>
            <a:r>
              <a:rPr lang="en-US" altLang="zh-CN" sz="1600"/>
              <a:t>objc4</a:t>
            </a:r>
            <a:r>
              <a:rPr lang="zh-CN" altLang="en-US" sz="1600"/>
              <a:t>的</a:t>
            </a:r>
            <a:r>
              <a:rPr lang="en-US" altLang="zh-CN" sz="1600"/>
              <a:t>objc-accessors.mm</a:t>
            </a:r>
          </a:p>
          <a:p>
            <a:r>
              <a:rPr lang="zh-CN" altLang="en-US" sz="1600"/>
              <a:t>它并不能保证使用属性的过程是线程安全的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881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中的读写安全方案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315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思考如何实现以下场景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同一时间，只能有</a:t>
            </a:r>
            <a:r>
              <a:rPr lang="en-US" altLang="zh-CN" sz="1600"/>
              <a:t>1</a:t>
            </a:r>
            <a:r>
              <a:rPr lang="zh-CN" altLang="en-US" sz="1600"/>
              <a:t>个线程进行写的操作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同一时间，允许有多个线程进行读的操作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同一时间，不允许既有写的操作，又有读的操作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n"/>
            </a:pPr>
            <a:r>
              <a:rPr lang="zh-CN" altLang="en-US" sz="1600"/>
              <a:t>上面的场景就是典型的“多读单写”，经常用于文件等数据的读写操作，</a:t>
            </a:r>
            <a:r>
              <a:rPr lang="en-US" altLang="zh-CN" sz="1600"/>
              <a:t>iOS</a:t>
            </a:r>
            <a:r>
              <a:rPr lang="zh-CN" altLang="en-US" sz="1600"/>
              <a:t>中的实现方案有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pthread_rwlock</a:t>
            </a:r>
            <a:r>
              <a:rPr lang="zh-CN" altLang="en-US" sz="1600">
                <a:solidFill>
                  <a:srgbClr val="2E0D6E"/>
                </a:solidFill>
                <a:latin typeface="Menlo-Regular" charset="0"/>
              </a:rPr>
              <a:t>：读写锁</a:t>
            </a:r>
            <a:endParaRPr lang="en-US" altLang="zh-CN" sz="1600">
              <a:solidFill>
                <a:srgbClr val="AA0D91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dispatch_barrier_async</a:t>
            </a:r>
            <a:r>
              <a:rPr lang="zh-CN" altLang="en-US" sz="1600">
                <a:solidFill>
                  <a:srgbClr val="2E0D6E"/>
                </a:solidFill>
                <a:latin typeface="Menlo-Regular" charset="0"/>
              </a:rPr>
              <a:t>：异步栅栏调用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pthread_rwlock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3" y="1816650"/>
            <a:ext cx="43434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44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等待锁的线程会进入休眠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dispatch_barrier_async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82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这个函数传入的并发队列必须是自己通过</a:t>
            </a:r>
            <a:r>
              <a:rPr lang="en-US" altLang="zh-CN" sz="1600"/>
              <a:t>dispatch_queue_cretate</a:t>
            </a:r>
            <a:r>
              <a:rPr lang="zh-CN" altLang="en-US" sz="1600"/>
              <a:t>创建的</a:t>
            </a:r>
            <a:endParaRPr lang="en-US" altLang="zh-CN" sz="1600"/>
          </a:p>
          <a:p>
            <a:r>
              <a:rPr lang="zh-CN" altLang="en-US" sz="1600"/>
              <a:t>如果传入的是一个串行或是一个全局的并发队列，那这个函数便等同于</a:t>
            </a:r>
            <a:r>
              <a:rPr lang="en-US" altLang="zh-CN" sz="1600"/>
              <a:t>dispatch_async</a:t>
            </a:r>
            <a:r>
              <a:rPr lang="zh-CN" altLang="en-US" sz="1600"/>
              <a:t>函数的效果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3" y="2196660"/>
            <a:ext cx="110617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4732" y="27551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0571" y="3453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3906" y="33491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22480" y="3068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9948" y="30521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65193" y="28674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46223" y="34698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17792" y="32852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05600" y="30682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2829521" y="1460665"/>
            <a:ext cx="0" cy="330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425537" y="1460665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353787" y="1235999"/>
            <a:ext cx="7327075" cy="7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5967350" y="1346353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37946" y="3053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8448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8" y="1915638"/>
            <a:ext cx="118872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5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中的常见多线程方案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166051"/>
              </p:ext>
            </p:extLst>
          </p:nvPr>
        </p:nvGraphicFramePr>
        <p:xfrm>
          <a:off x="1190132" y="1439234"/>
          <a:ext cx="8833610" cy="43445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190132" y="1804096"/>
            <a:ext cx="163619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pthread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0132" y="3227147"/>
            <a:ext cx="1636195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0132" y="4005670"/>
            <a:ext cx="1636195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90132" y="4753385"/>
            <a:ext cx="1636195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NSOperation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897577" y="3189298"/>
            <a:ext cx="3800104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简单易用，可直接操作线程对象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97577" y="1804096"/>
            <a:ext cx="3800104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一套通用的多线程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适用于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Unix\Linux\Windows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等系统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跨平台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\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可移植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使用难度大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97576" y="3998069"/>
            <a:ext cx="3800105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旨在替代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等线程技术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充分利用设备的多核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97576" y="4791637"/>
            <a:ext cx="3800106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（底层是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比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多了一些更简单实用的功能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770007" y="1800869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770007" y="3977346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770008" y="3201307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770008" y="4777553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469276" y="4791822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69276" y="3973186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7469276" y="3214823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69276" y="1800868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8896351" y="1800867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几乎不用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896351" y="3227147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偶尔使用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8896351" y="3977346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8896351" y="4768801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/>
              <a:t>GCD</a:t>
            </a:r>
            <a:r>
              <a:rPr lang="zh-CN" altLang="en-US" sz="1600"/>
              <a:t>中有</a:t>
            </a:r>
            <a:r>
              <a:rPr lang="en-US" altLang="zh-CN" sz="1600"/>
              <a:t>2</a:t>
            </a:r>
            <a:r>
              <a:rPr lang="zh-CN" altLang="en-US" sz="1600"/>
              <a:t>个用来执行任务的函数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用</a:t>
            </a:r>
            <a:r>
              <a:rPr lang="zh-CN" altLang="en-US" sz="1600">
                <a:solidFill>
                  <a:srgbClr val="0000FF"/>
                </a:solidFill>
              </a:rPr>
              <a:t>同步</a:t>
            </a:r>
            <a:r>
              <a:rPr lang="zh-CN" altLang="en-US" sz="1600"/>
              <a:t>的方式执行任务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600"/>
              <a:t>：队列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/>
              <a:t>：任务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的方式执行任务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en-US" altLang="zh-CN" sz="1600"/>
              <a:t>GCD</a:t>
            </a:r>
            <a:r>
              <a:rPr lang="zh-CN" altLang="en-US" sz="1600"/>
              <a:t>源码：</a:t>
            </a:r>
            <a:r>
              <a:rPr lang="en-US" altLang="zh-CN" sz="1600">
                <a:hlinkClick r:id="rId2"/>
              </a:rPr>
              <a:t>https://github.com/apple/swift-corelibs-libdispatch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4399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GCD</a:t>
            </a:r>
            <a:r>
              <a:rPr lang="zh-CN" altLang="en-US" sz="1600"/>
              <a:t>的队列可以分为</a:t>
            </a:r>
            <a:r>
              <a:rPr lang="en-US" altLang="zh-CN" sz="1600"/>
              <a:t>2</a:t>
            </a:r>
            <a:r>
              <a:rPr lang="zh-CN" altLang="en-US" sz="1600"/>
              <a:t>大类型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并发</a:t>
            </a:r>
            <a:r>
              <a:rPr lang="zh-CN" altLang="en-US" sz="1600"/>
              <a:t>队列（</a:t>
            </a:r>
            <a:r>
              <a:rPr lang="en-US" altLang="zh-CN" sz="1600"/>
              <a:t>Concurrent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可以让多个任务</a:t>
            </a: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（</a:t>
            </a:r>
            <a:r>
              <a:rPr lang="zh-CN" altLang="en-US" sz="1600">
                <a:solidFill>
                  <a:srgbClr val="0000FF"/>
                </a:solidFill>
              </a:rPr>
              <a:t>同时</a:t>
            </a:r>
            <a:r>
              <a:rPr lang="zh-CN" altLang="en-US" sz="1600"/>
              <a:t>）执行</a:t>
            </a:r>
            <a:r>
              <a:rPr lang="zh-CN" altLang="zh-CN" sz="1600"/>
              <a:t>（</a:t>
            </a:r>
            <a:r>
              <a:rPr lang="zh-CN" altLang="en-US" sz="1600"/>
              <a:t>自动开启多个线程同时执行任务）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功能只有在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600"/>
              <a:t>）函数下才有效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串行</a:t>
            </a:r>
            <a:r>
              <a:rPr lang="zh-CN" altLang="en-US" sz="1600"/>
              <a:t>队列（</a:t>
            </a:r>
            <a:r>
              <a:rPr lang="en-US" altLang="zh-CN" sz="1600"/>
              <a:t>Serial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让任务一个接着一个地执行（一个任务执行完毕后，再执行下一个任务）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717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容易混淆的术语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n"/>
            </a:pP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en-US" altLang="zh-CN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个术语比较容易混淆：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endParaRPr lang="en-US" altLang="zh-CN" sz="16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主要影响：能不能开启新的线程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新的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主要影响：任务的执行方式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任务并发（同时）执行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任务执行完毕后，再执行下一个任务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各种队列的执行效果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771" y="4590480"/>
            <a:ext cx="8841255" cy="36153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>
                <a:solidFill>
                  <a:schemeClr val="accent5"/>
                </a:solidFill>
              </a:rPr>
              <a:t>串行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队列中添加任务，会卡住当前的串行队列（产生死锁）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090399"/>
              </p:ext>
            </p:extLst>
          </p:nvPr>
        </p:nvGraphicFramePr>
        <p:xfrm>
          <a:off x="1407151" y="1649090"/>
          <a:ext cx="8128000" cy="24616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077237" y="205056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60769" y="20577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65993" y="20505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77237" y="308056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60769" y="309040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358469" y="309040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077237" y="163482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160769" y="164202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手动创建的串行队列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337451" y="162222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407151" y="205056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同步（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07151" y="309760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异步（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async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66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21784</TotalTime>
  <Words>1623</Words>
  <Application>Microsoft Macintosh PowerPoint</Application>
  <PresentationFormat>宽屏</PresentationFormat>
  <Paragraphs>268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等线</vt:lpstr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Mangal</vt:lpstr>
      <vt:lpstr>Menlo-Regular</vt:lpstr>
      <vt:lpstr>Wingdings</vt:lpstr>
      <vt:lpstr>Office 主题</vt:lpstr>
      <vt:lpstr>多线程</vt:lpstr>
      <vt:lpstr>面试题</vt:lpstr>
      <vt:lpstr>面试题</vt:lpstr>
      <vt:lpstr>面试题</vt:lpstr>
      <vt:lpstr>iOS中的常见多线程方案</vt:lpstr>
      <vt:lpstr>GCD的常用函数</vt:lpstr>
      <vt:lpstr>GCD的队列</vt:lpstr>
      <vt:lpstr>容易混淆的术语</vt:lpstr>
      <vt:lpstr>各种队列的执行效果</vt:lpstr>
      <vt:lpstr>PowerPoint 演示文稿</vt:lpstr>
      <vt:lpstr>PowerPoint 演示文稿</vt:lpstr>
      <vt:lpstr>PowerPoint 演示文稿</vt:lpstr>
      <vt:lpstr>队列组的使用</vt:lpstr>
      <vt:lpstr>多线程的安全隐患</vt:lpstr>
      <vt:lpstr>多线程安全隐患示例01 – 存钱取钱</vt:lpstr>
      <vt:lpstr>多线程安全隐患示例02 – 卖票</vt:lpstr>
      <vt:lpstr>多线程安全隐患分析</vt:lpstr>
      <vt:lpstr>多线程安全隐患的解决方案</vt:lpstr>
      <vt:lpstr>iOS中的线程同步方案</vt:lpstr>
      <vt:lpstr>GNUstep</vt:lpstr>
      <vt:lpstr>OSSpinLock</vt:lpstr>
      <vt:lpstr>os_unfair_lock</vt:lpstr>
      <vt:lpstr>pthread_mutex</vt:lpstr>
      <vt:lpstr>pthread_mutex – 递归锁</vt:lpstr>
      <vt:lpstr>pthread_mutex – 条件</vt:lpstr>
      <vt:lpstr>NSLock、NSRecursiveLock</vt:lpstr>
      <vt:lpstr>NSCondition</vt:lpstr>
      <vt:lpstr>NSConditionLock</vt:lpstr>
      <vt:lpstr>dispatch_semaphore</vt:lpstr>
      <vt:lpstr>dispatch_queue</vt:lpstr>
      <vt:lpstr>@synchronized</vt:lpstr>
      <vt:lpstr>iOS线程同步方案性能比较</vt:lpstr>
      <vt:lpstr>自旋锁、互斥锁比较</vt:lpstr>
      <vt:lpstr>atomic</vt:lpstr>
      <vt:lpstr>iOS中的读写安全方案</vt:lpstr>
      <vt:lpstr>pthread_rwlock</vt:lpstr>
      <vt:lpstr>dispatch_barrier_async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884</cp:revision>
  <dcterms:created xsi:type="dcterms:W3CDTF">2017-11-23T13:35:11Z</dcterms:created>
  <dcterms:modified xsi:type="dcterms:W3CDTF">2019-12-16T23:36:27Z</dcterms:modified>
</cp:coreProperties>
</file>