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92" r:id="rId2"/>
    <p:sldId id="293" r:id="rId3"/>
    <p:sldId id="294" r:id="rId4"/>
    <p:sldId id="301" r:id="rId5"/>
    <p:sldId id="296" r:id="rId6"/>
    <p:sldId id="302" r:id="rId7"/>
    <p:sldId id="303" r:id="rId8"/>
    <p:sldId id="308" r:id="rId9"/>
    <p:sldId id="307" r:id="rId10"/>
    <p:sldId id="304" r:id="rId11"/>
    <p:sldId id="295" r:id="rId12"/>
    <p:sldId id="309" r:id="rId13"/>
    <p:sldId id="310" r:id="rId14"/>
    <p:sldId id="311" r:id="rId15"/>
    <p:sldId id="305" r:id="rId16"/>
    <p:sldId id="306" r:id="rId17"/>
    <p:sldId id="297" r:id="rId18"/>
    <p:sldId id="298" r:id="rId19"/>
    <p:sldId id="299" r:id="rId20"/>
    <p:sldId id="300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435E4DC2-62B4-BF44-9EB8-E882BDCEB1CF}">
          <p14:sldIdLst>
            <p14:sldId id="292"/>
          </p14:sldIdLst>
        </p14:section>
        <p14:section name="面试题" id="{E2613D14-14A3-1F4B-B0E6-48735BD8A814}">
          <p14:sldIdLst>
            <p14:sldId id="293"/>
          </p14:sldIdLst>
        </p14:section>
        <p14:section name="定时器" id="{34CB32BA-0287-6A4E-9182-6DCF95ED168B}">
          <p14:sldIdLst>
            <p14:sldId id="294"/>
            <p14:sldId id="301"/>
            <p14:sldId id="296"/>
          </p14:sldIdLst>
        </p14:section>
        <p14:section name="内存布局" id="{F4C5C037-00D7-084C-BF08-CA969E32513D}">
          <p14:sldIdLst>
            <p14:sldId id="302"/>
            <p14:sldId id="303"/>
            <p14:sldId id="308"/>
            <p14:sldId id="307"/>
            <p14:sldId id="304"/>
          </p14:sldIdLst>
        </p14:section>
        <p14:section name="对象的内存管理" id="{A90379CA-6188-F34B-8B23-3CF0C54A0B62}">
          <p14:sldIdLst>
            <p14:sldId id="295"/>
            <p14:sldId id="309"/>
            <p14:sldId id="310"/>
            <p14:sldId id="311"/>
            <p14:sldId id="305"/>
            <p14:sldId id="306"/>
          </p14:sldIdLst>
        </p14:section>
        <p14:section name="自动释放池" id="{B2C5700D-4A2C-D849-81EB-DFFCA3B847D6}">
          <p14:sldIdLst>
            <p14:sldId id="297"/>
            <p14:sldId id="298"/>
            <p14:sldId id="299"/>
            <p14:sldId id="3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1096" userDrawn="1">
          <p15:clr>
            <a:srgbClr val="A4A3A4"/>
          </p15:clr>
        </p15:guide>
        <p15:guide id="4" orient="horz" pos="595" userDrawn="1">
          <p15:clr>
            <a:srgbClr val="A4A3A4"/>
          </p15:clr>
        </p15:guide>
        <p15:guide id="5" orient="horz" pos="822" userDrawn="1">
          <p15:clr>
            <a:srgbClr val="A4A3A4"/>
          </p15:clr>
        </p15:guide>
        <p15:guide id="6" orient="horz" pos="1480" userDrawn="1">
          <p15:clr>
            <a:srgbClr val="A4A3A4"/>
          </p15:clr>
        </p15:guide>
        <p15:guide id="7" orient="horz" pos="2863" userDrawn="1">
          <p15:clr>
            <a:srgbClr val="A4A3A4"/>
          </p15:clr>
        </p15:guide>
        <p15:guide id="8" pos="2547" userDrawn="1">
          <p15:clr>
            <a:srgbClr val="A4A3A4"/>
          </p15:clr>
        </p15:guide>
        <p15:guide id="9" pos="5110" userDrawn="1">
          <p15:clr>
            <a:srgbClr val="A4A3A4"/>
          </p15:clr>
        </p15:guide>
        <p15:guide id="10" pos="511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F7A707"/>
    <a:srgbClr val="FEC200"/>
    <a:srgbClr val="31CDA8"/>
    <a:srgbClr val="3498DB"/>
    <a:srgbClr val="192871"/>
    <a:srgbClr val="0037A4"/>
    <a:srgbClr val="002A7E"/>
    <a:srgbClr val="F1A069"/>
    <a:srgbClr val="F4B1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深色样式 1 - 强调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深色样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深色样式 1 - 强调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066" autoAdjust="0"/>
    <p:restoredTop sz="94424" autoAdjust="0"/>
  </p:normalViewPr>
  <p:slideViewPr>
    <p:cSldViewPr snapToGrid="0" showGuides="1">
      <p:cViewPr varScale="1">
        <p:scale>
          <a:sx n="125" d="100"/>
          <a:sy n="125" d="100"/>
        </p:scale>
        <p:origin x="184" y="216"/>
      </p:cViewPr>
      <p:guideLst>
        <p:guide orient="horz" pos="2160"/>
        <p:guide pos="3840"/>
        <p:guide pos="1096"/>
        <p:guide orient="horz" pos="595"/>
        <p:guide orient="horz" pos="822"/>
        <p:guide orient="horz" pos="1480"/>
        <p:guide orient="horz" pos="2863"/>
        <p:guide pos="2547"/>
        <p:guide pos="5110"/>
        <p:guide pos="511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-114"/>
    </p:cViewPr>
  </p:sorterViewPr>
  <p:notesViewPr>
    <p:cSldViewPr snapToGrid="0">
      <p:cViewPr varScale="1">
        <p:scale>
          <a:sx n="65" d="100"/>
          <a:sy n="65" d="100"/>
        </p:scale>
        <p:origin x="315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AFCBEEA2-BF04-4625-9D90-F4291A119A4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691C78A-5A0F-4F2E-9C48-9BEEFCC112A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7634C-074B-4260-9010-E574428551B5}" type="datetimeFigureOut">
              <a:rPr lang="zh-CN" altLang="en-US" smtClean="0"/>
              <a:t>2019/12/19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CD4B301-C1F1-4488-BE41-C37374152C4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927E0BC-A1AC-4B31-B1CD-ECA55CA19D8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A7C4FF-9C5A-4350-A3CE-CE48C6E745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91311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5591C1-7BBD-4BAD-9912-0ADD21A74F01}" type="datetimeFigureOut">
              <a:rPr lang="zh-CN" altLang="en-US" smtClean="0"/>
              <a:t>2019/12/19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733780-C451-4576-A162-3E5813E9C1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252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6">
            <a:extLst>
              <a:ext uri="{FF2B5EF4-FFF2-40B4-BE49-F238E27FC236}">
                <a16:creationId xmlns:a16="http://schemas.microsoft.com/office/drawing/2014/main" id="{F619AC0B-D093-4B29-BED5-E396B58FD11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232" y="0"/>
            <a:ext cx="12196559" cy="6858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" name="图片 1">
            <a:extLst>
              <a:ext uri="{FF2B5EF4-FFF2-40B4-BE49-F238E27FC236}">
                <a16:creationId xmlns:a16="http://schemas.microsoft.com/office/drawing/2014/main" id="{EC130C9D-3B92-4E92-AF34-4C37ACD5152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36557" y="5640180"/>
            <a:ext cx="1531908" cy="565306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矩形 25">
            <a:extLst>
              <a:ext uri="{FF2B5EF4-FFF2-40B4-BE49-F238E27FC236}">
                <a16:creationId xmlns:a16="http://schemas.microsoft.com/office/drawing/2014/main" id="{36BA4FD9-4EAF-40CB-91E3-48F885239803}"/>
              </a:ext>
            </a:extLst>
          </p:cNvPr>
          <p:cNvSpPr/>
          <p:nvPr userDrawn="1"/>
        </p:nvSpPr>
        <p:spPr>
          <a:xfrm>
            <a:off x="4734893" y="6205486"/>
            <a:ext cx="2735236" cy="338554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 algn="ctr"/>
            <a:r>
              <a:rPr lang="zh-CN" altLang="en-US" sz="1600" b="0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charset="-122"/>
              </a:rPr>
              <a:t>实力</a:t>
            </a:r>
            <a:r>
              <a:rPr lang="en-US" altLang="zh-CN" sz="1600" b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charset="-122"/>
              </a:rPr>
              <a:t>IT</a:t>
            </a:r>
            <a:r>
              <a:rPr lang="zh-CN" altLang="en-US" sz="1600" b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charset="-122"/>
              </a:rPr>
              <a:t>教育 </a:t>
            </a:r>
            <a:r>
              <a:rPr lang="en-US" altLang="zh-CN" sz="1600" b="0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charset="-122"/>
              </a:rPr>
              <a:t>www.520it.com</a:t>
            </a:r>
            <a:endParaRPr lang="zh-CN" altLang="en-US" sz="1600" b="0" dirty="0"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charset="-122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E772C4B5-AB4E-43B0-B717-25071084FD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54114"/>
            <a:ext cx="12192000" cy="1011116"/>
          </a:xfrm>
        </p:spPr>
        <p:txBody>
          <a:bodyPr anchor="ctr">
            <a:normAutofit/>
          </a:bodyPr>
          <a:lstStyle>
            <a:lvl1pPr algn="ctr">
              <a:defRPr sz="7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副标题 2">
            <a:extLst>
              <a:ext uri="{FF2B5EF4-FFF2-40B4-BE49-F238E27FC236}">
                <a16:creationId xmlns:a16="http://schemas.microsoft.com/office/drawing/2014/main" id="{B401CC44-47BA-4904-A587-245165E746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32234" y="3417401"/>
            <a:ext cx="6327531" cy="43363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063225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5">
            <a:extLst>
              <a:ext uri="{FF2B5EF4-FFF2-40B4-BE49-F238E27FC236}">
                <a16:creationId xmlns:a16="http://schemas.microsoft.com/office/drawing/2014/main" id="{F612FBBA-ABAE-4812-AAB2-77CA48D5419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1" y="-728"/>
            <a:ext cx="12200141" cy="68691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矩形 29">
            <a:extLst>
              <a:ext uri="{FF2B5EF4-FFF2-40B4-BE49-F238E27FC236}">
                <a16:creationId xmlns:a16="http://schemas.microsoft.com/office/drawing/2014/main" id="{89038A74-5A1B-45B4-AA7D-C9934D2FDABC}"/>
              </a:ext>
            </a:extLst>
          </p:cNvPr>
          <p:cNvSpPr/>
          <p:nvPr userDrawn="1"/>
        </p:nvSpPr>
        <p:spPr>
          <a:xfrm>
            <a:off x="-6349" y="1139584"/>
            <a:ext cx="12198349" cy="22225"/>
          </a:xfrm>
          <a:prstGeom prst="rect">
            <a:avLst/>
          </a:prstGeom>
          <a:solidFill>
            <a:srgbClr val="EAEAEA">
              <a:alpha val="32155"/>
            </a:srgbClr>
          </a:solidFill>
          <a:ln w="9525">
            <a:noFill/>
          </a:ln>
        </p:spPr>
        <p:txBody>
          <a:bodyPr anchor="ctr"/>
          <a:lstStyle/>
          <a:p>
            <a:pPr lvl="0" indent="0" algn="ctr"/>
            <a:endParaRPr lang="zh-CN" altLang="en-US" sz="1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12" name="图片 1">
            <a:extLst>
              <a:ext uri="{FF2B5EF4-FFF2-40B4-BE49-F238E27FC236}">
                <a16:creationId xmlns:a16="http://schemas.microsoft.com/office/drawing/2014/main" id="{DB3FFE7C-0303-4D2A-9F24-474FCCD761C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91839" y="399965"/>
            <a:ext cx="1531908" cy="565306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标题占位符 1">
            <a:extLst>
              <a:ext uri="{FF2B5EF4-FFF2-40B4-BE49-F238E27FC236}">
                <a16:creationId xmlns:a16="http://schemas.microsoft.com/office/drawing/2014/main" id="{F3C067B8-78E3-4D7C-B8BF-D55591977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4935" y="395532"/>
            <a:ext cx="10081824" cy="7121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kumimoji="1" lang="zh-CN" altLang="en-US" sz="3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E8B5E84D-8FAC-4FA6-9CA7-55579F675DF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61193" y="1238066"/>
            <a:ext cx="11866684" cy="5444088"/>
          </a:xfrm>
        </p:spPr>
        <p:txBody>
          <a:bodyPr>
            <a:normAutofit/>
          </a:bodyPr>
          <a:lstStyle>
            <a:lvl1pPr marL="228600" indent="-228600">
              <a:lnSpc>
                <a:spcPts val="2000"/>
              </a:lnSpc>
              <a:buFont typeface="Wingdings" panose="05000000000000000000" pitchFamily="2" charset="2"/>
              <a:buChar char="n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lnSpc>
                <a:spcPts val="2000"/>
              </a:lnSpc>
              <a:buFont typeface="Wingdings" panose="05000000000000000000" pitchFamily="2" charset="2"/>
              <a:buChar char="p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ts val="2000"/>
              </a:lnSpc>
              <a:buFont typeface="Wingdings" panose="05000000000000000000" pitchFamily="2" charset="2"/>
              <a:buChar char="ü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ts val="2000"/>
              </a:lnSpc>
              <a:buFont typeface="Wingdings" panose="05000000000000000000" pitchFamily="2" charset="2"/>
              <a:buChar char="Ø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ts val="2000"/>
              </a:lnSpc>
              <a:buFont typeface="Wingdings" panose="05000000000000000000" pitchFamily="2" charset="2"/>
              <a:buChar char="l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056342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D8E73B-0927-45CC-BC19-B5A752C4C781}" type="datetimeFigureOut">
              <a:rPr lang="zh-CN" altLang="en-US" smtClean="0"/>
              <a:t>2019/12/19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11428-941F-4F39-9F0C-B1B29E093D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651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5D2A8A-4D20-46E7-AB5F-6F0B875B77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内存管理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8E18B87-7327-4283-B60A-4EF5B1BB4F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/>
              <a:t>@M</a:t>
            </a:r>
            <a:r>
              <a:rPr lang="zh-CN" altLang="en-US"/>
              <a:t>了个</a:t>
            </a:r>
            <a:r>
              <a:rPr lang="en-US" altLang="zh-CN"/>
              <a:t>J</a:t>
            </a:r>
            <a:endParaRPr lang="zh-CN" altLang="en-US"/>
          </a:p>
        </p:txBody>
      </p:sp>
      <p:sp>
        <p:nvSpPr>
          <p:cNvPr id="4" name="副标题 2">
            <a:extLst>
              <a:ext uri="{FF2B5EF4-FFF2-40B4-BE49-F238E27FC236}">
                <a16:creationId xmlns:a16="http://schemas.microsoft.com/office/drawing/2014/main" id="{F8E18B87-7327-4283-B60A-4EF5B1BB4F6D}"/>
              </a:ext>
            </a:extLst>
          </p:cNvPr>
          <p:cNvSpPr txBox="1">
            <a:spLocks/>
          </p:cNvSpPr>
          <p:nvPr/>
        </p:nvSpPr>
        <p:spPr>
          <a:xfrm>
            <a:off x="2932234" y="4016115"/>
            <a:ext cx="6327531" cy="4336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b="0"/>
              <a:t>https://github.com/CoderMJLee</a:t>
            </a:r>
          </a:p>
        </p:txBody>
      </p:sp>
    </p:spTree>
    <p:extLst>
      <p:ext uri="{BB962C8B-B14F-4D97-AF65-F5344CB8AC3E}">
        <p14:creationId xmlns:p14="http://schemas.microsoft.com/office/powerpoint/2010/main" val="4531877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面试题</a:t>
            </a:r>
            <a:endParaRPr lang="en-US" altLang="zh-CN"/>
          </a:p>
        </p:txBody>
      </p:sp>
      <p:sp>
        <p:nvSpPr>
          <p:cNvPr id="16" name="文本框 15"/>
          <p:cNvSpPr txBox="1"/>
          <p:nvPr/>
        </p:nvSpPr>
        <p:spPr>
          <a:xfrm>
            <a:off x="343592" y="1203431"/>
            <a:ext cx="11501313" cy="4947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思考以下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段代码能发生什么事？有什么区别？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235" y="1698171"/>
            <a:ext cx="7076659" cy="154379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235" y="3502269"/>
            <a:ext cx="7076072" cy="166349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10537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OC</a:t>
            </a:r>
            <a:r>
              <a:rPr lang="zh-CN" altLang="en-US"/>
              <a:t>对象的内存管理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343592" y="1203432"/>
            <a:ext cx="11501313" cy="384358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iOS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中，使用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引用计数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来管理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OC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对象的内存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一个新创建的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OC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对象引用计数默认是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，当引用计数减为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OC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对象就会销毁，释放其占用的内存空间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retain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会让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OC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对象的引用计数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+1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，调用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release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会让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OC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对象的引用计数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-1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内存管理的经验总结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当调用</a:t>
            </a: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alloc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new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copy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mutableCopy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方法返回了一个对象，在不需要这个对象时，要调用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release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或者</a:t>
            </a: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autorelease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来释放它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想拥有某个对象，就让它的引用计数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+1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；不想再拥有某个对象，就让它的引用计数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-1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可以通过以下私有函数来查看自动释放池的情况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 dirty="0">
                <a:solidFill>
                  <a:srgbClr val="AA0D91"/>
                </a:solidFill>
                <a:latin typeface="Menlo-Regular" charset="0"/>
              </a:rPr>
              <a:t>extern</a:t>
            </a:r>
            <a:r>
              <a:rPr lang="en-US" altLang="zh-CN" sz="16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altLang="zh-CN" sz="1600" dirty="0">
                <a:solidFill>
                  <a:srgbClr val="AA0D91"/>
                </a:solidFill>
                <a:latin typeface="Menlo-Regular" charset="0"/>
              </a:rPr>
              <a:t>void</a:t>
            </a:r>
            <a:r>
              <a:rPr lang="en-US" altLang="zh-CN" sz="1600" dirty="0">
                <a:solidFill>
                  <a:srgbClr val="000000"/>
                </a:solidFill>
                <a:latin typeface="Menlo-Regular" charset="0"/>
              </a:rPr>
              <a:t> _</a:t>
            </a:r>
            <a:r>
              <a:rPr lang="en-US" altLang="zh-CN" sz="1600" dirty="0" err="1">
                <a:solidFill>
                  <a:srgbClr val="000000"/>
                </a:solidFill>
                <a:latin typeface="Menlo-Regular" charset="0"/>
              </a:rPr>
              <a:t>objc_autoreleasePoolPrint</a:t>
            </a:r>
            <a:r>
              <a:rPr lang="en-US" altLang="zh-CN" sz="1600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altLang="zh-CN" sz="1600" dirty="0">
                <a:solidFill>
                  <a:srgbClr val="AA0D91"/>
                </a:solidFill>
                <a:latin typeface="Menlo-Regular" charset="0"/>
              </a:rPr>
              <a:t>void</a:t>
            </a:r>
            <a:r>
              <a:rPr lang="en-US" altLang="zh-CN" sz="1600" dirty="0">
                <a:solidFill>
                  <a:srgbClr val="000000"/>
                </a:solidFill>
                <a:latin typeface="Menlo-Regular" charset="0"/>
              </a:rPr>
              <a:t>);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09202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636322" y="3705101"/>
            <a:ext cx="1270660" cy="581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/>
              <a:t>str1</a:t>
            </a:r>
            <a:endParaRPr kumimoji="1" lang="zh-CN" altLang="en-US" sz="2400"/>
          </a:p>
        </p:txBody>
      </p:sp>
      <p:sp>
        <p:nvSpPr>
          <p:cNvPr id="5" name="矩形 4"/>
          <p:cNvSpPr/>
          <p:nvPr/>
        </p:nvSpPr>
        <p:spPr>
          <a:xfrm>
            <a:off x="7645730" y="3610099"/>
            <a:ext cx="1270660" cy="58189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/>
              <a:t>test</a:t>
            </a:r>
          </a:p>
          <a:p>
            <a:pPr algn="ctr"/>
            <a:r>
              <a:rPr kumimoji="1" lang="zh-CN" altLang="en-US" sz="2400"/>
              <a:t>不可变</a:t>
            </a:r>
          </a:p>
        </p:txBody>
      </p:sp>
      <p:cxnSp>
        <p:nvCxnSpPr>
          <p:cNvPr id="7" name="直线箭头连接符 6"/>
          <p:cNvCxnSpPr>
            <a:stCxn id="4" idx="3"/>
            <a:endCxn id="5" idx="1"/>
          </p:cNvCxnSpPr>
          <p:nvPr/>
        </p:nvCxnSpPr>
        <p:spPr>
          <a:xfrm flipV="1">
            <a:off x="3906982" y="3901045"/>
            <a:ext cx="3738748" cy="950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2636322" y="4771901"/>
            <a:ext cx="1270660" cy="581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/>
              <a:t>str2</a:t>
            </a:r>
            <a:endParaRPr kumimoji="1" lang="zh-CN" altLang="en-US" sz="2400"/>
          </a:p>
        </p:txBody>
      </p:sp>
      <p:cxnSp>
        <p:nvCxnSpPr>
          <p:cNvPr id="9" name="直线箭头连接符 8"/>
          <p:cNvCxnSpPr>
            <a:stCxn id="8" idx="3"/>
            <a:endCxn id="5" idx="1"/>
          </p:cNvCxnSpPr>
          <p:nvPr/>
        </p:nvCxnSpPr>
        <p:spPr>
          <a:xfrm flipV="1">
            <a:off x="3906982" y="3901045"/>
            <a:ext cx="3738748" cy="11618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7645730" y="5781304"/>
            <a:ext cx="1270660" cy="58189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/>
              <a:t>test</a:t>
            </a:r>
          </a:p>
          <a:p>
            <a:pPr algn="ctr"/>
            <a:r>
              <a:rPr kumimoji="1" lang="zh-CN" altLang="en-US" sz="2400"/>
              <a:t>可变</a:t>
            </a:r>
          </a:p>
        </p:txBody>
      </p:sp>
      <p:sp>
        <p:nvSpPr>
          <p:cNvPr id="13" name="矩形 12"/>
          <p:cNvSpPr/>
          <p:nvPr/>
        </p:nvSpPr>
        <p:spPr>
          <a:xfrm>
            <a:off x="2636322" y="5921828"/>
            <a:ext cx="1270660" cy="581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/>
              <a:t>str3</a:t>
            </a:r>
            <a:endParaRPr kumimoji="1" lang="zh-CN" altLang="en-US" sz="2400"/>
          </a:p>
        </p:txBody>
      </p:sp>
      <p:cxnSp>
        <p:nvCxnSpPr>
          <p:cNvPr id="14" name="直线箭头连接符 13"/>
          <p:cNvCxnSpPr>
            <a:stCxn id="13" idx="3"/>
            <a:endCxn id="12" idx="1"/>
          </p:cNvCxnSpPr>
          <p:nvPr/>
        </p:nvCxnSpPr>
        <p:spPr>
          <a:xfrm flipV="1">
            <a:off x="3906982" y="6072250"/>
            <a:ext cx="3738748" cy="1405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图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5680" y="1251363"/>
            <a:ext cx="7899400" cy="20574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265298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636322" y="3705101"/>
            <a:ext cx="1270660" cy="581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/>
              <a:t>str1</a:t>
            </a:r>
            <a:endParaRPr kumimoji="1" lang="zh-CN" altLang="en-US" sz="2400"/>
          </a:p>
        </p:txBody>
      </p:sp>
      <p:sp>
        <p:nvSpPr>
          <p:cNvPr id="5" name="矩形 4"/>
          <p:cNvSpPr/>
          <p:nvPr/>
        </p:nvSpPr>
        <p:spPr>
          <a:xfrm>
            <a:off x="7230093" y="4644939"/>
            <a:ext cx="1270660" cy="58189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/>
              <a:t>test</a:t>
            </a:r>
          </a:p>
          <a:p>
            <a:pPr algn="ctr"/>
            <a:r>
              <a:rPr kumimoji="1" lang="zh-CN" altLang="en-US" sz="2400"/>
              <a:t>不可变</a:t>
            </a:r>
          </a:p>
        </p:txBody>
      </p:sp>
      <p:cxnSp>
        <p:nvCxnSpPr>
          <p:cNvPr id="7" name="直线箭头连接符 6"/>
          <p:cNvCxnSpPr>
            <a:stCxn id="4" idx="3"/>
            <a:endCxn id="12" idx="1"/>
          </p:cNvCxnSpPr>
          <p:nvPr/>
        </p:nvCxnSpPr>
        <p:spPr>
          <a:xfrm flipV="1">
            <a:off x="3906982" y="3996046"/>
            <a:ext cx="3323111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2636322" y="4771901"/>
            <a:ext cx="1270660" cy="581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/>
              <a:t>str2</a:t>
            </a:r>
            <a:endParaRPr kumimoji="1" lang="zh-CN" altLang="en-US" sz="2400"/>
          </a:p>
        </p:txBody>
      </p:sp>
      <p:sp>
        <p:nvSpPr>
          <p:cNvPr id="12" name="矩形 11"/>
          <p:cNvSpPr/>
          <p:nvPr/>
        </p:nvSpPr>
        <p:spPr>
          <a:xfrm>
            <a:off x="7230093" y="3705100"/>
            <a:ext cx="1270660" cy="58189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/>
              <a:t>test</a:t>
            </a:r>
          </a:p>
          <a:p>
            <a:pPr algn="ctr"/>
            <a:r>
              <a:rPr kumimoji="1" lang="zh-CN" altLang="en-US" sz="2400"/>
              <a:t>可变</a:t>
            </a:r>
          </a:p>
        </p:txBody>
      </p:sp>
      <p:sp>
        <p:nvSpPr>
          <p:cNvPr id="13" name="矩形 12"/>
          <p:cNvSpPr/>
          <p:nvPr/>
        </p:nvSpPr>
        <p:spPr>
          <a:xfrm>
            <a:off x="2636322" y="5921828"/>
            <a:ext cx="1270660" cy="581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/>
              <a:t>str3</a:t>
            </a:r>
            <a:endParaRPr kumimoji="1" lang="zh-CN" altLang="en-US" sz="24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4159" y="1276350"/>
            <a:ext cx="9601200" cy="199390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5" name="直线箭头连接符 14"/>
          <p:cNvCxnSpPr>
            <a:stCxn id="8" idx="3"/>
            <a:endCxn id="5" idx="1"/>
          </p:cNvCxnSpPr>
          <p:nvPr/>
        </p:nvCxnSpPr>
        <p:spPr>
          <a:xfrm flipV="1">
            <a:off x="3906982" y="4935885"/>
            <a:ext cx="3323111" cy="1269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/>
          <p:cNvCxnSpPr>
            <a:stCxn id="13" idx="3"/>
            <a:endCxn id="22" idx="1"/>
          </p:cNvCxnSpPr>
          <p:nvPr/>
        </p:nvCxnSpPr>
        <p:spPr>
          <a:xfrm flipV="1">
            <a:off x="3906982" y="6163294"/>
            <a:ext cx="3323111" cy="494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7230093" y="5872348"/>
            <a:ext cx="1270660" cy="58189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/>
              <a:t>test</a:t>
            </a:r>
          </a:p>
          <a:p>
            <a:pPr algn="ctr"/>
            <a:r>
              <a:rPr kumimoji="1" lang="zh-CN" altLang="en-US" sz="2400"/>
              <a:t>可变</a:t>
            </a:r>
          </a:p>
        </p:txBody>
      </p:sp>
    </p:spTree>
    <p:extLst>
      <p:ext uri="{BB962C8B-B14F-4D97-AF65-F5344CB8AC3E}">
        <p14:creationId xmlns:p14="http://schemas.microsoft.com/office/powerpoint/2010/main" val="3476056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copy</a:t>
            </a:r>
            <a:r>
              <a:rPr lang="zh-CN" altLang="en-US" dirty="0"/>
              <a:t>和</a:t>
            </a:r>
            <a:r>
              <a:rPr lang="en-US" altLang="zh-CN" dirty="0" err="1"/>
              <a:t>mutableCopy</a:t>
            </a:r>
            <a:endParaRPr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9036126"/>
              </p:ext>
            </p:extLst>
          </p:nvPr>
        </p:nvGraphicFramePr>
        <p:xfrm>
          <a:off x="1331356" y="1527187"/>
          <a:ext cx="8127999" cy="4211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rgbClr val="00B0F0"/>
                          </a:solidFill>
                        </a:rPr>
                        <a:t>copy</a:t>
                      </a:r>
                      <a:endParaRPr lang="zh-CN" altLang="en-US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rgbClr val="00B0F0"/>
                          </a:solidFill>
                        </a:rPr>
                        <a:t>mutableCopy</a:t>
                      </a:r>
                      <a:endParaRPr lang="zh-CN" altLang="en-US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NSString</a:t>
                      </a: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NSString</a:t>
                      </a:r>
                    </a:p>
                    <a:p>
                      <a:r>
                        <a:rPr lang="zh-CN" altLang="en-US">
                          <a:solidFill>
                            <a:schemeClr val="accent6"/>
                          </a:solidFill>
                        </a:rPr>
                        <a:t>浅拷贝</a:t>
                      </a:r>
                      <a:endParaRPr lang="en-US" altLang="zh-CN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NSMutableString</a:t>
                      </a:r>
                    </a:p>
                    <a:p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深拷贝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NSMutableString</a:t>
                      </a: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NSString</a:t>
                      </a:r>
                    </a:p>
                    <a:p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深拷贝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NSMutableString</a:t>
                      </a:r>
                    </a:p>
                    <a:p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深拷贝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NSArray</a:t>
                      </a: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NSArray</a:t>
                      </a:r>
                    </a:p>
                    <a:p>
                      <a:r>
                        <a:rPr lang="zh-CN" altLang="en-US">
                          <a:solidFill>
                            <a:schemeClr val="accent6"/>
                          </a:solidFill>
                        </a:rPr>
                        <a:t>浅拷贝</a:t>
                      </a:r>
                      <a:endParaRPr lang="en-US" altLang="zh-CN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NSMutableArray</a:t>
                      </a:r>
                    </a:p>
                    <a:p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深拷贝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NSMutableArray</a:t>
                      </a: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NSArray</a:t>
                      </a:r>
                    </a:p>
                    <a:p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深拷贝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NSMutableArray</a:t>
                      </a:r>
                    </a:p>
                    <a:p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深拷贝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>
                          <a:solidFill>
                            <a:srgbClr val="FF0000"/>
                          </a:solidFill>
                        </a:rPr>
                        <a:t>NSDictionary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NSDictionary</a:t>
                      </a:r>
                    </a:p>
                    <a:p>
                      <a:r>
                        <a:rPr lang="zh-CN" altLang="en-US">
                          <a:solidFill>
                            <a:schemeClr val="accent6"/>
                          </a:solidFill>
                        </a:rPr>
                        <a:t>浅拷贝</a:t>
                      </a:r>
                      <a:endParaRPr lang="en-US" altLang="zh-CN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NSMutableDictionary</a:t>
                      </a:r>
                    </a:p>
                    <a:p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深拷贝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NSMutableDictionary</a:t>
                      </a: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NSDictionary</a:t>
                      </a:r>
                    </a:p>
                    <a:p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深拷贝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NSMutableDictionary</a:t>
                      </a:r>
                      <a:endParaRPr lang="en-US" altLang="zh-CN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深拷贝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05788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引用计数的存储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343592" y="1191558"/>
            <a:ext cx="11501313" cy="38786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64bit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中，引用计数可以直接存储在优化过的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isa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指针中，也可能存储在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SideTable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类中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695" y="1626920"/>
            <a:ext cx="3581400" cy="1397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文本框 4"/>
          <p:cNvSpPr txBox="1"/>
          <p:nvPr/>
        </p:nvSpPr>
        <p:spPr>
          <a:xfrm>
            <a:off x="343592" y="3196509"/>
            <a:ext cx="11501313" cy="38786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refcnts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是一个存放着对象引用计数的散列表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62207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dealloc</a:t>
            </a:r>
            <a:endParaRPr lang="zh-CN" altLang="en-US"/>
          </a:p>
        </p:txBody>
      </p:sp>
      <p:sp>
        <p:nvSpPr>
          <p:cNvPr id="44" name="文本框 43"/>
          <p:cNvSpPr txBox="1"/>
          <p:nvPr/>
        </p:nvSpPr>
        <p:spPr>
          <a:xfrm>
            <a:off x="343592" y="1203434"/>
            <a:ext cx="11501313" cy="174164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当一个对象要释放时，会自动调用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dealloc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，接下的调用轨迹是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>
                <a:solidFill>
                  <a:srgbClr val="26474B"/>
                </a:solidFill>
                <a:latin typeface="Menlo-Regular" charset="0"/>
              </a:rPr>
              <a:t>dealloc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>
                <a:solidFill>
                  <a:srgbClr val="26474B"/>
                </a:solidFill>
                <a:latin typeface="Menlo-Regular" charset="0"/>
              </a:rPr>
              <a:t>_objc_rootDealloc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>
                <a:solidFill>
                  <a:srgbClr val="26474B"/>
                </a:solidFill>
                <a:latin typeface="Menlo-Regular" charset="0"/>
              </a:rPr>
              <a:t>rootDealloc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>
                <a:solidFill>
                  <a:srgbClr val="26474B"/>
                </a:solidFill>
                <a:latin typeface="Menlo-Regular" charset="0"/>
              </a:rPr>
              <a:t>object_dispose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>
                <a:solidFill>
                  <a:srgbClr val="26474B"/>
                </a:solidFill>
                <a:latin typeface="Menlo-Regular" charset="0"/>
              </a:rPr>
              <a:t>objc_destructInstance</a:t>
            </a:r>
            <a:r>
              <a:rPr lang="zh-CN" altLang="en-US" sz="1600">
                <a:solidFill>
                  <a:srgbClr val="26474B"/>
                </a:solidFill>
                <a:latin typeface="Menlo-Regular" charset="0"/>
              </a:rPr>
              <a:t>、</a:t>
            </a:r>
            <a:r>
              <a:rPr lang="en-US" altLang="zh-CN" sz="1600">
                <a:solidFill>
                  <a:srgbClr val="26474B"/>
                </a:solidFill>
                <a:latin typeface="Menlo-Regular" charset="0"/>
              </a:rPr>
              <a:t>free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376" y="3063834"/>
            <a:ext cx="6188102" cy="340750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90671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自动释放池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343592" y="1203433"/>
            <a:ext cx="11501313" cy="206228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自动释放池的主要底层数据结构是：</a:t>
            </a:r>
            <a:r>
              <a:rPr lang="en-US" altLang="zh-CN" sz="1600">
                <a:solidFill>
                  <a:srgbClr val="000000"/>
                </a:solidFill>
                <a:latin typeface="Menlo-Regular" charset="0"/>
              </a:rPr>
              <a:t>__AtAutoreleasePool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>
                <a:solidFill>
                  <a:srgbClr val="000000"/>
                </a:solidFill>
                <a:latin typeface="Menlo-Regular" charset="0"/>
              </a:rPr>
              <a:t>AutoreleasePoolPage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调用了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autorelease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的对象最终都是通过</a:t>
            </a:r>
            <a:r>
              <a:rPr lang="en-US" altLang="zh-CN" sz="1600">
                <a:solidFill>
                  <a:srgbClr val="000000"/>
                </a:solidFill>
                <a:latin typeface="Menlo-Regular" charset="0"/>
              </a:rPr>
              <a:t>AutoreleasePoolPage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对象来管理的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源码分析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clang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重写</a:t>
            </a:r>
            <a:r>
              <a:rPr lang="en-US" altLang="zh-CN" sz="1600">
                <a:solidFill>
                  <a:srgbClr val="AA0D91"/>
                </a:solidFill>
                <a:latin typeface="Menlo-Regular" charset="0"/>
              </a:rPr>
              <a:t>@autoreleasepool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objc4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源码：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NSObject.mm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50" y="3361435"/>
            <a:ext cx="5257800" cy="28575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15818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AutoreleasePoolPage</a:t>
            </a:r>
            <a:r>
              <a:rPr lang="zh-CN" altLang="en-US"/>
              <a:t>的结构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343592" y="1203432"/>
            <a:ext cx="11501313" cy="88662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每个</a:t>
            </a:r>
            <a:r>
              <a:rPr lang="en-US" altLang="zh-CN" sz="1600">
                <a:solidFill>
                  <a:srgbClr val="000000"/>
                </a:solidFill>
                <a:latin typeface="Menlo-Regular" charset="0"/>
              </a:rPr>
              <a:t>AutoreleasePoolPage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对象占用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4096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字节内存，除了用来存放它内部的成员变量，剩下的空间用来存放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autorelease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对象的地址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所有的</a:t>
            </a:r>
            <a:r>
              <a:rPr lang="en-US" altLang="zh-CN" sz="1600">
                <a:solidFill>
                  <a:srgbClr val="000000"/>
                </a:solidFill>
                <a:latin typeface="Menlo-Regular" charset="0"/>
              </a:rPr>
              <a:t>AutoreleasePoolPage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对象通过双向链表的形式连接在一起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0400903"/>
              </p:ext>
            </p:extLst>
          </p:nvPr>
        </p:nvGraphicFramePr>
        <p:xfrm>
          <a:off x="1235033" y="2287213"/>
          <a:ext cx="3095794" cy="40792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0957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solidFill>
                            <a:schemeClr val="bg1"/>
                          </a:solidFill>
                          <a:latin typeface="Menlo-Regular" charset="0"/>
                        </a:rPr>
                        <a:t>AutoreleasePoolPage</a:t>
                      </a:r>
                      <a:endParaRPr lang="zh-CN" altLang="en-US" sz="16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rgbClr val="3F6E74"/>
                          </a:solidFill>
                          <a:latin typeface="Menlo-Regular" charset="0"/>
                        </a:rPr>
                        <a:t>magic_t</a:t>
                      </a:r>
                      <a:r>
                        <a:rPr lang="en-US" altLang="zh-CN" sz="1400">
                          <a:solidFill>
                            <a:srgbClr val="000000"/>
                          </a:solidFill>
                          <a:latin typeface="Menlo-Regular" charset="0"/>
                        </a:rPr>
                        <a:t> magic;</a:t>
                      </a:r>
                      <a:endParaRPr lang="zh-CN" alt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rgbClr val="AA0D91"/>
                          </a:solidFill>
                          <a:latin typeface="Menlo-Regular" charset="0"/>
                        </a:rPr>
                        <a:t>id</a:t>
                      </a:r>
                      <a:r>
                        <a:rPr lang="en-US" altLang="zh-CN" sz="1400">
                          <a:solidFill>
                            <a:srgbClr val="000000"/>
                          </a:solidFill>
                          <a:latin typeface="Menlo-Regular" charset="0"/>
                        </a:rPr>
                        <a:t> *next;</a:t>
                      </a:r>
                      <a:endParaRPr lang="zh-CN" alt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rgbClr val="5C2699"/>
                          </a:solidFill>
                          <a:latin typeface="Menlo-Regular" charset="0"/>
                        </a:rPr>
                        <a:t>pthread_t</a:t>
                      </a:r>
                      <a:r>
                        <a:rPr lang="en-US" altLang="zh-CN" sz="1400">
                          <a:solidFill>
                            <a:srgbClr val="000000"/>
                          </a:solidFill>
                          <a:latin typeface="Menlo-Regular" charset="0"/>
                        </a:rPr>
                        <a:t> thread;</a:t>
                      </a:r>
                      <a:endParaRPr lang="zh-CN" alt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rgbClr val="3F6E74"/>
                          </a:solidFill>
                          <a:latin typeface="Menlo-Regular" charset="0"/>
                        </a:rPr>
                        <a:t>AutoreleasePoolPage</a:t>
                      </a:r>
                      <a:r>
                        <a:rPr lang="en-US" altLang="zh-CN" sz="1400">
                          <a:solidFill>
                            <a:srgbClr val="000000"/>
                          </a:solidFill>
                          <a:latin typeface="Menlo-Regular" charset="0"/>
                        </a:rPr>
                        <a:t> *parent;</a:t>
                      </a:r>
                      <a:endParaRPr lang="zh-CN" alt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rgbClr val="3F6E74"/>
                          </a:solidFill>
                          <a:latin typeface="Menlo-Regular" charset="0"/>
                        </a:rPr>
                        <a:t>AutoreleasePoolPage</a:t>
                      </a:r>
                      <a:r>
                        <a:rPr lang="en-US" altLang="zh-CN" sz="1400">
                          <a:solidFill>
                            <a:srgbClr val="000000"/>
                          </a:solidFill>
                          <a:latin typeface="Menlo-Regular" charset="0"/>
                        </a:rPr>
                        <a:t> *child;</a:t>
                      </a:r>
                      <a:endParaRPr lang="zh-CN" alt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rgbClr val="5C2699"/>
                          </a:solidFill>
                          <a:latin typeface="Menlo-Regular" charset="0"/>
                        </a:rPr>
                        <a:t>uint32_t</a:t>
                      </a:r>
                      <a:r>
                        <a:rPr lang="en-US" altLang="zh-CN" sz="1400">
                          <a:solidFill>
                            <a:srgbClr val="000000"/>
                          </a:solidFill>
                          <a:latin typeface="Menlo-Regular" charset="0"/>
                        </a:rPr>
                        <a:t> depth;</a:t>
                      </a:r>
                      <a:endParaRPr lang="zh-CN" alt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rgbClr val="5C2699"/>
                          </a:solidFill>
                          <a:latin typeface="Menlo-Regular" charset="0"/>
                        </a:rPr>
                        <a:t>uint32_t</a:t>
                      </a:r>
                      <a:r>
                        <a:rPr lang="en-US" altLang="zh-CN" sz="1400">
                          <a:solidFill>
                            <a:srgbClr val="000000"/>
                          </a:solidFill>
                          <a:latin typeface="Menlo-Regular" charset="0"/>
                        </a:rPr>
                        <a:t> hiwat;</a:t>
                      </a:r>
                      <a:endParaRPr lang="zh-CN" alt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rgbClr val="FF0000"/>
                          </a:solidFill>
                        </a:rPr>
                        <a:t>...</a:t>
                      </a:r>
                      <a:endParaRPr lang="zh-CN" altLang="en-US" sz="140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rgbClr val="FF0000"/>
                          </a:solidFill>
                        </a:rPr>
                        <a:t>...</a:t>
                      </a:r>
                      <a:endParaRPr lang="zh-CN" altLang="en-US" sz="140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rgbClr val="FF0000"/>
                          </a:solidFill>
                        </a:rPr>
                        <a:t>...</a:t>
                      </a:r>
                      <a:endParaRPr lang="zh-CN" altLang="en-US" sz="140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pSp>
        <p:nvGrpSpPr>
          <p:cNvPr id="14" name="组 13"/>
          <p:cNvGrpSpPr/>
          <p:nvPr/>
        </p:nvGrpSpPr>
        <p:grpSpPr>
          <a:xfrm>
            <a:off x="0" y="2487884"/>
            <a:ext cx="1211282" cy="344384"/>
            <a:chOff x="823065" y="2392878"/>
            <a:chExt cx="1211282" cy="344384"/>
          </a:xfrm>
        </p:grpSpPr>
        <p:cxnSp>
          <p:nvCxnSpPr>
            <p:cNvPr id="5" name="直线箭头连接符 4"/>
            <p:cNvCxnSpPr/>
            <p:nvPr/>
          </p:nvCxnSpPr>
          <p:spPr>
            <a:xfrm>
              <a:off x="1760691" y="2565070"/>
              <a:ext cx="273656" cy="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/>
            <p:cNvSpPr txBox="1"/>
            <p:nvPr/>
          </p:nvSpPr>
          <p:spPr>
            <a:xfrm>
              <a:off x="823065" y="2392878"/>
              <a:ext cx="912190" cy="344384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algn="ctr">
                <a:lnSpc>
                  <a:spcPts val="2200"/>
                </a:lnSpc>
              </a:pPr>
              <a:r>
                <a:rPr lang="en-US" altLang="zh-CN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0x1000</a:t>
              </a:r>
            </a:p>
          </p:txBody>
        </p:sp>
      </p:grp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522273"/>
              </p:ext>
            </p:extLst>
          </p:nvPr>
        </p:nvGraphicFramePr>
        <p:xfrm>
          <a:off x="5119108" y="2287213"/>
          <a:ext cx="3095794" cy="40792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0957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solidFill>
                            <a:schemeClr val="bg1"/>
                          </a:solidFill>
                          <a:latin typeface="Menlo-Regular" charset="0"/>
                        </a:rPr>
                        <a:t>AutoreleasePoolPage</a:t>
                      </a:r>
                      <a:endParaRPr lang="zh-CN" altLang="en-US" sz="16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rgbClr val="3F6E74"/>
                          </a:solidFill>
                          <a:latin typeface="Menlo-Regular" charset="0"/>
                        </a:rPr>
                        <a:t>magic_t</a:t>
                      </a:r>
                      <a:r>
                        <a:rPr lang="en-US" altLang="zh-CN" sz="1400">
                          <a:solidFill>
                            <a:srgbClr val="000000"/>
                          </a:solidFill>
                          <a:latin typeface="Menlo-Regular" charset="0"/>
                        </a:rPr>
                        <a:t> magic;</a:t>
                      </a:r>
                      <a:endParaRPr lang="zh-CN" alt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rgbClr val="AA0D91"/>
                          </a:solidFill>
                          <a:latin typeface="Menlo-Regular" charset="0"/>
                        </a:rPr>
                        <a:t>id</a:t>
                      </a:r>
                      <a:r>
                        <a:rPr lang="en-US" altLang="zh-CN" sz="1400">
                          <a:solidFill>
                            <a:srgbClr val="000000"/>
                          </a:solidFill>
                          <a:latin typeface="Menlo-Regular" charset="0"/>
                        </a:rPr>
                        <a:t> *next;</a:t>
                      </a:r>
                      <a:endParaRPr lang="zh-CN" alt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rgbClr val="5C2699"/>
                          </a:solidFill>
                          <a:latin typeface="Menlo-Regular" charset="0"/>
                        </a:rPr>
                        <a:t>pthread_t</a:t>
                      </a:r>
                      <a:r>
                        <a:rPr lang="en-US" altLang="zh-CN" sz="1400">
                          <a:solidFill>
                            <a:srgbClr val="000000"/>
                          </a:solidFill>
                          <a:latin typeface="Menlo-Regular" charset="0"/>
                        </a:rPr>
                        <a:t> thread;</a:t>
                      </a:r>
                      <a:endParaRPr lang="zh-CN" alt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rgbClr val="3F6E74"/>
                          </a:solidFill>
                          <a:latin typeface="Menlo-Regular" charset="0"/>
                        </a:rPr>
                        <a:t>AutoreleasePoolPage</a:t>
                      </a:r>
                      <a:r>
                        <a:rPr lang="en-US" altLang="zh-CN" sz="1400">
                          <a:solidFill>
                            <a:srgbClr val="000000"/>
                          </a:solidFill>
                          <a:latin typeface="Menlo-Regular" charset="0"/>
                        </a:rPr>
                        <a:t> *parent;</a:t>
                      </a:r>
                      <a:endParaRPr lang="zh-CN" alt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rgbClr val="3F6E74"/>
                          </a:solidFill>
                          <a:latin typeface="Menlo-Regular" charset="0"/>
                        </a:rPr>
                        <a:t>AutoreleasePoolPage</a:t>
                      </a:r>
                      <a:r>
                        <a:rPr lang="en-US" altLang="zh-CN" sz="1400">
                          <a:solidFill>
                            <a:srgbClr val="000000"/>
                          </a:solidFill>
                          <a:latin typeface="Menlo-Regular" charset="0"/>
                        </a:rPr>
                        <a:t> *child;</a:t>
                      </a:r>
                      <a:endParaRPr lang="zh-CN" alt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rgbClr val="5C2699"/>
                          </a:solidFill>
                          <a:latin typeface="Menlo-Regular" charset="0"/>
                        </a:rPr>
                        <a:t>uint32_t</a:t>
                      </a:r>
                      <a:r>
                        <a:rPr lang="en-US" altLang="zh-CN" sz="1400">
                          <a:solidFill>
                            <a:srgbClr val="000000"/>
                          </a:solidFill>
                          <a:latin typeface="Menlo-Regular" charset="0"/>
                        </a:rPr>
                        <a:t> depth;</a:t>
                      </a:r>
                      <a:endParaRPr lang="zh-CN" alt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rgbClr val="5C2699"/>
                          </a:solidFill>
                          <a:latin typeface="Menlo-Regular" charset="0"/>
                        </a:rPr>
                        <a:t>uint32_t</a:t>
                      </a:r>
                      <a:r>
                        <a:rPr lang="en-US" altLang="zh-CN" sz="1400">
                          <a:solidFill>
                            <a:srgbClr val="000000"/>
                          </a:solidFill>
                          <a:latin typeface="Menlo-Regular" charset="0"/>
                        </a:rPr>
                        <a:t> hiwat;</a:t>
                      </a:r>
                      <a:endParaRPr lang="zh-CN" alt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rgbClr val="FF0000"/>
                          </a:solidFill>
                        </a:rPr>
                        <a:t>...</a:t>
                      </a:r>
                      <a:endParaRPr lang="zh-CN" altLang="en-US" sz="140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rgbClr val="FF0000"/>
                          </a:solidFill>
                        </a:rPr>
                        <a:t>...</a:t>
                      </a:r>
                      <a:endParaRPr lang="zh-CN" altLang="en-US" sz="140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rgbClr val="FF0000"/>
                          </a:solidFill>
                        </a:rPr>
                        <a:t>...</a:t>
                      </a:r>
                      <a:endParaRPr lang="zh-CN" altLang="en-US" sz="140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1790246"/>
              </p:ext>
            </p:extLst>
          </p:nvPr>
        </p:nvGraphicFramePr>
        <p:xfrm>
          <a:off x="9003184" y="2287213"/>
          <a:ext cx="3095794" cy="40792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0957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solidFill>
                            <a:schemeClr val="bg1"/>
                          </a:solidFill>
                          <a:latin typeface="Menlo-Regular" charset="0"/>
                        </a:rPr>
                        <a:t>AutoreleasePoolPage</a:t>
                      </a:r>
                      <a:endParaRPr lang="zh-CN" altLang="en-US" sz="16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rgbClr val="3F6E74"/>
                          </a:solidFill>
                          <a:latin typeface="Menlo-Regular" charset="0"/>
                        </a:rPr>
                        <a:t>magic_t</a:t>
                      </a:r>
                      <a:r>
                        <a:rPr lang="en-US" altLang="zh-CN" sz="1400">
                          <a:solidFill>
                            <a:srgbClr val="000000"/>
                          </a:solidFill>
                          <a:latin typeface="Menlo-Regular" charset="0"/>
                        </a:rPr>
                        <a:t> magic;</a:t>
                      </a:r>
                      <a:endParaRPr lang="zh-CN" alt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rgbClr val="AA0D91"/>
                          </a:solidFill>
                          <a:latin typeface="Menlo-Regular" charset="0"/>
                        </a:rPr>
                        <a:t>id</a:t>
                      </a:r>
                      <a:r>
                        <a:rPr lang="en-US" altLang="zh-CN" sz="1400">
                          <a:solidFill>
                            <a:srgbClr val="000000"/>
                          </a:solidFill>
                          <a:latin typeface="Menlo-Regular" charset="0"/>
                        </a:rPr>
                        <a:t> *next;</a:t>
                      </a:r>
                      <a:endParaRPr lang="zh-CN" alt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rgbClr val="5C2699"/>
                          </a:solidFill>
                          <a:latin typeface="Menlo-Regular" charset="0"/>
                        </a:rPr>
                        <a:t>pthread_t</a:t>
                      </a:r>
                      <a:r>
                        <a:rPr lang="en-US" altLang="zh-CN" sz="1400">
                          <a:solidFill>
                            <a:srgbClr val="000000"/>
                          </a:solidFill>
                          <a:latin typeface="Menlo-Regular" charset="0"/>
                        </a:rPr>
                        <a:t> thread;</a:t>
                      </a:r>
                      <a:endParaRPr lang="zh-CN" alt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rgbClr val="3F6E74"/>
                          </a:solidFill>
                          <a:latin typeface="Menlo-Regular" charset="0"/>
                        </a:rPr>
                        <a:t>AutoreleasePoolPage</a:t>
                      </a:r>
                      <a:r>
                        <a:rPr lang="en-US" altLang="zh-CN" sz="1400">
                          <a:solidFill>
                            <a:srgbClr val="000000"/>
                          </a:solidFill>
                          <a:latin typeface="Menlo-Regular" charset="0"/>
                        </a:rPr>
                        <a:t> *parent;</a:t>
                      </a:r>
                      <a:endParaRPr lang="zh-CN" alt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rgbClr val="3F6E74"/>
                          </a:solidFill>
                          <a:latin typeface="Menlo-Regular" charset="0"/>
                        </a:rPr>
                        <a:t>AutoreleasePoolPage</a:t>
                      </a:r>
                      <a:r>
                        <a:rPr lang="en-US" altLang="zh-CN" sz="1400">
                          <a:solidFill>
                            <a:srgbClr val="000000"/>
                          </a:solidFill>
                          <a:latin typeface="Menlo-Regular" charset="0"/>
                        </a:rPr>
                        <a:t> *child;</a:t>
                      </a:r>
                      <a:endParaRPr lang="zh-CN" alt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rgbClr val="5C2699"/>
                          </a:solidFill>
                          <a:latin typeface="Menlo-Regular" charset="0"/>
                        </a:rPr>
                        <a:t>uint32_t</a:t>
                      </a:r>
                      <a:r>
                        <a:rPr lang="en-US" altLang="zh-CN" sz="1400">
                          <a:solidFill>
                            <a:srgbClr val="000000"/>
                          </a:solidFill>
                          <a:latin typeface="Menlo-Regular" charset="0"/>
                        </a:rPr>
                        <a:t> depth;</a:t>
                      </a:r>
                      <a:endParaRPr lang="zh-CN" alt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rgbClr val="5C2699"/>
                          </a:solidFill>
                          <a:latin typeface="Menlo-Regular" charset="0"/>
                        </a:rPr>
                        <a:t>uint32_t</a:t>
                      </a:r>
                      <a:r>
                        <a:rPr lang="en-US" altLang="zh-CN" sz="1400">
                          <a:solidFill>
                            <a:srgbClr val="000000"/>
                          </a:solidFill>
                          <a:latin typeface="Menlo-Regular" charset="0"/>
                        </a:rPr>
                        <a:t> hiwat;</a:t>
                      </a:r>
                      <a:endParaRPr lang="zh-CN" alt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rgbClr val="FF0000"/>
                          </a:solidFill>
                        </a:rPr>
                        <a:t>...</a:t>
                      </a:r>
                      <a:endParaRPr lang="zh-CN" altLang="en-US" sz="140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rgbClr val="FF0000"/>
                          </a:solidFill>
                        </a:rPr>
                        <a:t>...</a:t>
                      </a:r>
                      <a:endParaRPr lang="zh-CN" altLang="en-US" sz="140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rgbClr val="FF0000"/>
                          </a:solidFill>
                        </a:rPr>
                        <a:t>...</a:t>
                      </a:r>
                      <a:endParaRPr lang="zh-CN" altLang="en-US" sz="140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pSp>
        <p:nvGrpSpPr>
          <p:cNvPr id="23" name="组 22"/>
          <p:cNvGrpSpPr/>
          <p:nvPr/>
        </p:nvGrpSpPr>
        <p:grpSpPr>
          <a:xfrm>
            <a:off x="0" y="6182386"/>
            <a:ext cx="1211282" cy="344384"/>
            <a:chOff x="823065" y="2392878"/>
            <a:chExt cx="1211282" cy="344384"/>
          </a:xfrm>
        </p:grpSpPr>
        <p:cxnSp>
          <p:nvCxnSpPr>
            <p:cNvPr id="24" name="直线箭头连接符 23"/>
            <p:cNvCxnSpPr/>
            <p:nvPr/>
          </p:nvCxnSpPr>
          <p:spPr>
            <a:xfrm>
              <a:off x="1760691" y="2565070"/>
              <a:ext cx="273656" cy="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文本框 24"/>
            <p:cNvSpPr txBox="1"/>
            <p:nvPr/>
          </p:nvSpPr>
          <p:spPr>
            <a:xfrm>
              <a:off x="823065" y="2392878"/>
              <a:ext cx="912190" cy="344384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algn="ctr">
                <a:lnSpc>
                  <a:spcPts val="2200"/>
                </a:lnSpc>
              </a:pPr>
              <a:r>
                <a:rPr lang="en-US" altLang="zh-CN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0x2000</a:t>
              </a:r>
            </a:p>
          </p:txBody>
        </p:sp>
      </p:grpSp>
      <p:cxnSp>
        <p:nvCxnSpPr>
          <p:cNvPr id="26" name="直线箭头连接符 25"/>
          <p:cNvCxnSpPr>
            <a:endCxn id="19" idx="1"/>
          </p:cNvCxnSpPr>
          <p:nvPr/>
        </p:nvCxnSpPr>
        <p:spPr>
          <a:xfrm>
            <a:off x="4217750" y="4326833"/>
            <a:ext cx="901358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箭头连接符 27"/>
          <p:cNvCxnSpPr/>
          <p:nvPr/>
        </p:nvCxnSpPr>
        <p:spPr>
          <a:xfrm>
            <a:off x="8101826" y="4326833"/>
            <a:ext cx="901358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线箭头连接符 28"/>
          <p:cNvCxnSpPr/>
          <p:nvPr/>
        </p:nvCxnSpPr>
        <p:spPr>
          <a:xfrm flipH="1" flipV="1">
            <a:off x="4330828" y="3526975"/>
            <a:ext cx="1150055" cy="30875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线箭头连接符 32"/>
          <p:cNvCxnSpPr/>
          <p:nvPr/>
        </p:nvCxnSpPr>
        <p:spPr>
          <a:xfrm flipH="1" flipV="1">
            <a:off x="8214902" y="3344489"/>
            <a:ext cx="1150057" cy="49124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组 42"/>
          <p:cNvGrpSpPr/>
          <p:nvPr/>
        </p:nvGrpSpPr>
        <p:grpSpPr>
          <a:xfrm>
            <a:off x="-1" y="5077982"/>
            <a:ext cx="1211282" cy="344384"/>
            <a:chOff x="823065" y="2392878"/>
            <a:chExt cx="1211282" cy="344384"/>
          </a:xfrm>
        </p:grpSpPr>
        <p:cxnSp>
          <p:nvCxnSpPr>
            <p:cNvPr id="45" name="直线箭头连接符 44"/>
            <p:cNvCxnSpPr/>
            <p:nvPr/>
          </p:nvCxnSpPr>
          <p:spPr>
            <a:xfrm>
              <a:off x="1760691" y="2565070"/>
              <a:ext cx="273656" cy="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文本框 45"/>
            <p:cNvSpPr txBox="1"/>
            <p:nvPr/>
          </p:nvSpPr>
          <p:spPr>
            <a:xfrm>
              <a:off x="823065" y="2392878"/>
              <a:ext cx="912190" cy="344384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algn="ctr">
                <a:lnSpc>
                  <a:spcPts val="2200"/>
                </a:lnSpc>
              </a:pPr>
              <a:r>
                <a:rPr lang="en-US" altLang="zh-CN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0x1038</a:t>
              </a:r>
            </a:p>
          </p:txBody>
        </p:sp>
      </p:grpSp>
      <p:grpSp>
        <p:nvGrpSpPr>
          <p:cNvPr id="53" name="组 52"/>
          <p:cNvGrpSpPr/>
          <p:nvPr/>
        </p:nvGrpSpPr>
        <p:grpSpPr>
          <a:xfrm>
            <a:off x="4133849" y="6182386"/>
            <a:ext cx="1082468" cy="344384"/>
            <a:chOff x="4359482" y="6324887"/>
            <a:chExt cx="1082468" cy="344384"/>
          </a:xfrm>
        </p:grpSpPr>
        <p:cxnSp>
          <p:nvCxnSpPr>
            <p:cNvPr id="48" name="直线箭头连接符 47"/>
            <p:cNvCxnSpPr/>
            <p:nvPr/>
          </p:nvCxnSpPr>
          <p:spPr>
            <a:xfrm flipH="1">
              <a:off x="4359482" y="6508954"/>
              <a:ext cx="294188" cy="421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文本框 48"/>
            <p:cNvSpPr txBox="1"/>
            <p:nvPr/>
          </p:nvSpPr>
          <p:spPr>
            <a:xfrm>
              <a:off x="4529760" y="6324887"/>
              <a:ext cx="912190" cy="344384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algn="ctr">
                <a:lnSpc>
                  <a:spcPts val="2200"/>
                </a:lnSpc>
              </a:pPr>
              <a:r>
                <a:rPr lang="en-US" altLang="zh-CN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end()</a:t>
              </a:r>
            </a:p>
          </p:txBody>
        </p:sp>
      </p:grpSp>
      <p:grpSp>
        <p:nvGrpSpPr>
          <p:cNvPr id="54" name="组 53"/>
          <p:cNvGrpSpPr/>
          <p:nvPr/>
        </p:nvGrpSpPr>
        <p:grpSpPr>
          <a:xfrm>
            <a:off x="4067820" y="5063620"/>
            <a:ext cx="1129968" cy="344384"/>
            <a:chOff x="4359482" y="6324887"/>
            <a:chExt cx="1129968" cy="344384"/>
          </a:xfrm>
        </p:grpSpPr>
        <p:cxnSp>
          <p:nvCxnSpPr>
            <p:cNvPr id="55" name="直线箭头连接符 54"/>
            <p:cNvCxnSpPr/>
            <p:nvPr/>
          </p:nvCxnSpPr>
          <p:spPr>
            <a:xfrm flipH="1">
              <a:off x="4359482" y="6508954"/>
              <a:ext cx="294188" cy="421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文本框 55"/>
            <p:cNvSpPr txBox="1"/>
            <p:nvPr/>
          </p:nvSpPr>
          <p:spPr>
            <a:xfrm>
              <a:off x="4577260" y="6324887"/>
              <a:ext cx="912190" cy="344384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algn="ctr">
                <a:lnSpc>
                  <a:spcPts val="2200"/>
                </a:lnSpc>
              </a:pPr>
              <a:r>
                <a:rPr lang="en-US" altLang="zh-CN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begin()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71151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AutoreleasePoolPage</a:t>
            </a:r>
            <a:r>
              <a:rPr lang="zh-CN" altLang="en-US"/>
              <a:t>的结构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343592" y="1203432"/>
            <a:ext cx="11501313" cy="18722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push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方法会将一个</a:t>
            </a:r>
            <a:r>
              <a:rPr lang="en-US" altLang="zh-CN" sz="1600" dirty="0">
                <a:solidFill>
                  <a:srgbClr val="643820"/>
                </a:solidFill>
                <a:latin typeface="Menlo-Regular" charset="0"/>
              </a:rPr>
              <a:t>POOL_BOUNDARY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入栈，并且返回其存放的内存地址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pop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方法时传入一个</a:t>
            </a:r>
            <a:r>
              <a:rPr lang="en-US" altLang="zh-CN" sz="1600" dirty="0">
                <a:solidFill>
                  <a:srgbClr val="643820"/>
                </a:solidFill>
                <a:latin typeface="Menlo-Regular" charset="0"/>
              </a:rPr>
              <a:t>POOL_BOUNDARY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的内存地址，会从最后一个入栈的对象开始发送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release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消息，直到遇到这个</a:t>
            </a:r>
            <a:r>
              <a:rPr lang="en-US" altLang="zh-CN" sz="1600" dirty="0">
                <a:solidFill>
                  <a:srgbClr val="643820"/>
                </a:solidFill>
                <a:latin typeface="Menlo-Regular" charset="0"/>
              </a:rPr>
              <a:t>POOL_BOUNDARY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en-US" altLang="zh-CN" sz="1600" dirty="0">
                <a:solidFill>
                  <a:srgbClr val="AA0D91"/>
                </a:solidFill>
                <a:latin typeface="Menlo-Regular" charset="0"/>
              </a:rPr>
              <a:t>id</a:t>
            </a:r>
            <a:r>
              <a:rPr lang="en-US" altLang="zh-CN" sz="1600" dirty="0">
                <a:solidFill>
                  <a:srgbClr val="000000"/>
                </a:solidFill>
                <a:latin typeface="Menlo-Regular" charset="0"/>
              </a:rPr>
              <a:t> *next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指向了下一个能存放</a:t>
            </a: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autorelease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对象地址的区域  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95477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面试题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343592" y="1203432"/>
            <a:ext cx="11501313" cy="509049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CADisplayLink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NSTimer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有什么注意点？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介绍下内存的几大区域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讲一下你对 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iOS 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内存管理的理解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ARC 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都帮我们做了什么？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LLVM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Runtime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相互协作的结果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weak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指针的实现原理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不对被引用的对象进行</a:t>
            </a:r>
            <a:r>
              <a:rPr lang="en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retain,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而是利用哈希表对</a:t>
            </a:r>
            <a:r>
              <a:rPr lang="en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weak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指针与被指向的对象进行标记、关联。当对象销毁释放内存时通过之前的标记对</a:t>
            </a:r>
            <a:r>
              <a:rPr lang="en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weak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指针地址进行查找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最后把</a:t>
            </a:r>
            <a:r>
              <a:rPr lang="en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weak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指针的指向置为</a:t>
            </a:r>
            <a:r>
              <a:rPr lang="en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nil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200"/>
              </a:lnSpc>
            </a:pP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autorelease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对象在什么时机会被调用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release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方法里有局部对象， 出了方法后会立即释放吗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50241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Runloop</a:t>
            </a:r>
            <a:r>
              <a:rPr lang="zh-CN" altLang="en-US"/>
              <a:t>和</a:t>
            </a:r>
            <a:r>
              <a:rPr lang="en-US" altLang="zh-CN"/>
              <a:t>Autorelease</a:t>
            </a:r>
            <a:endParaRPr lang="zh-CN" altLang="en-US"/>
          </a:p>
        </p:txBody>
      </p:sp>
      <p:sp>
        <p:nvSpPr>
          <p:cNvPr id="44" name="文本框 43"/>
          <p:cNvSpPr txBox="1"/>
          <p:nvPr/>
        </p:nvSpPr>
        <p:spPr>
          <a:xfrm>
            <a:off x="343592" y="1203432"/>
            <a:ext cx="11501313" cy="18722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iOS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在主线程的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Runloop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中注册了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Observer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Observer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监听了</a:t>
            </a:r>
            <a:r>
              <a:rPr lang="en-US" altLang="zh-CN" sz="1600">
                <a:solidFill>
                  <a:srgbClr val="2E0D6E"/>
                </a:solidFill>
                <a:latin typeface="Menlo-Regular" charset="0"/>
              </a:rPr>
              <a:t>kCFRunLoopEntry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事件，会调用</a:t>
            </a:r>
            <a:r>
              <a:rPr lang="en-US" altLang="zh-CN" sz="1600">
                <a:solidFill>
                  <a:srgbClr val="000000"/>
                </a:solidFill>
                <a:latin typeface="Menlo-Regular" charset="0"/>
              </a:rPr>
              <a:t>objc_autoreleasePoolPush()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Observer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ü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监听了</a:t>
            </a:r>
            <a:r>
              <a:rPr lang="en-US" altLang="zh-CN" sz="1600">
                <a:solidFill>
                  <a:srgbClr val="2E0D6E"/>
                </a:solidFill>
                <a:latin typeface="Menlo-Regular" charset="0"/>
              </a:rPr>
              <a:t>kCFRunLoopBeforeWaiting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事件，会调用</a:t>
            </a:r>
            <a:r>
              <a:rPr lang="en-US" altLang="zh-CN" sz="1600">
                <a:solidFill>
                  <a:srgbClr val="000000"/>
                </a:solidFill>
                <a:latin typeface="Menlo-Regular" charset="0"/>
              </a:rPr>
              <a:t>objc_autoreleasePoolPop()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>
                <a:solidFill>
                  <a:srgbClr val="000000"/>
                </a:solidFill>
                <a:latin typeface="Menlo-Regular" charset="0"/>
              </a:rPr>
              <a:t>objc_autoreleasePoolPush()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ü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监听了</a:t>
            </a:r>
            <a:r>
              <a:rPr lang="en-US" altLang="zh-CN" sz="1600">
                <a:solidFill>
                  <a:srgbClr val="2E0D6E"/>
                </a:solidFill>
                <a:latin typeface="Menlo-Regular" charset="0"/>
              </a:rPr>
              <a:t>kCFRunLoopBeforeExit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事件，会调用</a:t>
            </a:r>
            <a:r>
              <a:rPr lang="en-US" altLang="zh-CN" sz="1600">
                <a:solidFill>
                  <a:srgbClr val="000000"/>
                </a:solidFill>
                <a:latin typeface="Menlo-Regular" charset="0"/>
              </a:rPr>
              <a:t>objc_autoreleasePoolPop()</a:t>
            </a:r>
          </a:p>
        </p:txBody>
      </p:sp>
    </p:spTree>
    <p:extLst>
      <p:ext uri="{BB962C8B-B14F-4D97-AF65-F5344CB8AC3E}">
        <p14:creationId xmlns:p14="http://schemas.microsoft.com/office/powerpoint/2010/main" val="303376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CADisplayLink</a:t>
            </a:r>
            <a:r>
              <a:rPr lang="zh-CN" altLang="en-US" dirty="0"/>
              <a:t>、</a:t>
            </a:r>
            <a:r>
              <a:rPr lang="en-US" altLang="zh-CN" dirty="0" err="1"/>
              <a:t>NSTimer</a:t>
            </a:r>
            <a:r>
              <a:rPr lang="zh-CN" altLang="en-US" dirty="0"/>
              <a:t>使用注意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343592" y="1203432"/>
            <a:ext cx="11501313" cy="119538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CADisplayLink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NSTimer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会对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target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产生强引用，如果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target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又对它们产生强引用，那么就会引发循环引用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解决方案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block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43592" y="3705101"/>
            <a:ext cx="11501313" cy="41365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使用代理对象（</a:t>
            </a: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NSProxy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549" y="4114923"/>
            <a:ext cx="4286332" cy="262024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549" y="2398816"/>
            <a:ext cx="7280938" cy="119869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6267" y="4114922"/>
            <a:ext cx="6411230" cy="131012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36521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852550" y="1947553"/>
            <a:ext cx="2327564" cy="205443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/>
              <a:t>NSTimer</a:t>
            </a:r>
          </a:p>
          <a:p>
            <a:pPr algn="ctr"/>
            <a:endParaRPr kumimoji="1" lang="en-US" altLang="zh-CN" sz="2800"/>
          </a:p>
          <a:p>
            <a:pPr algn="ctr"/>
            <a:endParaRPr kumimoji="1" lang="en-US" altLang="zh-CN" sz="2800"/>
          </a:p>
          <a:p>
            <a:pPr algn="ctr"/>
            <a:r>
              <a:rPr kumimoji="1" lang="en-US" altLang="zh-CN" sz="2800">
                <a:solidFill>
                  <a:srgbClr val="FF0000"/>
                </a:solidFill>
              </a:rPr>
              <a:t>target</a:t>
            </a:r>
            <a:endParaRPr kumimoji="1" lang="zh-CN" altLang="en-US" sz="2800">
              <a:solidFill>
                <a:srgbClr val="FF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8227620" y="1043049"/>
            <a:ext cx="3196442" cy="205443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/>
              <a:t>ViewController</a:t>
            </a:r>
          </a:p>
          <a:p>
            <a:pPr algn="ctr"/>
            <a:endParaRPr kumimoji="1" lang="en-US" altLang="zh-CN" sz="2800"/>
          </a:p>
          <a:p>
            <a:pPr algn="ctr"/>
            <a:endParaRPr kumimoji="1" lang="en-US" altLang="zh-CN" sz="2800"/>
          </a:p>
          <a:p>
            <a:pPr algn="ctr"/>
            <a:r>
              <a:rPr kumimoji="1" lang="en-US" altLang="zh-CN" sz="2800">
                <a:solidFill>
                  <a:srgbClr val="FF0000"/>
                </a:solidFill>
              </a:rPr>
              <a:t>timer</a:t>
            </a:r>
            <a:endParaRPr kumimoji="1" lang="zh-CN" altLang="en-US" sz="2800">
              <a:solidFill>
                <a:srgbClr val="FF0000"/>
              </a:solidFill>
            </a:endParaRPr>
          </a:p>
        </p:txBody>
      </p:sp>
      <p:cxnSp>
        <p:nvCxnSpPr>
          <p:cNvPr id="7" name="直线箭头连接符 6"/>
          <p:cNvCxnSpPr>
            <a:endCxn id="14" idx="1"/>
          </p:cNvCxnSpPr>
          <p:nvPr/>
        </p:nvCxnSpPr>
        <p:spPr>
          <a:xfrm>
            <a:off x="3099460" y="3880264"/>
            <a:ext cx="2943100" cy="8876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线箭头连接符 7"/>
          <p:cNvCxnSpPr>
            <a:endCxn id="4" idx="3"/>
          </p:cNvCxnSpPr>
          <p:nvPr/>
        </p:nvCxnSpPr>
        <p:spPr>
          <a:xfrm flipH="1">
            <a:off x="4180114" y="2707574"/>
            <a:ext cx="5165766" cy="2671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6042560" y="3740728"/>
            <a:ext cx="2327564" cy="205443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/>
              <a:t>OtherObject</a:t>
            </a:r>
          </a:p>
          <a:p>
            <a:pPr algn="ctr"/>
            <a:endParaRPr kumimoji="1" lang="en-US" altLang="zh-CN" sz="2800"/>
          </a:p>
          <a:p>
            <a:pPr algn="ctr"/>
            <a:endParaRPr kumimoji="1" lang="en-US" altLang="zh-CN" sz="2800"/>
          </a:p>
          <a:p>
            <a:pPr algn="ctr"/>
            <a:r>
              <a:rPr kumimoji="1" lang="en-US" altLang="zh-CN" sz="2800">
                <a:solidFill>
                  <a:srgbClr val="FF0000"/>
                </a:solidFill>
              </a:rPr>
              <a:t>target</a:t>
            </a:r>
            <a:endParaRPr kumimoji="1" lang="zh-CN" altLang="en-US" sz="2800">
              <a:solidFill>
                <a:srgbClr val="FF0000"/>
              </a:solidFill>
            </a:endParaRPr>
          </a:p>
        </p:txBody>
      </p:sp>
      <p:cxnSp>
        <p:nvCxnSpPr>
          <p:cNvPr id="16" name="直线箭头连接符 15"/>
          <p:cNvCxnSpPr/>
          <p:nvPr/>
        </p:nvCxnSpPr>
        <p:spPr>
          <a:xfrm flipV="1">
            <a:off x="7695211" y="3163785"/>
            <a:ext cx="2458192" cy="2235531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6217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GCD</a:t>
            </a:r>
            <a:r>
              <a:rPr lang="zh-CN" altLang="en-US"/>
              <a:t>定时器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343592" y="1203432"/>
            <a:ext cx="11501313" cy="9935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NSTimer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依赖于</a:t>
            </a: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RunLoop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，如果</a:t>
            </a: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RunLoop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的任务过于繁重，可能会导致</a:t>
            </a: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NSTimer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不准时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而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GCD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的定时器会更加准时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345" y="2292654"/>
            <a:ext cx="10157031" cy="325241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78823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iOS</a:t>
            </a:r>
            <a:r>
              <a:rPr lang="zh-CN" altLang="en-US"/>
              <a:t>程序的内存布局</a:t>
            </a:r>
          </a:p>
        </p:txBody>
      </p:sp>
      <p:cxnSp>
        <p:nvCxnSpPr>
          <p:cNvPr id="3" name="直线箭头连接符 2"/>
          <p:cNvCxnSpPr>
            <a:stCxn id="9" idx="2"/>
            <a:endCxn id="10" idx="0"/>
          </p:cNvCxnSpPr>
          <p:nvPr/>
        </p:nvCxnSpPr>
        <p:spPr>
          <a:xfrm>
            <a:off x="551808" y="1692233"/>
            <a:ext cx="0" cy="40589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843149" y="1692233"/>
            <a:ext cx="1923803" cy="552203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保留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212965" y="1363748"/>
            <a:ext cx="677686" cy="32848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>
              <a:lnSpc>
                <a:spcPts val="2200"/>
              </a:lnSpc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低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212965" y="5751144"/>
            <a:ext cx="677686" cy="32848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>
              <a:lnSpc>
                <a:spcPts val="2200"/>
              </a:lnSpc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</a:t>
            </a:r>
          </a:p>
        </p:txBody>
      </p:sp>
      <p:sp>
        <p:nvSpPr>
          <p:cNvPr id="11" name="矩形 10"/>
          <p:cNvSpPr/>
          <p:nvPr/>
        </p:nvSpPr>
        <p:spPr>
          <a:xfrm>
            <a:off x="843148" y="2276753"/>
            <a:ext cx="1923803" cy="552203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代码段（</a:t>
            </a:r>
            <a:r>
              <a:rPr kumimoji="1" lang="en-US" altLang="zh-CN"/>
              <a:t>__TEXT</a:t>
            </a:r>
            <a:r>
              <a:rPr kumimoji="1" lang="zh-CN" altLang="en-US"/>
              <a:t>）</a:t>
            </a:r>
          </a:p>
        </p:txBody>
      </p:sp>
      <p:sp>
        <p:nvSpPr>
          <p:cNvPr id="12" name="矩形 11"/>
          <p:cNvSpPr/>
          <p:nvPr/>
        </p:nvSpPr>
        <p:spPr>
          <a:xfrm>
            <a:off x="843148" y="2858303"/>
            <a:ext cx="1923799" cy="1133413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/>
          </a:p>
          <a:p>
            <a:pPr algn="ctr"/>
            <a:endParaRPr kumimoji="1" lang="en-US" altLang="zh-CN"/>
          </a:p>
          <a:p>
            <a:pPr algn="ctr"/>
            <a:r>
              <a:rPr kumimoji="1" lang="zh-CN" altLang="en-US"/>
              <a:t>数据段（</a:t>
            </a:r>
            <a:r>
              <a:rPr kumimoji="1" lang="en-US" altLang="zh-CN"/>
              <a:t>__DATA</a:t>
            </a:r>
            <a:r>
              <a:rPr kumimoji="1" lang="zh-CN" altLang="en-US"/>
              <a:t>）</a:t>
            </a:r>
            <a:endParaRPr kumimoji="1" lang="en-US" altLang="zh-CN"/>
          </a:p>
          <a:p>
            <a:pPr algn="ctr"/>
            <a:r>
              <a:rPr kumimoji="1" lang="zh-CN" altLang="en-US">
                <a:solidFill>
                  <a:schemeClr val="tx1"/>
                </a:solidFill>
              </a:rPr>
              <a:t>字符串常量</a:t>
            </a:r>
            <a:endParaRPr kumimoji="1" lang="en-US" altLang="zh-CN">
              <a:solidFill>
                <a:schemeClr val="tx1"/>
              </a:solidFill>
            </a:endParaRPr>
          </a:p>
          <a:p>
            <a:pPr algn="ctr"/>
            <a:r>
              <a:rPr kumimoji="1" lang="zh-CN" altLang="en-US">
                <a:solidFill>
                  <a:schemeClr val="tx1"/>
                </a:solidFill>
              </a:rPr>
              <a:t>已初始化数据</a:t>
            </a:r>
            <a:endParaRPr kumimoji="1" lang="en-US" altLang="zh-CN">
              <a:solidFill>
                <a:schemeClr val="tx1"/>
              </a:solidFill>
            </a:endParaRPr>
          </a:p>
          <a:p>
            <a:pPr algn="ctr"/>
            <a:r>
              <a:rPr kumimoji="1" lang="zh-CN" altLang="en-US">
                <a:solidFill>
                  <a:schemeClr val="tx1"/>
                </a:solidFill>
              </a:rPr>
              <a:t>未初始化数据</a:t>
            </a:r>
            <a:endParaRPr kumimoji="1" lang="en-US" altLang="zh-CN">
              <a:solidFill>
                <a:schemeClr val="tx1"/>
              </a:solidFill>
            </a:endParaRPr>
          </a:p>
          <a:p>
            <a:pPr algn="ctr"/>
            <a:endParaRPr kumimoji="1" lang="en-US" altLang="zh-CN"/>
          </a:p>
          <a:p>
            <a:pPr algn="ctr"/>
            <a:endParaRPr kumimoji="1" lang="en-US" altLang="zh-CN"/>
          </a:p>
        </p:txBody>
      </p:sp>
      <p:sp>
        <p:nvSpPr>
          <p:cNvPr id="14" name="矩形 13"/>
          <p:cNvSpPr/>
          <p:nvPr/>
        </p:nvSpPr>
        <p:spPr>
          <a:xfrm>
            <a:off x="843147" y="4026661"/>
            <a:ext cx="1923803" cy="552203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堆（</a:t>
            </a:r>
            <a:r>
              <a:rPr kumimoji="1" lang="en-US" altLang="zh-CN"/>
              <a:t>heap</a:t>
            </a:r>
            <a:r>
              <a:rPr kumimoji="1" lang="zh-CN" altLang="en-US"/>
              <a:t>）↓</a:t>
            </a:r>
          </a:p>
        </p:txBody>
      </p:sp>
      <p:sp>
        <p:nvSpPr>
          <p:cNvPr id="15" name="矩形 14"/>
          <p:cNvSpPr/>
          <p:nvPr/>
        </p:nvSpPr>
        <p:spPr>
          <a:xfrm>
            <a:off x="843145" y="4613809"/>
            <a:ext cx="1923803" cy="552203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栈（</a:t>
            </a:r>
            <a:r>
              <a:rPr kumimoji="1" lang="en-US" altLang="zh-CN"/>
              <a:t>stack</a:t>
            </a:r>
            <a:r>
              <a:rPr kumimoji="1" lang="zh-CN" altLang="en-US"/>
              <a:t>）↑</a:t>
            </a:r>
          </a:p>
        </p:txBody>
      </p:sp>
      <p:sp>
        <p:nvSpPr>
          <p:cNvPr id="17" name="矩形 16"/>
          <p:cNvSpPr/>
          <p:nvPr/>
        </p:nvSpPr>
        <p:spPr>
          <a:xfrm>
            <a:off x="843144" y="5198941"/>
            <a:ext cx="1923803" cy="552203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内核区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3058282" y="1363749"/>
            <a:ext cx="8793292" cy="438739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代码段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：编译之后的代码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数据段</a:t>
            </a:r>
            <a:endParaRPr lang="en-US" altLang="zh-CN" sz="16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字符串常量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：比如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NSString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*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@"123"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已初始化数据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：已初始化的全局变量、静态变量等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未初始化数据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：未初始化的全局变量、静态变量等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栈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：函数调用开销，比如局部变量。分配的内存空间地址越来越小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堆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：通过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alloc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malloc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calloc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等动态分配的空间，分配的内存空间地址越来越大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29939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/>
      <p:bldP spid="10" grpId="0"/>
      <p:bldP spid="11" grpId="0" animBg="1"/>
      <p:bldP spid="12" grpId="0" animBg="1"/>
      <p:bldP spid="14" grpId="0" animBg="1"/>
      <p:bldP spid="15" grpId="0" animBg="1"/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Tagged Pointer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343592" y="1203431"/>
            <a:ext cx="11501313" cy="416421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64bit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开始，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iOS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引入了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Tagged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Pointer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技术，用于优化</a:t>
            </a: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NSNumber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NSDate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NSString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等小对象的存储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在没有使用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Tagged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Pointer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之前，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NSNumber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等对象需要动态分配内存、维护引用计数等，</a:t>
            </a: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NSNumber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指针存储的是堆中</a:t>
            </a: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NSNumber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对象的地址值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Tagged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Pointer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之后，</a:t>
            </a: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NSNumber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指针里面存储的数据变成了：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Tag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，也就是将数据直接存储在了指针中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当指针不够存储数据时，才会使用动态分配内存的方式来存储数据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objc_msgSend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能识别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Tagged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Pointer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，比如</a:t>
            </a: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NSNumber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intValue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方法，直接从指针提取数据，节省了以前的调用开销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如何判断一个指针是否为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Tagged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Pointer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iOS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平台，最高有效位是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（第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64bit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Mac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平台，最低有效位是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10190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判断是否为</a:t>
            </a:r>
            <a:r>
              <a:rPr lang="en-US" altLang="zh-CN"/>
              <a:t>Tagged</a:t>
            </a:r>
            <a:r>
              <a:rPr lang="zh-CN" altLang="en-US"/>
              <a:t> </a:t>
            </a:r>
            <a:r>
              <a:rPr lang="en-US" altLang="zh-CN"/>
              <a:t>Pointer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164" y="1349169"/>
            <a:ext cx="5080000" cy="37084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164" y="5168396"/>
            <a:ext cx="8140700" cy="14986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00195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541319" y="1876299"/>
            <a:ext cx="2090058" cy="7243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number</a:t>
            </a:r>
            <a:r>
              <a:rPr kumimoji="1" lang="zh-CN" altLang="en-US"/>
              <a:t> </a:t>
            </a:r>
            <a:r>
              <a:rPr kumimoji="1" lang="en-US" altLang="zh-CN"/>
              <a:t>=</a:t>
            </a:r>
            <a:r>
              <a:rPr kumimoji="1" lang="zh-CN" altLang="en-US"/>
              <a:t> </a:t>
            </a:r>
            <a:r>
              <a:rPr kumimoji="1" lang="en-US" altLang="zh-CN"/>
              <a:t>0x10001</a:t>
            </a:r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7063839" y="1738744"/>
            <a:ext cx="2840182" cy="99950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地址：</a:t>
            </a:r>
            <a:r>
              <a:rPr kumimoji="1" lang="en-US" altLang="zh-CN"/>
              <a:t>0x10001</a:t>
            </a:r>
          </a:p>
          <a:p>
            <a:pPr algn="ctr"/>
            <a:r>
              <a:rPr kumimoji="1" lang="en-US" altLang="zh-CN"/>
              <a:t>NSNumber</a:t>
            </a:r>
            <a:r>
              <a:rPr kumimoji="1" lang="zh-CN" altLang="en-US"/>
              <a:t>对象</a:t>
            </a:r>
            <a:endParaRPr kumimoji="1" lang="en-US" altLang="zh-CN"/>
          </a:p>
          <a:p>
            <a:pPr algn="ctr"/>
            <a:r>
              <a:rPr kumimoji="1" lang="zh-CN" altLang="en-US"/>
              <a:t>存储值：</a:t>
            </a:r>
            <a:r>
              <a:rPr kumimoji="1" lang="en-US" altLang="zh-CN"/>
              <a:t>10</a:t>
            </a:r>
            <a:endParaRPr kumimoji="1" lang="zh-CN" altLang="en-US"/>
          </a:p>
        </p:txBody>
      </p:sp>
      <p:cxnSp>
        <p:nvCxnSpPr>
          <p:cNvPr id="7" name="直线箭头连接符 6"/>
          <p:cNvCxnSpPr>
            <a:stCxn id="4" idx="3"/>
            <a:endCxn id="5" idx="1"/>
          </p:cNvCxnSpPr>
          <p:nvPr/>
        </p:nvCxnSpPr>
        <p:spPr>
          <a:xfrm>
            <a:off x="4631377" y="2238497"/>
            <a:ext cx="2432462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2541319" y="1257091"/>
            <a:ext cx="2499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使用</a:t>
            </a:r>
            <a:r>
              <a:rPr kumimoji="1" lang="en-US" altLang="zh-CN"/>
              <a:t>Tagged</a:t>
            </a:r>
            <a:r>
              <a:rPr kumimoji="1" lang="zh-CN" altLang="en-US"/>
              <a:t> </a:t>
            </a:r>
            <a:r>
              <a:rPr kumimoji="1" lang="en-US" altLang="zh-CN"/>
              <a:t>Pointer</a:t>
            </a:r>
            <a:r>
              <a:rPr kumimoji="1" lang="zh-CN" altLang="en-US"/>
              <a:t>之前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2541319" y="3212768"/>
            <a:ext cx="2499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使用</a:t>
            </a:r>
            <a:r>
              <a:rPr kumimoji="1" lang="en-US" altLang="zh-CN"/>
              <a:t>Tagged</a:t>
            </a:r>
            <a:r>
              <a:rPr kumimoji="1" lang="zh-CN" altLang="en-US"/>
              <a:t> </a:t>
            </a:r>
            <a:r>
              <a:rPr kumimoji="1" lang="en-US" altLang="zh-CN"/>
              <a:t>Pointer</a:t>
            </a:r>
            <a:r>
              <a:rPr kumimoji="1" lang="zh-CN" altLang="en-US"/>
              <a:t>之后</a:t>
            </a:r>
          </a:p>
        </p:txBody>
      </p:sp>
      <p:sp>
        <p:nvSpPr>
          <p:cNvPr id="11" name="矩形 10"/>
          <p:cNvSpPr/>
          <p:nvPr/>
        </p:nvSpPr>
        <p:spPr>
          <a:xfrm>
            <a:off x="2646218" y="3831976"/>
            <a:ext cx="2911434" cy="7243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number</a:t>
            </a:r>
            <a:r>
              <a:rPr kumimoji="1" lang="zh-CN" altLang="en-US"/>
              <a:t> </a:t>
            </a:r>
            <a:r>
              <a:rPr kumimoji="1" lang="en-US" altLang="zh-CN"/>
              <a:t>=</a:t>
            </a:r>
            <a:r>
              <a:rPr kumimoji="1" lang="zh-CN" altLang="en-US"/>
              <a:t> </a:t>
            </a:r>
            <a:r>
              <a:rPr kumimoji="1" lang="en-US" altLang="zh-CN"/>
              <a:t>0xb000a1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73893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17-Seemygo.potx" id="{3322639B-F8FE-4D8E-B95A-689F35BC92D4}" vid="{7BDECA8C-96EE-4475-8611-81F66AB506B9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00-学前须知</Template>
  <TotalTime>24924</TotalTime>
  <Words>1180</Words>
  <Application>Microsoft Macintosh PowerPoint</Application>
  <PresentationFormat>宽屏</PresentationFormat>
  <Paragraphs>222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0" baseType="lpstr">
      <vt:lpstr>等线</vt:lpstr>
      <vt:lpstr>黑体</vt:lpstr>
      <vt:lpstr>宋体</vt:lpstr>
      <vt:lpstr>微软雅黑</vt:lpstr>
      <vt:lpstr>Arial</vt:lpstr>
      <vt:lpstr>Calibri</vt:lpstr>
      <vt:lpstr>Calibri Light</vt:lpstr>
      <vt:lpstr>Menlo-Regular</vt:lpstr>
      <vt:lpstr>Wingdings</vt:lpstr>
      <vt:lpstr>Office 主题</vt:lpstr>
      <vt:lpstr>内存管理</vt:lpstr>
      <vt:lpstr>面试题</vt:lpstr>
      <vt:lpstr>CADisplayLink、NSTimer使用注意</vt:lpstr>
      <vt:lpstr>PowerPoint 演示文稿</vt:lpstr>
      <vt:lpstr>GCD定时器</vt:lpstr>
      <vt:lpstr>iOS程序的内存布局</vt:lpstr>
      <vt:lpstr>Tagged Pointer</vt:lpstr>
      <vt:lpstr>判断是否为Tagged Pointer</vt:lpstr>
      <vt:lpstr>PowerPoint 演示文稿</vt:lpstr>
      <vt:lpstr>面试题</vt:lpstr>
      <vt:lpstr>OC对象的内存管理</vt:lpstr>
      <vt:lpstr>PowerPoint 演示文稿</vt:lpstr>
      <vt:lpstr>PowerPoint 演示文稿</vt:lpstr>
      <vt:lpstr>copy和mutableCopy</vt:lpstr>
      <vt:lpstr>引用计数的存储</vt:lpstr>
      <vt:lpstr>dealloc</vt:lpstr>
      <vt:lpstr>自动释放池</vt:lpstr>
      <vt:lpstr>AutoreleasePoolPage的结构</vt:lpstr>
      <vt:lpstr>AutoreleasePoolPage的结构</vt:lpstr>
      <vt:lpstr>Runloop和Autorelease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李明杰</dc:creator>
  <cp:lastModifiedBy>Microsoft Office User</cp:lastModifiedBy>
  <cp:revision>858</cp:revision>
  <dcterms:created xsi:type="dcterms:W3CDTF">2017-11-23T13:35:11Z</dcterms:created>
  <dcterms:modified xsi:type="dcterms:W3CDTF">2019-12-23T13:56:57Z</dcterms:modified>
</cp:coreProperties>
</file>