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4"/>
  </p:sldMasterIdLst>
  <p:notesMasterIdLst>
    <p:notesMasterId r:id="rId15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4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70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553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58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7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9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28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0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1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5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0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7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machine with wires on wheels">
            <a:extLst>
              <a:ext uri="{FF2B5EF4-FFF2-40B4-BE49-F238E27FC236}">
                <a16:creationId xmlns:a16="http://schemas.microsoft.com/office/drawing/2014/main" id="{B0C7E45F-E2D4-BFE0-B1EE-D1FBA8355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0931" r="-1" b="40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78B4BA-0840-2098-E8FC-C926B573E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sz="4200" b="1" cap="none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badi" panose="020F0502020204030204" pitchFamily="34" charset="0"/>
              </a:rPr>
              <a:t>BLUETOOTH CONNECTED ROBOT WITH FIRE AND HAZARDOUS GAS DETECTION 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4A28D-A73B-6C9A-D9BA-FD1FA8D86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26941-50B6-4D7B-AE52-225540B7E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7521575" y="2187574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A35858E-C655-495F-A059-1FC809995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EFE00F9-25AA-4C04-9C70-B14F6B44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585FB4-7006-4452-B3E3-F93CDC12B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6458B-573B-F7E0-4E14-6362BF264AE3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675194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1894A-6898-199F-9913-E0E8BA9BC905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677080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/>
              <a:t>Due to the increasing temperature and polluted air in working places like, </a:t>
            </a:r>
          </a:p>
          <a:p>
            <a:pPr marL="742950" lvl="1"/>
            <a:r>
              <a:rPr lang="en-US"/>
              <a:t>in underground mining operation side especially in coal mining, </a:t>
            </a:r>
          </a:p>
          <a:p>
            <a:pPr marL="742950" lvl="1"/>
            <a:r>
              <a:rPr lang="en-US"/>
              <a:t>Chemical plants operations</a:t>
            </a:r>
          </a:p>
          <a:p>
            <a:pPr marL="742950" lvl="1"/>
            <a:r>
              <a:rPr lang="en-US"/>
              <a:t>Waste treatment and recycling operations</a:t>
            </a:r>
          </a:p>
          <a:p>
            <a:pPr marL="457200" lvl="1"/>
            <a:r>
              <a:rPr lang="en-US"/>
              <a:t>there are so many health issues. </a:t>
            </a:r>
          </a:p>
          <a:p>
            <a:pPr marL="457200" lvl="1"/>
            <a:endParaRPr lang="en-US"/>
          </a:p>
          <a:p>
            <a:pPr marL="457200" lvl="1"/>
            <a:r>
              <a:rPr lang="en-US"/>
              <a:t>These health issues can lead to death too because of difficultness in breathing. </a:t>
            </a:r>
          </a:p>
        </p:txBody>
      </p:sp>
      <p:sp>
        <p:nvSpPr>
          <p:cNvPr id="37" name="Rounded Rectangle 14">
            <a:extLst>
              <a:ext uri="{FF2B5EF4-FFF2-40B4-BE49-F238E27FC236}">
                <a16:creationId xmlns:a16="http://schemas.microsoft.com/office/drawing/2014/main" id="{48225205-1CFE-4766-8676-F48ADE6D5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oke coming out of a factory&#10;&#10;Description automatically generated">
            <a:extLst>
              <a:ext uri="{FF2B5EF4-FFF2-40B4-BE49-F238E27FC236}">
                <a16:creationId xmlns:a16="http://schemas.microsoft.com/office/drawing/2014/main" id="{C3A57C19-10C9-BEC9-D36F-1F7218AC1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3" r="25782" b="-1"/>
          <a:stretch/>
        </p:blipFill>
        <p:spPr>
          <a:xfrm>
            <a:off x="8524876" y="1247428"/>
            <a:ext cx="2279230" cy="2309430"/>
          </a:xfrm>
          <a:prstGeom prst="rect">
            <a:avLst/>
          </a:prstGeom>
        </p:spPr>
      </p:pic>
      <p:pic>
        <p:nvPicPr>
          <p:cNvPr id="6" name="Picture 5" descr="A group of people in a tunnel&#10;&#10;Description automatically generated">
            <a:extLst>
              <a:ext uri="{FF2B5EF4-FFF2-40B4-BE49-F238E27FC236}">
                <a16:creationId xmlns:a16="http://schemas.microsoft.com/office/drawing/2014/main" id="{02F3A8D6-9DBB-A5E5-6303-DF8276204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4" r="32048"/>
          <a:stretch/>
        </p:blipFill>
        <p:spPr>
          <a:xfrm>
            <a:off x="8791575" y="3706607"/>
            <a:ext cx="1778321" cy="23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4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06CD59-0019-8497-57D9-1FC65F65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495152-D769-451A-92DB-5A3DE73FC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64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and yellow toy car with wires and wheels&#10;&#10;Description automatically generated">
            <a:extLst>
              <a:ext uri="{FF2B5EF4-FFF2-40B4-BE49-F238E27FC236}">
                <a16:creationId xmlns:a16="http://schemas.microsoft.com/office/drawing/2014/main" id="{CB8E9C8E-309E-17C3-6C13-E0947F7CD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49" b="2"/>
          <a:stretch/>
        </p:blipFill>
        <p:spPr>
          <a:xfrm>
            <a:off x="1" y="-2"/>
            <a:ext cx="4169661" cy="4206240"/>
          </a:xfrm>
          <a:prstGeom prst="rect">
            <a:avLst/>
          </a:prstGeom>
        </p:spPr>
      </p:pic>
      <p:pic>
        <p:nvPicPr>
          <p:cNvPr id="17" name="Picture 1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2272C163-BB83-5898-3BD9-27A92597E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83" r="1" b="17521"/>
          <a:stretch/>
        </p:blipFill>
        <p:spPr>
          <a:xfrm>
            <a:off x="-1" y="4206239"/>
            <a:ext cx="4169662" cy="2651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C7847-31E1-848E-D254-B369BC98F525}"/>
              </a:ext>
            </a:extLst>
          </p:cNvPr>
          <p:cNvSpPr txBox="1"/>
          <p:nvPr/>
        </p:nvSpPr>
        <p:spPr>
          <a:xfrm>
            <a:off x="4673600" y="2194560"/>
            <a:ext cx="68326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an AVR microcontroller based combustible and hazardous gas and temperature detecting sensor to detect the hazardous gas and checking whether the ambient temperature is in limit or not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Achieving it with the help of a car kit which can roam around the surrounding with the aid of Bluetooth control.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surrounding is in danger, alerting the surrounding using buzzer, indicating using LED lights and displaying through LCD display.</a:t>
            </a:r>
          </a:p>
        </p:txBody>
      </p:sp>
    </p:spTree>
    <p:extLst>
      <p:ext uri="{BB962C8B-B14F-4D97-AF65-F5344CB8AC3E}">
        <p14:creationId xmlns:p14="http://schemas.microsoft.com/office/powerpoint/2010/main" val="156520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BCB2B-59B8-7AB2-0E44-117C7BDAA05E}"/>
              </a:ext>
            </a:extLst>
          </p:cNvPr>
          <p:cNvSpPr txBox="1">
            <a:spLocks/>
          </p:cNvSpPr>
          <p:nvPr/>
        </p:nvSpPr>
        <p:spPr>
          <a:xfrm>
            <a:off x="7772205" y="626609"/>
            <a:ext cx="2071591" cy="1351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SCOPE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6A9BF0-EB0E-7E30-90DF-E1FFE19614D6}"/>
              </a:ext>
            </a:extLst>
          </p:cNvPr>
          <p:cNvSpPr txBox="1">
            <a:spLocks/>
          </p:cNvSpPr>
          <p:nvPr/>
        </p:nvSpPr>
        <p:spPr>
          <a:xfrm>
            <a:off x="6744348" y="2220686"/>
            <a:ext cx="5111750" cy="1525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900" dirty="0"/>
              <a:t>Identifying a risky environment using temperature and gas sensors and providing signals to prevent the problem. </a:t>
            </a:r>
          </a:p>
          <a:p>
            <a:pPr marL="285750" indent="-285750"/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1DF17-D743-6F02-C436-4B58AAC9F3A6}"/>
              </a:ext>
            </a:extLst>
          </p:cNvPr>
          <p:cNvSpPr txBox="1"/>
          <p:nvPr/>
        </p:nvSpPr>
        <p:spPr>
          <a:xfrm>
            <a:off x="418420" y="2220686"/>
            <a:ext cx="43014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To alert the workers when the situation is in danger.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To prevent fire accidents.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AE84A-9F43-A7FE-0C7D-FFFB2631EF99}"/>
              </a:ext>
            </a:extLst>
          </p:cNvPr>
          <p:cNvSpPr txBox="1"/>
          <p:nvPr/>
        </p:nvSpPr>
        <p:spPr>
          <a:xfrm>
            <a:off x="1489981" y="1292629"/>
            <a:ext cx="3701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OBJECTIVE</a:t>
            </a:r>
          </a:p>
        </p:txBody>
      </p:sp>
      <p:pic>
        <p:nvPicPr>
          <p:cNvPr id="1026" name="Picture 2" descr="Objective Icons - Free SVG &amp; PNG Objective Images - Noun Project">
            <a:extLst>
              <a:ext uri="{FF2B5EF4-FFF2-40B4-BE49-F238E27FC236}">
                <a16:creationId xmlns:a16="http://schemas.microsoft.com/office/drawing/2014/main" id="{47F0881C-A0D6-9716-0A44-98BEBCB85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2" y="1238383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ope Basic Straight Lineal icon">
            <a:extLst>
              <a:ext uri="{FF2B5EF4-FFF2-40B4-BE49-F238E27FC236}">
                <a16:creationId xmlns:a16="http://schemas.microsoft.com/office/drawing/2014/main" id="{D7510845-CF6B-C442-0AA4-CE96A10CB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681" y="1238383"/>
            <a:ext cx="771524" cy="77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1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160FC1-6959-4BB1-8E7A-0CA07E8B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6471C3-5C95-E77A-46B3-8237FC2F7B09}"/>
              </a:ext>
            </a:extLst>
          </p:cNvPr>
          <p:cNvSpPr txBox="1"/>
          <p:nvPr/>
        </p:nvSpPr>
        <p:spPr>
          <a:xfrm>
            <a:off x="7806134" y="141907"/>
            <a:ext cx="4718180" cy="176829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atin typeface="+mj-lt"/>
                <a:ea typeface="+mj-ea"/>
                <a:cs typeface="+mj-cs"/>
              </a:rPr>
              <a:t>DETAILED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D83B9C-24C7-445B-9EC7-A68438614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755193-7EC8-41E8-9429-792A08819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30B9634-F4AC-4161-A5EC-AF18FC897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C14E-CE07-D6B3-1535-7D7C129E9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1816631"/>
            <a:ext cx="5943600" cy="314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77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4E021-B61E-EEF2-60DE-75D5F58B8732}"/>
              </a:ext>
            </a:extLst>
          </p:cNvPr>
          <p:cNvSpPr txBox="1"/>
          <p:nvPr/>
        </p:nvSpPr>
        <p:spPr>
          <a:xfrm>
            <a:off x="3321698" y="793102"/>
            <a:ext cx="7753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COMPLETE DESIGN</a:t>
            </a:r>
          </a:p>
        </p:txBody>
      </p:sp>
      <p:pic>
        <p:nvPicPr>
          <p:cNvPr id="4" name="Picture 3" descr="A machine with wires and wheels&#10;&#10;Description automatically generated">
            <a:extLst>
              <a:ext uri="{FF2B5EF4-FFF2-40B4-BE49-F238E27FC236}">
                <a16:creationId xmlns:a16="http://schemas.microsoft.com/office/drawing/2014/main" id="{40B68C7F-80CC-4E30-5F53-561BEFD2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61" y="1500988"/>
            <a:ext cx="6584302" cy="49382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85D4E1-7E60-6C2C-33A2-93147833B566}"/>
              </a:ext>
            </a:extLst>
          </p:cNvPr>
          <p:cNvCxnSpPr/>
          <p:nvPr/>
        </p:nvCxnSpPr>
        <p:spPr>
          <a:xfrm>
            <a:off x="1203649" y="3429000"/>
            <a:ext cx="272453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13B777-DEB8-5F92-3C84-40A434861820}"/>
              </a:ext>
            </a:extLst>
          </p:cNvPr>
          <p:cNvCxnSpPr/>
          <p:nvPr/>
        </p:nvCxnSpPr>
        <p:spPr>
          <a:xfrm>
            <a:off x="1281404" y="5335555"/>
            <a:ext cx="272453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7EE82-82E5-FDB8-F9A2-41B2D74CBA33}"/>
              </a:ext>
            </a:extLst>
          </p:cNvPr>
          <p:cNvCxnSpPr>
            <a:cxnSpLocks/>
          </p:cNvCxnSpPr>
          <p:nvPr/>
        </p:nvCxnSpPr>
        <p:spPr>
          <a:xfrm flipH="1" flipV="1">
            <a:off x="8761445" y="5335555"/>
            <a:ext cx="2006082" cy="21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024945-12AE-1193-5075-0CA209C19945}"/>
              </a:ext>
            </a:extLst>
          </p:cNvPr>
          <p:cNvCxnSpPr>
            <a:cxnSpLocks/>
          </p:cNvCxnSpPr>
          <p:nvPr/>
        </p:nvCxnSpPr>
        <p:spPr>
          <a:xfrm flipH="1" flipV="1">
            <a:off x="8126963" y="4582886"/>
            <a:ext cx="2006082" cy="21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0EBF4B-6B61-45E5-07B0-24CC4AF5522C}"/>
              </a:ext>
            </a:extLst>
          </p:cNvPr>
          <p:cNvCxnSpPr>
            <a:cxnSpLocks/>
          </p:cNvCxnSpPr>
          <p:nvPr/>
        </p:nvCxnSpPr>
        <p:spPr>
          <a:xfrm flipH="1" flipV="1">
            <a:off x="8274698" y="3724469"/>
            <a:ext cx="2006082" cy="214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FC19C-925C-36A8-F068-9C0A4CB12BCB}"/>
              </a:ext>
            </a:extLst>
          </p:cNvPr>
          <p:cNvCxnSpPr>
            <a:cxnSpLocks/>
          </p:cNvCxnSpPr>
          <p:nvPr/>
        </p:nvCxnSpPr>
        <p:spPr>
          <a:xfrm flipH="1">
            <a:off x="7271657" y="3990317"/>
            <a:ext cx="30091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28E05-A077-989A-9E47-A7492741CBF2}"/>
              </a:ext>
            </a:extLst>
          </p:cNvPr>
          <p:cNvCxnSpPr>
            <a:cxnSpLocks/>
          </p:cNvCxnSpPr>
          <p:nvPr/>
        </p:nvCxnSpPr>
        <p:spPr>
          <a:xfrm>
            <a:off x="1281403" y="4421156"/>
            <a:ext cx="56325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393E05-6EED-DE97-BD08-233DDA383582}"/>
              </a:ext>
            </a:extLst>
          </p:cNvPr>
          <p:cNvCxnSpPr/>
          <p:nvPr/>
        </p:nvCxnSpPr>
        <p:spPr>
          <a:xfrm>
            <a:off x="2186473" y="3842657"/>
            <a:ext cx="272453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A37AC-835F-38A3-8CB9-5AEA49ABA31C}"/>
              </a:ext>
            </a:extLst>
          </p:cNvPr>
          <p:cNvCxnSpPr/>
          <p:nvPr/>
        </p:nvCxnSpPr>
        <p:spPr>
          <a:xfrm flipV="1">
            <a:off x="7417837" y="1612455"/>
            <a:ext cx="2346649" cy="20131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A1FE50-95B8-A3E3-D3D6-8D03196D595A}"/>
              </a:ext>
            </a:extLst>
          </p:cNvPr>
          <p:cNvCxnSpPr>
            <a:cxnSpLocks/>
          </p:cNvCxnSpPr>
          <p:nvPr/>
        </p:nvCxnSpPr>
        <p:spPr>
          <a:xfrm>
            <a:off x="9785479" y="1607123"/>
            <a:ext cx="1075354" cy="248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5CBD45-DDAE-E9C4-DE18-F8C47B498220}"/>
              </a:ext>
            </a:extLst>
          </p:cNvPr>
          <p:cNvSpPr txBox="1"/>
          <p:nvPr/>
        </p:nvSpPr>
        <p:spPr>
          <a:xfrm>
            <a:off x="65314" y="3181739"/>
            <a:ext cx="11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LCD DISPLAY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16532-EE8D-4957-AD6F-017216E5B2BE}"/>
              </a:ext>
            </a:extLst>
          </p:cNvPr>
          <p:cNvSpPr txBox="1"/>
          <p:nvPr/>
        </p:nvSpPr>
        <p:spPr>
          <a:xfrm>
            <a:off x="1342247" y="3686958"/>
            <a:ext cx="1117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MOTOR 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D1097-97FD-9C77-4154-D479C5379BA4}"/>
              </a:ext>
            </a:extLst>
          </p:cNvPr>
          <p:cNvSpPr txBox="1"/>
          <p:nvPr/>
        </p:nvSpPr>
        <p:spPr>
          <a:xfrm>
            <a:off x="353397" y="4224282"/>
            <a:ext cx="11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FD7796-68D3-FF43-9499-4BF43DD16E82}"/>
              </a:ext>
            </a:extLst>
          </p:cNvPr>
          <p:cNvSpPr txBox="1"/>
          <p:nvPr/>
        </p:nvSpPr>
        <p:spPr>
          <a:xfrm>
            <a:off x="10966579" y="5093181"/>
            <a:ext cx="1117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MQ7 GAS SENSOR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FF8F15-DFF0-EA92-49B3-2D63F4F8C936}"/>
              </a:ext>
            </a:extLst>
          </p:cNvPr>
          <p:cNvSpPr txBox="1"/>
          <p:nvPr/>
        </p:nvSpPr>
        <p:spPr>
          <a:xfrm>
            <a:off x="224905" y="5168576"/>
            <a:ext cx="11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WD CAR KIT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1701A-BE20-7C81-1DD4-42FB9096AA8F}"/>
              </a:ext>
            </a:extLst>
          </p:cNvPr>
          <p:cNvSpPr txBox="1"/>
          <p:nvPr/>
        </p:nvSpPr>
        <p:spPr>
          <a:xfrm>
            <a:off x="10302161" y="4344406"/>
            <a:ext cx="1536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LM 35 TEMPERATURE SENSOR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017972-A1BA-0CAC-D8D2-0CA29AF7E6B2}"/>
              </a:ext>
            </a:extLst>
          </p:cNvPr>
          <p:cNvSpPr txBox="1"/>
          <p:nvPr/>
        </p:nvSpPr>
        <p:spPr>
          <a:xfrm>
            <a:off x="10366697" y="3855871"/>
            <a:ext cx="11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BUZZER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95026E-A447-4D36-5C9F-2E689752171D}"/>
              </a:ext>
            </a:extLst>
          </p:cNvPr>
          <p:cNvSpPr txBox="1"/>
          <p:nvPr/>
        </p:nvSpPr>
        <p:spPr>
          <a:xfrm>
            <a:off x="10407907" y="3487703"/>
            <a:ext cx="1676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BLUETOOTH MODULE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96774A-02A9-1BB5-3FF6-145176643BD8}"/>
              </a:ext>
            </a:extLst>
          </p:cNvPr>
          <p:cNvSpPr txBox="1"/>
          <p:nvPr/>
        </p:nvSpPr>
        <p:spPr>
          <a:xfrm>
            <a:off x="10925368" y="1500988"/>
            <a:ext cx="11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PUSH BUTTON</a:t>
            </a:r>
          </a:p>
        </p:txBody>
      </p:sp>
    </p:spTree>
    <p:extLst>
      <p:ext uri="{BB962C8B-B14F-4D97-AF65-F5344CB8AC3E}">
        <p14:creationId xmlns:p14="http://schemas.microsoft.com/office/powerpoint/2010/main" val="214855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596F08-EACC-4AF5-ED95-2BA25F160C31}"/>
              </a:ext>
            </a:extLst>
          </p:cNvPr>
          <p:cNvSpPr txBox="1"/>
          <p:nvPr/>
        </p:nvSpPr>
        <p:spPr>
          <a:xfrm>
            <a:off x="143069" y="352662"/>
            <a:ext cx="5952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FLOW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E2F2A-2BE1-613C-1CC8-00F99E66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14" y="640205"/>
            <a:ext cx="5220651" cy="60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3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DBEDD-EF6A-406C-E22D-E6078A4F3B93}"/>
              </a:ext>
            </a:extLst>
          </p:cNvPr>
          <p:cNvSpPr txBox="1"/>
          <p:nvPr/>
        </p:nvSpPr>
        <p:spPr>
          <a:xfrm>
            <a:off x="5299787" y="223934"/>
            <a:ext cx="7707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FINAL PRODUCT COST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CA0FEB2-D39B-09DD-3C33-371E0FEA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73161"/>
              </p:ext>
            </p:extLst>
          </p:nvPr>
        </p:nvGraphicFramePr>
        <p:xfrm>
          <a:off x="914983" y="1021396"/>
          <a:ext cx="10571583" cy="49769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23861">
                  <a:extLst>
                    <a:ext uri="{9D8B030D-6E8A-4147-A177-3AD203B41FA5}">
                      <a16:colId xmlns:a16="http://schemas.microsoft.com/office/drawing/2014/main" val="4266870204"/>
                    </a:ext>
                  </a:extLst>
                </a:gridCol>
                <a:gridCol w="3523861">
                  <a:extLst>
                    <a:ext uri="{9D8B030D-6E8A-4147-A177-3AD203B41FA5}">
                      <a16:colId xmlns:a16="http://schemas.microsoft.com/office/drawing/2014/main" val="2701913707"/>
                    </a:ext>
                  </a:extLst>
                </a:gridCol>
                <a:gridCol w="3523861">
                  <a:extLst>
                    <a:ext uri="{9D8B030D-6E8A-4147-A177-3AD203B41FA5}">
                      <a16:colId xmlns:a16="http://schemas.microsoft.com/office/drawing/2014/main" val="4694685"/>
                    </a:ext>
                  </a:extLst>
                </a:gridCol>
              </a:tblGrid>
              <a:tr h="26850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Cost (Rs)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40084"/>
                  </a:ext>
                </a:extLst>
              </a:tr>
              <a:tr h="423796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2WD smart car kit 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1</a:t>
                      </a:r>
                      <a:endParaRPr lang="en-US" sz="1900" b="0" dirty="0">
                        <a:effectLst/>
                        <a:latin typeface="+mn-lt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1,380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197016330"/>
                  </a:ext>
                </a:extLst>
              </a:tr>
              <a:tr h="423796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3.7V battery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  <a:latin typeface="+mn-lt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2</a:t>
                      </a:r>
                      <a:endParaRPr lang="en-US" sz="1900" b="0" dirty="0">
                        <a:effectLst/>
                        <a:latin typeface="+mn-lt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1,000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398486312"/>
                  </a:ext>
                </a:extLst>
              </a:tr>
              <a:tr h="635694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LM 35 temperature sensor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1</a:t>
                      </a:r>
                      <a:endParaRPr lang="en-US" sz="1900" b="0" dirty="0">
                        <a:effectLst/>
                        <a:latin typeface="+mn-lt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250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027086157"/>
                  </a:ext>
                </a:extLst>
              </a:tr>
              <a:tr h="847592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MQ-7 carbon monoxide sensor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1</a:t>
                      </a:r>
                      <a:endParaRPr lang="en-US" sz="1900" b="0" dirty="0">
                        <a:effectLst/>
                        <a:latin typeface="+mn-lt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480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599405215"/>
                  </a:ext>
                </a:extLst>
              </a:tr>
              <a:tr h="423796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Bluetooth module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1</a:t>
                      </a:r>
                      <a:endParaRPr lang="en-US" sz="1900" b="0" dirty="0">
                        <a:effectLst/>
                        <a:latin typeface="+mn-lt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510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2038083349"/>
                  </a:ext>
                </a:extLst>
              </a:tr>
              <a:tr h="21189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LCD display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1</a:t>
                      </a:r>
                      <a:endParaRPr lang="en-US" sz="1900" b="0" dirty="0">
                        <a:effectLst/>
                        <a:latin typeface="+mn-lt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420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2091340303"/>
                  </a:ext>
                </a:extLst>
              </a:tr>
              <a:tr h="21189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I2C module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1</a:t>
                      </a:r>
                      <a:endParaRPr lang="en-US" sz="1900" b="0" dirty="0">
                        <a:effectLst/>
                        <a:latin typeface="+mn-lt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250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2869719295"/>
                  </a:ext>
                </a:extLst>
              </a:tr>
              <a:tr h="423796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Motor controller</a:t>
                      </a: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1</a:t>
                      </a:r>
                      <a:endParaRPr lang="en-US" sz="1900" b="0" dirty="0">
                        <a:effectLst/>
                        <a:latin typeface="+mn-lt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</a:rPr>
                        <a:t>700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2525573106"/>
                  </a:ext>
                </a:extLst>
              </a:tr>
              <a:tr h="635694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Other power component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 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 dirty="0">
                          <a:effectLst/>
                        </a:rPr>
                        <a:t>1,500</a:t>
                      </a:r>
                      <a:endParaRPr lang="en-US" sz="1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1749964141"/>
                  </a:ext>
                </a:extLst>
              </a:tr>
              <a:tr h="21189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kern="1200">
                          <a:effectLst/>
                        </a:rPr>
                        <a:t>Total</a:t>
                      </a:r>
                      <a:endParaRPr lang="en-US" sz="1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u="none" strike="noStrike" kern="1200">
                          <a:effectLst/>
                        </a:rPr>
                        <a:t> </a:t>
                      </a:r>
                      <a:endParaRPr lang="en-US" sz="1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2204" marR="622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 panose="020B0604020202020204" pitchFamily="34" charset="0"/>
                        </a:rPr>
                        <a:t>6,490</a:t>
                      </a:r>
                    </a:p>
                  </a:txBody>
                  <a:tcPr marL="62204" marR="62204" marT="0" marB="0"/>
                </a:tc>
                <a:extLst>
                  <a:ext uri="{0D108BD9-81ED-4DB2-BD59-A6C34878D82A}">
                    <a16:rowId xmlns:a16="http://schemas.microsoft.com/office/drawing/2014/main" val="923339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41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7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B006BB-A924-800E-4EEF-E760942AAED0}"/>
              </a:ext>
            </a:extLst>
          </p:cNvPr>
          <p:cNvSpPr txBox="1"/>
          <p:nvPr/>
        </p:nvSpPr>
        <p:spPr>
          <a:xfrm>
            <a:off x="-1965325" y="1040598"/>
            <a:ext cx="6832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PROBLEMS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0C0A567C-249D-7322-D7DE-6D3D40DBF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81" r="45159" b="-2"/>
          <a:stretch/>
        </p:blipFill>
        <p:spPr>
          <a:xfrm>
            <a:off x="7624275" y="0"/>
            <a:ext cx="456772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9CCB8-5DCE-6F7A-C9E0-244FF7599BA1}"/>
              </a:ext>
            </a:extLst>
          </p:cNvPr>
          <p:cNvSpPr txBox="1"/>
          <p:nvPr/>
        </p:nvSpPr>
        <p:spPr>
          <a:xfrm>
            <a:off x="606425" y="2355638"/>
            <a:ext cx="68326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Calibrating the sensors.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Cost of the components.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Errors in the module.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Coordinating the jumper wires in the design.</a:t>
            </a:r>
          </a:p>
        </p:txBody>
      </p:sp>
    </p:spTree>
    <p:extLst>
      <p:ext uri="{BB962C8B-B14F-4D97-AF65-F5344CB8AC3E}">
        <p14:creationId xmlns:p14="http://schemas.microsoft.com/office/powerpoint/2010/main" val="39120123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365</TotalTime>
  <Words>281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Century Gothic</vt:lpstr>
      <vt:lpstr>Vapor Trail</vt:lpstr>
      <vt:lpstr>BLUETOOTH CONNECTED ROBOT WITH FIRE AND HAZARDOUS GAS DETECTION 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CONNECTED ROBOT WITH FIRE AND HAZARDOUS GAS DETECTION </dc:title>
  <dc:creator>Jen Bun</dc:creator>
  <cp:lastModifiedBy>Jen Bun</cp:lastModifiedBy>
  <cp:revision>18</cp:revision>
  <dcterms:created xsi:type="dcterms:W3CDTF">2023-07-25T13:41:19Z</dcterms:created>
  <dcterms:modified xsi:type="dcterms:W3CDTF">2023-11-19T13:27:21Z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