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sldIdLst>
    <p:sldId id="257" r:id="rId2"/>
    <p:sldId id="266" r:id="rId3"/>
    <p:sldId id="259" r:id="rId4"/>
    <p:sldId id="261" r:id="rId5"/>
    <p:sldId id="272" r:id="rId6"/>
    <p:sldId id="267" r:id="rId7"/>
    <p:sldId id="273" r:id="rId8"/>
    <p:sldId id="274" r:id="rId9"/>
    <p:sldId id="275" r:id="rId10"/>
    <p:sldId id="276" r:id="rId11"/>
    <p:sldId id="279" r:id="rId12"/>
    <p:sldId id="277" r:id="rId13"/>
    <p:sldId id="26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3FF"/>
    <a:srgbClr val="D4D4D4"/>
    <a:srgbClr val="1296DB"/>
    <a:srgbClr val="B2B1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0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436" y="232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2931BA0-8BEF-47AD-AC8F-60B14F1C8F7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D9ED2BF-9C91-46E4-AC18-1F37A842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Create a new platform for skills and services exchange free of charge</a:t>
            </a:r>
          </a:p>
          <a:p>
            <a:pPr lvl="1" algn="l"/>
            <a:r>
              <a:rPr lang="en-US" sz="2000" dirty="0"/>
              <a:t>Gain points by offering services based on your skills</a:t>
            </a:r>
          </a:p>
          <a:p>
            <a:pPr lvl="1" algn="l"/>
            <a:r>
              <a:rPr lang="en-US" sz="2000" dirty="0"/>
              <a:t>Receive services in exchange for point gained</a:t>
            </a:r>
            <a:endParaRPr lang="en-US" sz="2400" dirty="0"/>
          </a:p>
          <a:p>
            <a:pPr algn="l"/>
            <a:r>
              <a:rPr lang="en-US" sz="2400" dirty="0"/>
              <a:t>Supervise the quality of services offered by sustaining up to date ranking system</a:t>
            </a:r>
          </a:p>
          <a:p>
            <a:pPr algn="l"/>
            <a:r>
              <a:rPr lang="en-US" sz="2400" dirty="0"/>
              <a:t>Eliminate completely the need of money exchange between users</a:t>
            </a:r>
          </a:p>
          <a:p>
            <a:pPr algn="l"/>
            <a:r>
              <a:rPr lang="en-US" sz="2400" dirty="0"/>
              <a:t>Allows flexible and constantly adjustable schedule for services offered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3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Easy authentication integrating Facebook, Google, Tweeter accounts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Allow sign-up for Technion students only (by Technion e-mail verification)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Each user can constantly change and modify services offered by him and his interests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the location of offered services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Set for each service offered the amount of requested points per service unit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Advanced search with filters: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By field / location (static or dynamic) / ranking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Ranking and dispute resolution system to increase users satisfaction</a:t>
            </a:r>
          </a:p>
          <a:p>
            <a:pPr marL="628650" lvl="1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The ranking is mutual – both the user offering the service and the user receiving one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/>
              <a:t>Instant messaging system – for secure and easy interaction between users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D2BF-9C91-46E4-AC18-1F37A8425B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65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3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8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8DF1-CDA8-4E61-8C8E-D40CB1E707F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9D3981-1A05-434E-9CB4-CDE2EDB78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21704-16DE-46FB-B182-2FBF4EDEA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930847" cy="1646302"/>
          </a:xfrm>
        </p:spPr>
        <p:txBody>
          <a:bodyPr/>
          <a:lstStyle/>
          <a:p>
            <a:r>
              <a:rPr lang="en-US" b="1" dirty="0"/>
              <a:t>Skill Barter Android APP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4B18A19-7C44-4B5B-815A-04F469E92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707" y="5270034"/>
            <a:ext cx="7766936" cy="1096899"/>
          </a:xfrm>
        </p:spPr>
        <p:txBody>
          <a:bodyPr/>
          <a:lstStyle/>
          <a:p>
            <a:pPr algn="l" rtl="1"/>
            <a:r>
              <a:rPr lang="en-US" b="1" dirty="0"/>
              <a:t>By Noa Binenbaum and Jenny </a:t>
            </a:r>
            <a:r>
              <a:rPr lang="en-US" b="1" dirty="0" err="1"/>
              <a:t>Kapul</a:t>
            </a:r>
            <a:endParaRPr lang="en-US" b="1" dirty="0"/>
          </a:p>
          <a:p>
            <a:pPr algn="l" rtl="1"/>
            <a:r>
              <a:rPr lang="en-US" b="1" dirty="0"/>
              <a:t>Guided by </a:t>
            </a:r>
            <a:r>
              <a:rPr lang="en-US" b="1" dirty="0" err="1"/>
              <a:t>Hovav</a:t>
            </a:r>
            <a:r>
              <a:rPr lang="en-US" b="1" dirty="0"/>
              <a:t> </a:t>
            </a:r>
            <a:r>
              <a:rPr lang="en-US" b="1" dirty="0" err="1"/>
              <a:t>Gazit</a:t>
            </a:r>
            <a:endParaRPr lang="en-US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7646515-7A52-4869-9C0F-05E8DF98C1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04" y="29935"/>
            <a:ext cx="5715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קבוצה 248">
            <a:extLst>
              <a:ext uri="{FF2B5EF4-FFF2-40B4-BE49-F238E27FC236}">
                <a16:creationId xmlns:a16="http://schemas.microsoft.com/office/drawing/2014/main" id="{933049F1-CE43-45E1-B734-EC94151C585E}"/>
              </a:ext>
            </a:extLst>
          </p:cNvPr>
          <p:cNvGrpSpPr/>
          <p:nvPr/>
        </p:nvGrpSpPr>
        <p:grpSpPr>
          <a:xfrm>
            <a:off x="8400222" y="1270000"/>
            <a:ext cx="2923200" cy="5220000"/>
            <a:chOff x="8197900" y="625041"/>
            <a:chExt cx="2923200" cy="5220000"/>
          </a:xfrm>
        </p:grpSpPr>
        <p:grpSp>
          <p:nvGrpSpPr>
            <p:cNvPr id="250" name="קבוצה 249">
              <a:extLst>
                <a:ext uri="{FF2B5EF4-FFF2-40B4-BE49-F238E27FC236}">
                  <a16:creationId xmlns:a16="http://schemas.microsoft.com/office/drawing/2014/main" id="{240C23DA-9B15-4AB8-B8E5-C581EBC9513A}"/>
                </a:ext>
              </a:extLst>
            </p:cNvPr>
            <p:cNvGrpSpPr/>
            <p:nvPr/>
          </p:nvGrpSpPr>
          <p:grpSpPr>
            <a:xfrm>
              <a:off x="8197900" y="625041"/>
              <a:ext cx="2923200" cy="5220000"/>
              <a:chOff x="4921696" y="625041"/>
              <a:chExt cx="2923200" cy="5220000"/>
            </a:xfrm>
          </p:grpSpPr>
          <p:grpSp>
            <p:nvGrpSpPr>
              <p:cNvPr id="261" name="קבוצה 260">
                <a:extLst>
                  <a:ext uri="{FF2B5EF4-FFF2-40B4-BE49-F238E27FC236}">
                    <a16:creationId xmlns:a16="http://schemas.microsoft.com/office/drawing/2014/main" id="{C152149E-01B9-4360-9673-634800040D05}"/>
                  </a:ext>
                </a:extLst>
              </p:cNvPr>
              <p:cNvGrpSpPr/>
              <p:nvPr/>
            </p:nvGrpSpPr>
            <p:grpSpPr>
              <a:xfrm>
                <a:off x="4921696" y="625041"/>
                <a:ext cx="2923200" cy="5220000"/>
                <a:chOff x="3439886" y="819000"/>
                <a:chExt cx="2923200" cy="5220000"/>
              </a:xfrm>
            </p:grpSpPr>
            <p:grpSp>
              <p:nvGrpSpPr>
                <p:cNvPr id="297" name="קבוצה 296">
                  <a:extLst>
                    <a:ext uri="{FF2B5EF4-FFF2-40B4-BE49-F238E27FC236}">
                      <a16:creationId xmlns:a16="http://schemas.microsoft.com/office/drawing/2014/main" id="{9D2AF87F-8E13-4C8A-91B5-2F0CFDA31D34}"/>
                    </a:ext>
                  </a:extLst>
                </p:cNvPr>
                <p:cNvGrpSpPr/>
                <p:nvPr/>
              </p:nvGrpSpPr>
              <p:grpSpPr>
                <a:xfrm>
                  <a:off x="3439886" y="819000"/>
                  <a:ext cx="2923200" cy="5220000"/>
                  <a:chOff x="3439886" y="819000"/>
                  <a:chExt cx="2923200" cy="5220000"/>
                </a:xfrm>
              </p:grpSpPr>
              <p:pic>
                <p:nvPicPr>
                  <p:cNvPr id="299" name="תמונה 298" descr="תמונה שמכילה צילום מסך&#10;&#10;התיאור נוצר באופן אוטומטי">
                    <a:extLst>
                      <a:ext uri="{FF2B5EF4-FFF2-40B4-BE49-F238E27FC236}">
                        <a16:creationId xmlns:a16="http://schemas.microsoft.com/office/drawing/2014/main" id="{5CEB1A1D-FD49-4008-B76B-AF04196AD9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39886" y="819000"/>
                    <a:ext cx="2923200" cy="5220000"/>
                  </a:xfrm>
                  <a:prstGeom prst="rect">
                    <a:avLst/>
                  </a:prstGeom>
                </p:spPr>
              </p:pic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E76801C9-A8D3-4BAF-931D-88E5887D254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886" y="984250"/>
                    <a:ext cx="2923200" cy="396000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Skill Barter App</a:t>
                    </a:r>
                  </a:p>
                </p:txBody>
              </p:sp>
            </p:grpSp>
            <p:sp>
              <p:nvSpPr>
                <p:cNvPr id="298" name="מלבן 297">
                  <a:extLst>
                    <a:ext uri="{FF2B5EF4-FFF2-40B4-BE49-F238E27FC236}">
                      <a16:creationId xmlns:a16="http://schemas.microsoft.com/office/drawing/2014/main" id="{311F3FB8-C1E8-42BD-BAFB-5B2E658A8E8F}"/>
                    </a:ext>
                  </a:extLst>
                </p:cNvPr>
                <p:cNvSpPr/>
                <p:nvPr/>
              </p:nvSpPr>
              <p:spPr>
                <a:xfrm>
                  <a:off x="3439886" y="1380249"/>
                  <a:ext cx="2923200" cy="4308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A820465-B637-451E-AA39-74F515E35C8C}"/>
                  </a:ext>
                </a:extLst>
              </p:cNvPr>
              <p:cNvSpPr txBox="1"/>
              <p:nvPr/>
            </p:nvSpPr>
            <p:spPr>
              <a:xfrm>
                <a:off x="5241513" y="1402161"/>
                <a:ext cx="2091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Search: </a:t>
                </a:r>
              </a:p>
            </p:txBody>
          </p:sp>
          <p:sp>
            <p:nvSpPr>
              <p:cNvPr id="263" name="מלבן 262">
                <a:extLst>
                  <a:ext uri="{FF2B5EF4-FFF2-40B4-BE49-F238E27FC236}">
                    <a16:creationId xmlns:a16="http://schemas.microsoft.com/office/drawing/2014/main" id="{544D56DA-8BD0-41BE-923D-B187E039DD08}"/>
                  </a:ext>
                </a:extLst>
              </p:cNvPr>
              <p:cNvSpPr/>
              <p:nvPr/>
            </p:nvSpPr>
            <p:spPr>
              <a:xfrm>
                <a:off x="5337664" y="1786984"/>
                <a:ext cx="2091267" cy="34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Music, Sports</a:t>
                </a:r>
              </a:p>
            </p:txBody>
          </p:sp>
          <p:pic>
            <p:nvPicPr>
              <p:cNvPr id="264" name="תמונה 263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A000B578-EA06-4D2F-B32F-9332AC9AA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9991" y="1786983"/>
                <a:ext cx="345600" cy="345600"/>
              </a:xfrm>
              <a:prstGeom prst="rect">
                <a:avLst/>
              </a:prstGeom>
            </p:spPr>
          </p:pic>
          <p:sp>
            <p:nvSpPr>
              <p:cNvPr id="265" name="מלבן: פינות מעוגלות 264">
                <a:extLst>
                  <a:ext uri="{FF2B5EF4-FFF2-40B4-BE49-F238E27FC236}">
                    <a16:creationId xmlns:a16="http://schemas.microsoft.com/office/drawing/2014/main" id="{4B4531BC-0215-4D5F-B839-C2750E8B4983}"/>
                  </a:ext>
                </a:extLst>
              </p:cNvPr>
              <p:cNvSpPr/>
              <p:nvPr/>
            </p:nvSpPr>
            <p:spPr>
              <a:xfrm>
                <a:off x="5935622" y="5094174"/>
                <a:ext cx="895350" cy="258465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66" name="תמונה 265">
                <a:extLst>
                  <a:ext uri="{FF2B5EF4-FFF2-40B4-BE49-F238E27FC236}">
                    <a16:creationId xmlns:a16="http://schemas.microsoft.com/office/drawing/2014/main" id="{1464E704-4FD0-44FB-88C4-2BBE8EF9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49632" y="5106877"/>
                <a:ext cx="231683" cy="234000"/>
              </a:xfrm>
              <a:prstGeom prst="rect">
                <a:avLst/>
              </a:prstGeom>
            </p:spPr>
          </p:pic>
          <p:grpSp>
            <p:nvGrpSpPr>
              <p:cNvPr id="267" name="קבוצה 266">
                <a:extLst>
                  <a:ext uri="{FF2B5EF4-FFF2-40B4-BE49-F238E27FC236}">
                    <a16:creationId xmlns:a16="http://schemas.microsoft.com/office/drawing/2014/main" id="{23130D06-90C0-4B82-A2E8-96D89631A506}"/>
                  </a:ext>
                </a:extLst>
              </p:cNvPr>
              <p:cNvGrpSpPr/>
              <p:nvPr/>
            </p:nvGrpSpPr>
            <p:grpSpPr>
              <a:xfrm>
                <a:off x="5337663" y="2247475"/>
                <a:ext cx="2091267" cy="347134"/>
                <a:chOff x="3759699" y="3310360"/>
                <a:chExt cx="2091267" cy="347134"/>
              </a:xfrm>
            </p:grpSpPr>
            <p:sp>
              <p:nvSpPr>
                <p:cNvPr id="295" name="מלבן 294">
                  <a:extLst>
                    <a:ext uri="{FF2B5EF4-FFF2-40B4-BE49-F238E27FC236}">
                      <a16:creationId xmlns:a16="http://schemas.microsoft.com/office/drawing/2014/main" id="{33C1814C-FC26-493B-A514-50E70C74604D}"/>
                    </a:ext>
                  </a:extLst>
                </p:cNvPr>
                <p:cNvSpPr/>
                <p:nvPr/>
              </p:nvSpPr>
              <p:spPr>
                <a:xfrm>
                  <a:off x="3759699" y="3310361"/>
                  <a:ext cx="2091267" cy="347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>
                      <a:solidFill>
                        <a:schemeClr val="tx1"/>
                      </a:solidFill>
                    </a:rPr>
                    <a:t>Choose skills…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6" name="תמונה 295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335315CC-FBB4-497F-B674-B8E525066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2026" y="3310360"/>
                  <a:ext cx="345600" cy="345600"/>
                </a:xfrm>
                <a:prstGeom prst="rect">
                  <a:avLst/>
                </a:prstGeom>
              </p:spPr>
            </p:pic>
          </p:grp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BD647B-8EF2-4955-BE05-C33B2086C32B}"/>
                  </a:ext>
                </a:extLst>
              </p:cNvPr>
              <p:cNvSpPr txBox="1"/>
              <p:nvPr/>
            </p:nvSpPr>
            <p:spPr>
              <a:xfrm>
                <a:off x="5289136" y="4455909"/>
                <a:ext cx="2283571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Limit by points:</a:t>
                </a:r>
              </a:p>
              <a:p>
                <a:endParaRPr lang="en-US" sz="500" b="1" dirty="0"/>
              </a:p>
              <a:p>
                <a:r>
                  <a:rPr lang="en-US" sz="1000" b="1" dirty="0"/>
                  <a:t>from                        to</a:t>
                </a:r>
                <a:endParaRPr lang="en-US" sz="1400" b="1" dirty="0"/>
              </a:p>
            </p:txBody>
          </p:sp>
          <p:pic>
            <p:nvPicPr>
              <p:cNvPr id="269" name="תמונה 268">
                <a:extLst>
                  <a:ext uri="{FF2B5EF4-FFF2-40B4-BE49-F238E27FC236}">
                    <a16:creationId xmlns:a16="http://schemas.microsoft.com/office/drawing/2014/main" id="{E08EE75E-4F36-4A80-BE3C-DDF6C5256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808" y="479426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BFE75369-A7A3-45AD-A208-7B7D4257DD32}"/>
                  </a:ext>
                </a:extLst>
              </p:cNvPr>
              <p:cNvSpPr txBox="1"/>
              <p:nvPr/>
            </p:nvSpPr>
            <p:spPr>
              <a:xfrm>
                <a:off x="4973331" y="1786984"/>
                <a:ext cx="340991" cy="81706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900" b="1" dirty="0"/>
                  <a:t>WHAT</a:t>
                </a:r>
              </a:p>
            </p:txBody>
          </p:sp>
          <p:grpSp>
            <p:nvGrpSpPr>
              <p:cNvPr id="271" name="קבוצה 270">
                <a:extLst>
                  <a:ext uri="{FF2B5EF4-FFF2-40B4-BE49-F238E27FC236}">
                    <a16:creationId xmlns:a16="http://schemas.microsoft.com/office/drawing/2014/main" id="{B24E6B8C-FE91-4D2D-8B28-46EAB81AA486}"/>
                  </a:ext>
                </a:extLst>
              </p:cNvPr>
              <p:cNvGrpSpPr/>
              <p:nvPr/>
            </p:nvGrpSpPr>
            <p:grpSpPr>
              <a:xfrm>
                <a:off x="4973332" y="2673433"/>
                <a:ext cx="2599375" cy="897045"/>
                <a:chOff x="4973332" y="2673433"/>
                <a:chExt cx="2599375" cy="897045"/>
              </a:xfrm>
            </p:grpSpPr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C8E128A9-3575-47C1-A65E-B3E736395E53}"/>
                    </a:ext>
                  </a:extLst>
                </p:cNvPr>
                <p:cNvSpPr txBox="1"/>
                <p:nvPr/>
              </p:nvSpPr>
              <p:spPr>
                <a:xfrm>
                  <a:off x="5289136" y="2744213"/>
                  <a:ext cx="228357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Distance from me:</a:t>
                  </a:r>
                </a:p>
                <a:p>
                  <a:r>
                    <a:rPr lang="en-US" sz="1400" b="1" dirty="0"/>
                    <a:t>   </a:t>
                  </a:r>
                  <a:r>
                    <a:rPr lang="en-US" sz="1200" b="1" dirty="0"/>
                    <a:t>current</a:t>
                  </a:r>
                  <a:r>
                    <a:rPr lang="en-US" sz="1400" b="1" dirty="0"/>
                    <a:t>		  </a:t>
                  </a:r>
                  <a:r>
                    <a:rPr lang="en-US" sz="1200" b="1" dirty="0">
                      <a:solidFill>
                        <a:srgbClr val="D4D4D4"/>
                      </a:solidFill>
                    </a:rPr>
                    <a:t>default</a:t>
                  </a:r>
                </a:p>
                <a:p>
                  <a:r>
                    <a:rPr lang="en-US" sz="1200" b="1" dirty="0"/>
                    <a:t>0</a:t>
                  </a:r>
                  <a:r>
                    <a:rPr lang="en-US" sz="1400" b="1" dirty="0"/>
                    <a:t>			    </a:t>
                  </a:r>
                  <a:r>
                    <a:rPr lang="en-US" sz="1200" b="1" dirty="0"/>
                    <a:t>10Km</a:t>
                  </a:r>
                </a:p>
              </p:txBody>
            </p:sp>
            <p:pic>
              <p:nvPicPr>
                <p:cNvPr id="290" name="תמונה 289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5ACEDBF1-9F08-42EC-A04F-6E1AC0F895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171" y="3059638"/>
                  <a:ext cx="144000" cy="144000"/>
                </a:xfrm>
                <a:prstGeom prst="rect">
                  <a:avLst/>
                </a:prstGeom>
              </p:spPr>
            </p:pic>
            <p:pic>
              <p:nvPicPr>
                <p:cNvPr id="291" name="תמונה 290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C5BBE7D1-9E06-477F-AD5A-CE97E02154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6972" y="3051434"/>
                  <a:ext cx="144000" cy="144000"/>
                </a:xfrm>
                <a:prstGeom prst="rect">
                  <a:avLst/>
                </a:prstGeom>
              </p:spPr>
            </p:pic>
            <p:sp>
              <p:nvSpPr>
                <p:cNvPr id="292" name="מלבן: פינות מעוגלות 291">
                  <a:extLst>
                    <a:ext uri="{FF2B5EF4-FFF2-40B4-BE49-F238E27FC236}">
                      <a16:creationId xmlns:a16="http://schemas.microsoft.com/office/drawing/2014/main" id="{203E87A8-8093-404D-9AA6-244D016D3A1F}"/>
                    </a:ext>
                  </a:extLst>
                </p:cNvPr>
                <p:cNvSpPr/>
                <p:nvPr/>
              </p:nvSpPr>
              <p:spPr>
                <a:xfrm>
                  <a:off x="5503586" y="3305798"/>
                  <a:ext cx="1424120" cy="45719"/>
                </a:xfrm>
                <a:prstGeom prst="roundRect">
                  <a:avLst/>
                </a:prstGeom>
                <a:solidFill>
                  <a:srgbClr val="1296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3" name="תמונה 292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956F6EBC-70EB-46A5-BAA9-CADC3877B9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7573" y="3255447"/>
                  <a:ext cx="144000" cy="144000"/>
                </a:xfrm>
                <a:prstGeom prst="rect">
                  <a:avLst/>
                </a:prstGeom>
              </p:spPr>
            </p:pic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225D640-4E8A-46C0-889A-4490BE097C9A}"/>
                    </a:ext>
                  </a:extLst>
                </p:cNvPr>
                <p:cNvSpPr txBox="1"/>
                <p:nvPr/>
              </p:nvSpPr>
              <p:spPr>
                <a:xfrm>
                  <a:off x="4973332" y="2673433"/>
                  <a:ext cx="340991" cy="897045"/>
                </a:xfrm>
                <a:prstGeom prst="rect">
                  <a:avLst/>
                </a:prstGeom>
                <a:noFill/>
              </p:spPr>
              <p:txBody>
                <a:bodyPr vert="wordArtVert" wrap="square" rtlCol="0">
                  <a:spAutoFit/>
                </a:bodyPr>
                <a:lstStyle/>
                <a:p>
                  <a:r>
                    <a:rPr lang="en-US" sz="900" b="1" dirty="0"/>
                    <a:t>WHERE</a:t>
                  </a:r>
                </a:p>
              </p:txBody>
            </p:sp>
          </p:grpSp>
          <p:grpSp>
            <p:nvGrpSpPr>
              <p:cNvPr id="272" name="קבוצה 271">
                <a:extLst>
                  <a:ext uri="{FF2B5EF4-FFF2-40B4-BE49-F238E27FC236}">
                    <a16:creationId xmlns:a16="http://schemas.microsoft.com/office/drawing/2014/main" id="{F50C15A9-89AB-42E0-9C02-CC2F0FE4D144}"/>
                  </a:ext>
                </a:extLst>
              </p:cNvPr>
              <p:cNvGrpSpPr/>
              <p:nvPr/>
            </p:nvGrpSpPr>
            <p:grpSpPr>
              <a:xfrm>
                <a:off x="4973331" y="3638585"/>
                <a:ext cx="2650902" cy="730350"/>
                <a:chOff x="4973331" y="3638585"/>
                <a:chExt cx="2650902" cy="730350"/>
              </a:xfrm>
            </p:grpSpPr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EBF47A15-08D8-445F-84B1-A9F22CCC7B64}"/>
                    </a:ext>
                  </a:extLst>
                </p:cNvPr>
                <p:cNvSpPr txBox="1"/>
                <p:nvPr/>
              </p:nvSpPr>
              <p:spPr>
                <a:xfrm>
                  <a:off x="4973331" y="3638585"/>
                  <a:ext cx="340991" cy="730350"/>
                </a:xfrm>
                <a:prstGeom prst="rect">
                  <a:avLst/>
                </a:prstGeom>
                <a:noFill/>
              </p:spPr>
              <p:txBody>
                <a:bodyPr vert="wordArtVert" wrap="square" rtlCol="0">
                  <a:spAutoFit/>
                </a:bodyPr>
                <a:lstStyle/>
                <a:p>
                  <a:r>
                    <a:rPr lang="en-US" sz="900" b="1" dirty="0"/>
                    <a:t>WHEN</a:t>
                  </a:r>
                </a:p>
              </p:txBody>
            </p:sp>
            <p:pic>
              <p:nvPicPr>
                <p:cNvPr id="277" name="תמונה 276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C58DDD90-D26A-4264-8A36-01E378937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5439" y="3695973"/>
                  <a:ext cx="155273" cy="144000"/>
                </a:xfrm>
                <a:prstGeom prst="rect">
                  <a:avLst/>
                </a:prstGeom>
              </p:spPr>
            </p:pic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DA059D4B-53F2-463B-BF0A-0217A53A5D7F}"/>
                    </a:ext>
                  </a:extLst>
                </p:cNvPr>
                <p:cNvSpPr txBox="1"/>
                <p:nvPr/>
              </p:nvSpPr>
              <p:spPr>
                <a:xfrm>
                  <a:off x="5289136" y="3658723"/>
                  <a:ext cx="233509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S      M      T      W      T      F      S</a:t>
                  </a:r>
                </a:p>
                <a:p>
                  <a:endParaRPr lang="en-US" sz="500" b="1" dirty="0"/>
                </a:p>
                <a:p>
                  <a:r>
                    <a:rPr lang="en-US" sz="1000" b="1" dirty="0"/>
                    <a:t>     8:00-12:00              12:00-16:00</a:t>
                  </a:r>
                </a:p>
                <a:p>
                  <a:endParaRPr lang="en-US" sz="500" b="1" dirty="0"/>
                </a:p>
                <a:p>
                  <a:r>
                    <a:rPr lang="en-US" sz="1000" b="1" dirty="0"/>
                    <a:t>     16:00-20:00            20:00-00:00</a:t>
                  </a:r>
                </a:p>
              </p:txBody>
            </p:sp>
            <p:pic>
              <p:nvPicPr>
                <p:cNvPr id="279" name="תמונה 278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1B9946D2-A4F7-4DDA-B967-84E6AAAB49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3526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0" name="תמונה 279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487B9DA1-FC4D-4D51-84AF-8C0787E806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2560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1" name="תמונה 280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7DFE983F-3196-4928-A505-BEDB1FFF9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9114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2" name="תמונה 281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EC7AF990-E25D-4C91-83C5-F3FFE0E92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3916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3" name="תמונה 282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0621A941-0942-42E7-AFCE-EA527F0FF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4482" y="369493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4" name="תמונה 283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D3E240E4-24EC-4544-9F29-A3086D38C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6584" y="3698644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5" name="תמונה 284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B72A4C7B-366A-448F-AA8E-2EA7F7F36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6697" y="391588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6" name="תמונה 285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4D8C822D-3B38-4125-AA0D-819E77DFA3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6998" y="4152427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7" name="תמונה 286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195C67FD-1A9D-4952-8861-F89BD8232E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4966" y="391588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88" name="תמונה 287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6A1D2D1F-4420-4197-A1EF-AADD30959B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5267" y="4152427"/>
                  <a:ext cx="155273" cy="144000"/>
                </a:xfrm>
                <a:prstGeom prst="rect">
                  <a:avLst/>
                </a:prstGeom>
              </p:spPr>
            </p:pic>
          </p:grpSp>
          <p:sp>
            <p:nvSpPr>
              <p:cNvPr id="273" name="מלבן 272">
                <a:extLst>
                  <a:ext uri="{FF2B5EF4-FFF2-40B4-BE49-F238E27FC236}">
                    <a16:creationId xmlns:a16="http://schemas.microsoft.com/office/drawing/2014/main" id="{2B58F5D5-E194-4852-B747-490735FE8B7D}"/>
                  </a:ext>
                </a:extLst>
              </p:cNvPr>
              <p:cNvSpPr/>
              <p:nvPr/>
            </p:nvSpPr>
            <p:spPr>
              <a:xfrm>
                <a:off x="5686076" y="4821152"/>
                <a:ext cx="566904" cy="12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AC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>
                  <a:solidFill>
                    <a:srgbClr val="D4D4D4"/>
                  </a:solidFill>
                </a:endParaRPr>
              </a:p>
            </p:txBody>
          </p:sp>
          <p:pic>
            <p:nvPicPr>
              <p:cNvPr id="274" name="תמונה 273">
                <a:extLst>
                  <a:ext uri="{FF2B5EF4-FFF2-40B4-BE49-F238E27FC236}">
                    <a16:creationId xmlns:a16="http://schemas.microsoft.com/office/drawing/2014/main" id="{46E2D7E6-F159-42CA-B6E1-9C8A164FC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0836" y="479426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75" name="מלבן 274">
                <a:extLst>
                  <a:ext uri="{FF2B5EF4-FFF2-40B4-BE49-F238E27FC236}">
                    <a16:creationId xmlns:a16="http://schemas.microsoft.com/office/drawing/2014/main" id="{6A91FD9E-2E98-44A9-A8E4-09202F557B42}"/>
                  </a:ext>
                </a:extLst>
              </p:cNvPr>
              <p:cNvSpPr/>
              <p:nvPr/>
            </p:nvSpPr>
            <p:spPr>
              <a:xfrm>
                <a:off x="6730104" y="4821152"/>
                <a:ext cx="566904" cy="12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AC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>
                  <a:solidFill>
                    <a:srgbClr val="D4D4D4"/>
                  </a:solidFill>
                </a:endParaRPr>
              </a:p>
            </p:txBody>
          </p:sp>
        </p:grpSp>
        <p:grpSp>
          <p:nvGrpSpPr>
            <p:cNvPr id="251" name="קבוצה 250">
              <a:extLst>
                <a:ext uri="{FF2B5EF4-FFF2-40B4-BE49-F238E27FC236}">
                  <a16:creationId xmlns:a16="http://schemas.microsoft.com/office/drawing/2014/main" id="{8B0A4FC8-B7AE-4574-A073-E22D87E84D16}"/>
                </a:ext>
              </a:extLst>
            </p:cNvPr>
            <p:cNvGrpSpPr/>
            <p:nvPr/>
          </p:nvGrpSpPr>
          <p:grpSpPr>
            <a:xfrm>
              <a:off x="8613866" y="2590038"/>
              <a:ext cx="2091267" cy="1031446"/>
              <a:chOff x="7791270" y="2998428"/>
              <a:chExt cx="2091267" cy="1031446"/>
            </a:xfrm>
          </p:grpSpPr>
          <p:sp>
            <p:nvSpPr>
              <p:cNvPr id="252" name="מלבן 251">
                <a:extLst>
                  <a:ext uri="{FF2B5EF4-FFF2-40B4-BE49-F238E27FC236}">
                    <a16:creationId xmlns:a16="http://schemas.microsoft.com/office/drawing/2014/main" id="{09EB1B67-DEB9-4B08-AF37-DCB049B1A95F}"/>
                  </a:ext>
                </a:extLst>
              </p:cNvPr>
              <p:cNvSpPr/>
              <p:nvPr/>
            </p:nvSpPr>
            <p:spPr>
              <a:xfrm>
                <a:off x="7791270" y="3003095"/>
                <a:ext cx="2091267" cy="1026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Drums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Guitar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Piano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Tennis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Violin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3" name="תמונה 252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0DD71B3E-2134-465F-805A-87891C0B7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2575" y="384987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54" name="תמונה 253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40B08DDA-BF39-41E7-9DF5-219A5016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9692575" y="299842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55" name="מלבן: פינות מעוגלות 254">
                <a:extLst>
                  <a:ext uri="{FF2B5EF4-FFF2-40B4-BE49-F238E27FC236}">
                    <a16:creationId xmlns:a16="http://schemas.microsoft.com/office/drawing/2014/main" id="{8F9C88C7-CBF3-48CE-AFFB-6CC9E4B7BE51}"/>
                  </a:ext>
                </a:extLst>
              </p:cNvPr>
              <p:cNvSpPr/>
              <p:nvPr/>
            </p:nvSpPr>
            <p:spPr>
              <a:xfrm>
                <a:off x="9741300" y="3321151"/>
                <a:ext cx="82550" cy="496211"/>
              </a:xfrm>
              <a:prstGeom prst="roundRect">
                <a:avLst/>
              </a:pr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6" name="תמונה 255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91313205-E50B-4EB1-BE81-1AFB828E6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450" y="3075976"/>
                <a:ext cx="155273" cy="144000"/>
              </a:xfrm>
              <a:prstGeom prst="rect">
                <a:avLst/>
              </a:prstGeom>
            </p:spPr>
          </p:pic>
          <p:pic>
            <p:nvPicPr>
              <p:cNvPr id="257" name="תמונה 256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CB699855-5952-437C-A20B-9CBCE0E84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450" y="3262657"/>
                <a:ext cx="155273" cy="144000"/>
              </a:xfrm>
              <a:prstGeom prst="rect">
                <a:avLst/>
              </a:prstGeom>
            </p:spPr>
          </p:pic>
          <p:pic>
            <p:nvPicPr>
              <p:cNvPr id="258" name="תמונה 257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AAF8AAA4-03ED-4983-A9D9-3FC92C818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449" y="3443809"/>
                <a:ext cx="155273" cy="144000"/>
              </a:xfrm>
              <a:prstGeom prst="rect">
                <a:avLst/>
              </a:prstGeom>
            </p:spPr>
          </p:pic>
          <p:pic>
            <p:nvPicPr>
              <p:cNvPr id="259" name="תמונה 258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A22224FE-F644-4660-9FCC-A40C69FF6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449" y="3627267"/>
                <a:ext cx="155273" cy="144000"/>
              </a:xfrm>
              <a:prstGeom prst="rect">
                <a:avLst/>
              </a:prstGeom>
            </p:spPr>
          </p:pic>
          <p:pic>
            <p:nvPicPr>
              <p:cNvPr id="260" name="תמונה 259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5957A6FF-0F64-49E2-8718-B60F60C9A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448" y="3809123"/>
                <a:ext cx="155273" cy="144000"/>
              </a:xfrm>
              <a:prstGeom prst="rect">
                <a:avLst/>
              </a:prstGeom>
            </p:spPr>
          </p:pic>
        </p:grpSp>
      </p:grpSp>
      <p:grpSp>
        <p:nvGrpSpPr>
          <p:cNvPr id="197" name="קבוצה 196">
            <a:extLst>
              <a:ext uri="{FF2B5EF4-FFF2-40B4-BE49-F238E27FC236}">
                <a16:creationId xmlns:a16="http://schemas.microsoft.com/office/drawing/2014/main" id="{69823633-56BD-4183-860E-BF62C6212016}"/>
              </a:ext>
            </a:extLst>
          </p:cNvPr>
          <p:cNvGrpSpPr/>
          <p:nvPr/>
        </p:nvGrpSpPr>
        <p:grpSpPr>
          <a:xfrm>
            <a:off x="5026815" y="1270000"/>
            <a:ext cx="2923200" cy="5220000"/>
            <a:chOff x="8614898" y="645447"/>
            <a:chExt cx="2923200" cy="5220000"/>
          </a:xfrm>
        </p:grpSpPr>
        <p:grpSp>
          <p:nvGrpSpPr>
            <p:cNvPr id="198" name="קבוצה 197">
              <a:extLst>
                <a:ext uri="{FF2B5EF4-FFF2-40B4-BE49-F238E27FC236}">
                  <a16:creationId xmlns:a16="http://schemas.microsoft.com/office/drawing/2014/main" id="{0AB2602E-1D2D-4C4C-83BB-C03B57694988}"/>
                </a:ext>
              </a:extLst>
            </p:cNvPr>
            <p:cNvGrpSpPr/>
            <p:nvPr/>
          </p:nvGrpSpPr>
          <p:grpSpPr>
            <a:xfrm>
              <a:off x="8614898" y="645447"/>
              <a:ext cx="2923200" cy="5220000"/>
              <a:chOff x="4921696" y="625041"/>
              <a:chExt cx="2923200" cy="5220000"/>
            </a:xfrm>
          </p:grpSpPr>
          <p:grpSp>
            <p:nvGrpSpPr>
              <p:cNvPr id="209" name="קבוצה 208">
                <a:extLst>
                  <a:ext uri="{FF2B5EF4-FFF2-40B4-BE49-F238E27FC236}">
                    <a16:creationId xmlns:a16="http://schemas.microsoft.com/office/drawing/2014/main" id="{66E2DB32-8203-4F7F-A079-120EA747E135}"/>
                  </a:ext>
                </a:extLst>
              </p:cNvPr>
              <p:cNvGrpSpPr/>
              <p:nvPr/>
            </p:nvGrpSpPr>
            <p:grpSpPr>
              <a:xfrm>
                <a:off x="4921696" y="625041"/>
                <a:ext cx="2923200" cy="5220000"/>
                <a:chOff x="3439886" y="819000"/>
                <a:chExt cx="2923200" cy="5220000"/>
              </a:xfrm>
            </p:grpSpPr>
            <p:grpSp>
              <p:nvGrpSpPr>
                <p:cNvPr id="245" name="קבוצה 244">
                  <a:extLst>
                    <a:ext uri="{FF2B5EF4-FFF2-40B4-BE49-F238E27FC236}">
                      <a16:creationId xmlns:a16="http://schemas.microsoft.com/office/drawing/2014/main" id="{AA305A03-4A2F-4CD2-974C-15D87A53ECD2}"/>
                    </a:ext>
                  </a:extLst>
                </p:cNvPr>
                <p:cNvGrpSpPr/>
                <p:nvPr/>
              </p:nvGrpSpPr>
              <p:grpSpPr>
                <a:xfrm>
                  <a:off x="3439886" y="819000"/>
                  <a:ext cx="2923200" cy="5220000"/>
                  <a:chOff x="3439886" y="819000"/>
                  <a:chExt cx="2923200" cy="5220000"/>
                </a:xfrm>
              </p:grpSpPr>
              <p:pic>
                <p:nvPicPr>
                  <p:cNvPr id="247" name="תמונה 246" descr="תמונה שמכילה צילום מסך&#10;&#10;התיאור נוצר באופן אוטומטי">
                    <a:extLst>
                      <a:ext uri="{FF2B5EF4-FFF2-40B4-BE49-F238E27FC236}">
                        <a16:creationId xmlns:a16="http://schemas.microsoft.com/office/drawing/2014/main" id="{40AB22BE-6F83-467E-85E9-1946D3A21A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39886" y="819000"/>
                    <a:ext cx="2923200" cy="5220000"/>
                  </a:xfrm>
                  <a:prstGeom prst="rect">
                    <a:avLst/>
                  </a:prstGeom>
                </p:spPr>
              </p:pic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EEC511F1-29A7-4763-B92D-6ACB0231D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886" y="984250"/>
                    <a:ext cx="2923200" cy="396000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Skill Barter App</a:t>
                    </a:r>
                  </a:p>
                </p:txBody>
              </p:sp>
            </p:grpSp>
            <p:sp>
              <p:nvSpPr>
                <p:cNvPr id="246" name="מלבן 245">
                  <a:extLst>
                    <a:ext uri="{FF2B5EF4-FFF2-40B4-BE49-F238E27FC236}">
                      <a16:creationId xmlns:a16="http://schemas.microsoft.com/office/drawing/2014/main" id="{11D38417-9CCE-4F50-92CE-AD49444872D0}"/>
                    </a:ext>
                  </a:extLst>
                </p:cNvPr>
                <p:cNvSpPr/>
                <p:nvPr/>
              </p:nvSpPr>
              <p:spPr>
                <a:xfrm>
                  <a:off x="3439886" y="1380249"/>
                  <a:ext cx="2923200" cy="4308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D0D09A7-50D0-4518-BD83-323F591BEF4C}"/>
                  </a:ext>
                </a:extLst>
              </p:cNvPr>
              <p:cNvSpPr txBox="1"/>
              <p:nvPr/>
            </p:nvSpPr>
            <p:spPr>
              <a:xfrm>
                <a:off x="5241513" y="1402161"/>
                <a:ext cx="2091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Search: </a:t>
                </a:r>
              </a:p>
            </p:txBody>
          </p:sp>
          <p:sp>
            <p:nvSpPr>
              <p:cNvPr id="211" name="מלבן 210">
                <a:extLst>
                  <a:ext uri="{FF2B5EF4-FFF2-40B4-BE49-F238E27FC236}">
                    <a16:creationId xmlns:a16="http://schemas.microsoft.com/office/drawing/2014/main" id="{D0D74A6E-CD4B-498C-97AB-1BC54C04B1E6}"/>
                  </a:ext>
                </a:extLst>
              </p:cNvPr>
              <p:cNvSpPr/>
              <p:nvPr/>
            </p:nvSpPr>
            <p:spPr>
              <a:xfrm>
                <a:off x="5337664" y="1786984"/>
                <a:ext cx="2091267" cy="34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Choose categories…</a:t>
                </a:r>
              </a:p>
            </p:txBody>
          </p:sp>
          <p:pic>
            <p:nvPicPr>
              <p:cNvPr id="212" name="תמונה 211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25AA0DA0-95C7-49AB-8682-7F4B4426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9991" y="1786983"/>
                <a:ext cx="345600" cy="345600"/>
              </a:xfrm>
              <a:prstGeom prst="rect">
                <a:avLst/>
              </a:prstGeom>
            </p:spPr>
          </p:pic>
          <p:sp>
            <p:nvSpPr>
              <p:cNvPr id="213" name="מלבן: פינות מעוגלות 212">
                <a:extLst>
                  <a:ext uri="{FF2B5EF4-FFF2-40B4-BE49-F238E27FC236}">
                    <a16:creationId xmlns:a16="http://schemas.microsoft.com/office/drawing/2014/main" id="{5115F657-195D-4A85-A099-A499DF5B6B6A}"/>
                  </a:ext>
                </a:extLst>
              </p:cNvPr>
              <p:cNvSpPr/>
              <p:nvPr/>
            </p:nvSpPr>
            <p:spPr>
              <a:xfrm>
                <a:off x="5935622" y="5094174"/>
                <a:ext cx="895350" cy="258465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14" name="תמונה 213">
                <a:extLst>
                  <a:ext uri="{FF2B5EF4-FFF2-40B4-BE49-F238E27FC236}">
                    <a16:creationId xmlns:a16="http://schemas.microsoft.com/office/drawing/2014/main" id="{360B97AD-5C81-4F20-9DAA-A01C3FB69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49632" y="5106877"/>
                <a:ext cx="231683" cy="234000"/>
              </a:xfrm>
              <a:prstGeom prst="rect">
                <a:avLst/>
              </a:prstGeom>
            </p:spPr>
          </p:pic>
          <p:grpSp>
            <p:nvGrpSpPr>
              <p:cNvPr id="215" name="קבוצה 214">
                <a:extLst>
                  <a:ext uri="{FF2B5EF4-FFF2-40B4-BE49-F238E27FC236}">
                    <a16:creationId xmlns:a16="http://schemas.microsoft.com/office/drawing/2014/main" id="{640D3CE6-A050-4D24-87E4-EA8E52D39470}"/>
                  </a:ext>
                </a:extLst>
              </p:cNvPr>
              <p:cNvGrpSpPr/>
              <p:nvPr/>
            </p:nvGrpSpPr>
            <p:grpSpPr>
              <a:xfrm>
                <a:off x="5337663" y="2247475"/>
                <a:ext cx="2091267" cy="347134"/>
                <a:chOff x="3759699" y="3310360"/>
                <a:chExt cx="2091267" cy="347134"/>
              </a:xfrm>
            </p:grpSpPr>
            <p:sp>
              <p:nvSpPr>
                <p:cNvPr id="243" name="מלבן 242">
                  <a:extLst>
                    <a:ext uri="{FF2B5EF4-FFF2-40B4-BE49-F238E27FC236}">
                      <a16:creationId xmlns:a16="http://schemas.microsoft.com/office/drawing/2014/main" id="{960F124A-7CF8-4DB9-98F3-6DD0A9B0678E}"/>
                    </a:ext>
                  </a:extLst>
                </p:cNvPr>
                <p:cNvSpPr/>
                <p:nvPr/>
              </p:nvSpPr>
              <p:spPr>
                <a:xfrm>
                  <a:off x="3759699" y="3310361"/>
                  <a:ext cx="2091267" cy="347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4D4D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rgbClr val="D4D4D4"/>
                      </a:solidFill>
                    </a:rPr>
                    <a:t>Choose skills…</a:t>
                  </a:r>
                </a:p>
              </p:txBody>
            </p:sp>
            <p:pic>
              <p:nvPicPr>
                <p:cNvPr id="244" name="תמונה 243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E0077FD9-11A9-4EFE-8BDF-DFA673805F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2026" y="3310360"/>
                  <a:ext cx="345600" cy="3456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C4C7A69-E543-4BEA-918A-081745C1F7FA}"/>
                  </a:ext>
                </a:extLst>
              </p:cNvPr>
              <p:cNvSpPr txBox="1"/>
              <p:nvPr/>
            </p:nvSpPr>
            <p:spPr>
              <a:xfrm>
                <a:off x="5289136" y="4455909"/>
                <a:ext cx="2283571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Limit by points:</a:t>
                </a:r>
              </a:p>
              <a:p>
                <a:endParaRPr lang="en-US" sz="500" b="1" dirty="0"/>
              </a:p>
              <a:p>
                <a:r>
                  <a:rPr lang="en-US" sz="1000" b="1" dirty="0"/>
                  <a:t>from                        to</a:t>
                </a:r>
                <a:endParaRPr lang="en-US" sz="1400" b="1" dirty="0"/>
              </a:p>
            </p:txBody>
          </p:sp>
          <p:pic>
            <p:nvPicPr>
              <p:cNvPr id="217" name="תמונה 216">
                <a:extLst>
                  <a:ext uri="{FF2B5EF4-FFF2-40B4-BE49-F238E27FC236}">
                    <a16:creationId xmlns:a16="http://schemas.microsoft.com/office/drawing/2014/main" id="{70F81F84-B371-432E-BBF3-05124E957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808" y="479426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4A8BFC0-A5D0-4B28-B1B9-40AE3E95A114}"/>
                  </a:ext>
                </a:extLst>
              </p:cNvPr>
              <p:cNvSpPr txBox="1"/>
              <p:nvPr/>
            </p:nvSpPr>
            <p:spPr>
              <a:xfrm>
                <a:off x="4973331" y="1786984"/>
                <a:ext cx="340991" cy="81706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900" b="1" dirty="0"/>
                  <a:t>WHAT</a:t>
                </a:r>
              </a:p>
            </p:txBody>
          </p:sp>
          <p:grpSp>
            <p:nvGrpSpPr>
              <p:cNvPr id="219" name="קבוצה 218">
                <a:extLst>
                  <a:ext uri="{FF2B5EF4-FFF2-40B4-BE49-F238E27FC236}">
                    <a16:creationId xmlns:a16="http://schemas.microsoft.com/office/drawing/2014/main" id="{FFF513FF-0C69-437A-BD47-ABD9380ABDB5}"/>
                  </a:ext>
                </a:extLst>
              </p:cNvPr>
              <p:cNvGrpSpPr/>
              <p:nvPr/>
            </p:nvGrpSpPr>
            <p:grpSpPr>
              <a:xfrm>
                <a:off x="4973332" y="2673433"/>
                <a:ext cx="2599375" cy="897045"/>
                <a:chOff x="4973332" y="2673433"/>
                <a:chExt cx="2599375" cy="897045"/>
              </a:xfrm>
            </p:grpSpPr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5E48ADD9-A37A-4542-9CD4-591D75DEE05F}"/>
                    </a:ext>
                  </a:extLst>
                </p:cNvPr>
                <p:cNvSpPr txBox="1"/>
                <p:nvPr/>
              </p:nvSpPr>
              <p:spPr>
                <a:xfrm>
                  <a:off x="5289136" y="2744213"/>
                  <a:ext cx="228357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Distance from me:</a:t>
                  </a:r>
                </a:p>
                <a:p>
                  <a:r>
                    <a:rPr lang="en-US" sz="1400" b="1" dirty="0"/>
                    <a:t>   </a:t>
                  </a:r>
                  <a:r>
                    <a:rPr lang="en-US" sz="1200" b="1" dirty="0"/>
                    <a:t>current</a:t>
                  </a:r>
                  <a:r>
                    <a:rPr lang="en-US" sz="1400" b="1" dirty="0"/>
                    <a:t>		  </a:t>
                  </a:r>
                  <a:r>
                    <a:rPr lang="en-US" sz="1200" b="1" dirty="0">
                      <a:solidFill>
                        <a:srgbClr val="D4D4D4"/>
                      </a:solidFill>
                    </a:rPr>
                    <a:t>default</a:t>
                  </a:r>
                </a:p>
                <a:p>
                  <a:r>
                    <a:rPr lang="en-US" sz="1200" b="1" dirty="0"/>
                    <a:t>0</a:t>
                  </a:r>
                  <a:r>
                    <a:rPr lang="en-US" sz="1400" b="1" dirty="0"/>
                    <a:t>			    </a:t>
                  </a:r>
                  <a:r>
                    <a:rPr lang="en-US" sz="1200" b="1" dirty="0"/>
                    <a:t>10Km</a:t>
                  </a:r>
                </a:p>
              </p:txBody>
            </p:sp>
            <p:pic>
              <p:nvPicPr>
                <p:cNvPr id="238" name="תמונה 237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A28EC1C1-9CA0-4EF4-9FA1-8CF593189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171" y="3059638"/>
                  <a:ext cx="144000" cy="144000"/>
                </a:xfrm>
                <a:prstGeom prst="rect">
                  <a:avLst/>
                </a:prstGeom>
              </p:spPr>
            </p:pic>
            <p:pic>
              <p:nvPicPr>
                <p:cNvPr id="239" name="תמונה 238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533C3B7D-0ACD-4502-892A-90C4DA96B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6972" y="3051434"/>
                  <a:ext cx="144000" cy="144000"/>
                </a:xfrm>
                <a:prstGeom prst="rect">
                  <a:avLst/>
                </a:prstGeom>
              </p:spPr>
            </p:pic>
            <p:sp>
              <p:nvSpPr>
                <p:cNvPr id="240" name="מלבן: פינות מעוגלות 239">
                  <a:extLst>
                    <a:ext uri="{FF2B5EF4-FFF2-40B4-BE49-F238E27FC236}">
                      <a16:creationId xmlns:a16="http://schemas.microsoft.com/office/drawing/2014/main" id="{E67901FB-265C-4904-A3A5-DEEFBC094741}"/>
                    </a:ext>
                  </a:extLst>
                </p:cNvPr>
                <p:cNvSpPr/>
                <p:nvPr/>
              </p:nvSpPr>
              <p:spPr>
                <a:xfrm>
                  <a:off x="5503586" y="3305798"/>
                  <a:ext cx="1424120" cy="45719"/>
                </a:xfrm>
                <a:prstGeom prst="roundRect">
                  <a:avLst/>
                </a:prstGeom>
                <a:solidFill>
                  <a:srgbClr val="1296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1" name="תמונה 240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ABB07188-C6AE-4C05-B4FC-F5E7E46991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7573" y="3255447"/>
                  <a:ext cx="144000" cy="144000"/>
                </a:xfrm>
                <a:prstGeom prst="rect">
                  <a:avLst/>
                </a:prstGeom>
              </p:spPr>
            </p:pic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EA6036A-0D5B-4C3C-A9DD-08D05EAA36B1}"/>
                    </a:ext>
                  </a:extLst>
                </p:cNvPr>
                <p:cNvSpPr txBox="1"/>
                <p:nvPr/>
              </p:nvSpPr>
              <p:spPr>
                <a:xfrm>
                  <a:off x="4973332" y="2673433"/>
                  <a:ext cx="340991" cy="897045"/>
                </a:xfrm>
                <a:prstGeom prst="rect">
                  <a:avLst/>
                </a:prstGeom>
                <a:noFill/>
              </p:spPr>
              <p:txBody>
                <a:bodyPr vert="wordArtVert" wrap="square" rtlCol="0">
                  <a:spAutoFit/>
                </a:bodyPr>
                <a:lstStyle/>
                <a:p>
                  <a:r>
                    <a:rPr lang="en-US" sz="900" b="1" dirty="0"/>
                    <a:t>WHERE</a:t>
                  </a:r>
                </a:p>
              </p:txBody>
            </p:sp>
          </p:grpSp>
          <p:grpSp>
            <p:nvGrpSpPr>
              <p:cNvPr id="220" name="קבוצה 219">
                <a:extLst>
                  <a:ext uri="{FF2B5EF4-FFF2-40B4-BE49-F238E27FC236}">
                    <a16:creationId xmlns:a16="http://schemas.microsoft.com/office/drawing/2014/main" id="{9EB3111F-5758-4ECF-A2E4-BCCBF0E26136}"/>
                  </a:ext>
                </a:extLst>
              </p:cNvPr>
              <p:cNvGrpSpPr/>
              <p:nvPr/>
            </p:nvGrpSpPr>
            <p:grpSpPr>
              <a:xfrm>
                <a:off x="4973331" y="3638585"/>
                <a:ext cx="2650902" cy="730350"/>
                <a:chOff x="4973331" y="3638585"/>
                <a:chExt cx="2650902" cy="730350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8D9E0BF-ABC3-4A08-A432-A4CEA1AF1DD9}"/>
                    </a:ext>
                  </a:extLst>
                </p:cNvPr>
                <p:cNvSpPr txBox="1"/>
                <p:nvPr/>
              </p:nvSpPr>
              <p:spPr>
                <a:xfrm>
                  <a:off x="4973331" y="3638585"/>
                  <a:ext cx="340991" cy="730350"/>
                </a:xfrm>
                <a:prstGeom prst="rect">
                  <a:avLst/>
                </a:prstGeom>
                <a:noFill/>
              </p:spPr>
              <p:txBody>
                <a:bodyPr vert="wordArtVert" wrap="square" rtlCol="0">
                  <a:spAutoFit/>
                </a:bodyPr>
                <a:lstStyle/>
                <a:p>
                  <a:r>
                    <a:rPr lang="en-US" sz="900" b="1" dirty="0"/>
                    <a:t>WHEN</a:t>
                  </a:r>
                </a:p>
              </p:txBody>
            </p:sp>
            <p:pic>
              <p:nvPicPr>
                <p:cNvPr id="225" name="תמונה 224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A4C20F12-9787-43E4-B9F2-FDD8FFDF6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5439" y="3695973"/>
                  <a:ext cx="155273" cy="144000"/>
                </a:xfrm>
                <a:prstGeom prst="rect">
                  <a:avLst/>
                </a:prstGeom>
              </p:spPr>
            </p:pic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6656B93E-ACE2-439C-A79A-20863BBCD9FC}"/>
                    </a:ext>
                  </a:extLst>
                </p:cNvPr>
                <p:cNvSpPr txBox="1"/>
                <p:nvPr/>
              </p:nvSpPr>
              <p:spPr>
                <a:xfrm>
                  <a:off x="5289136" y="3658723"/>
                  <a:ext cx="233509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S      M      T      W      T      F      S</a:t>
                  </a:r>
                </a:p>
                <a:p>
                  <a:endParaRPr lang="en-US" sz="500" b="1" dirty="0"/>
                </a:p>
                <a:p>
                  <a:r>
                    <a:rPr lang="en-US" sz="1000" b="1" dirty="0"/>
                    <a:t>     8:00-12:00              12:00-16:00</a:t>
                  </a:r>
                </a:p>
                <a:p>
                  <a:endParaRPr lang="en-US" sz="500" b="1" dirty="0"/>
                </a:p>
                <a:p>
                  <a:r>
                    <a:rPr lang="en-US" sz="1000" b="1" dirty="0"/>
                    <a:t>     16:00-20:00            20:00-00:00</a:t>
                  </a:r>
                </a:p>
              </p:txBody>
            </p:sp>
            <p:pic>
              <p:nvPicPr>
                <p:cNvPr id="227" name="תמונה 226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86B5A8D1-4E09-4CF3-AE77-BF86A9D3FE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3526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28" name="תמונה 227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364C5FCA-978A-4FC0-A643-24D16D3C4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2560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29" name="תמונה 228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84171A41-7917-47E1-B8C1-C1621B123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9114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30" name="תמונה 229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39A962F2-36F4-4AB9-9C83-6A4809FAC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3916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31" name="תמונה 230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E1CFCAF8-2D54-4C11-9334-73266F4FF9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4482" y="369493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32" name="תמונה 231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CCAB821F-826D-4DCA-9F09-E6C57B0381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6584" y="3698644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33" name="תמונה 232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BBA2D9D0-B915-4400-B3D8-1DE278175D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6697" y="391588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34" name="תמונה 233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8090E8D8-2279-46B9-9F84-EF17FEB29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6998" y="4152427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35" name="תמונה 234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12F1C6C6-48F8-404E-9DB5-FAEDA6254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4966" y="391588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236" name="תמונה 235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5E6E52BF-4954-424E-A0C5-07A7B4BF8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5267" y="4152427"/>
                  <a:ext cx="155273" cy="144000"/>
                </a:xfrm>
                <a:prstGeom prst="rect">
                  <a:avLst/>
                </a:prstGeom>
              </p:spPr>
            </p:pic>
          </p:grpSp>
          <p:sp>
            <p:nvSpPr>
              <p:cNvPr id="221" name="מלבן 220">
                <a:extLst>
                  <a:ext uri="{FF2B5EF4-FFF2-40B4-BE49-F238E27FC236}">
                    <a16:creationId xmlns:a16="http://schemas.microsoft.com/office/drawing/2014/main" id="{AD077ADD-BEE5-43B9-B5EC-9B3AB2B7AEFD}"/>
                  </a:ext>
                </a:extLst>
              </p:cNvPr>
              <p:cNvSpPr/>
              <p:nvPr/>
            </p:nvSpPr>
            <p:spPr>
              <a:xfrm>
                <a:off x="5686076" y="4821152"/>
                <a:ext cx="566904" cy="12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AC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>
                  <a:solidFill>
                    <a:srgbClr val="D4D4D4"/>
                  </a:solidFill>
                </a:endParaRPr>
              </a:p>
            </p:txBody>
          </p:sp>
          <p:pic>
            <p:nvPicPr>
              <p:cNvPr id="222" name="תמונה 221">
                <a:extLst>
                  <a:ext uri="{FF2B5EF4-FFF2-40B4-BE49-F238E27FC236}">
                    <a16:creationId xmlns:a16="http://schemas.microsoft.com/office/drawing/2014/main" id="{87D9FFEE-2B89-4DDD-AB3E-3C819F18E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0836" y="479426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23" name="מלבן 222">
                <a:extLst>
                  <a:ext uri="{FF2B5EF4-FFF2-40B4-BE49-F238E27FC236}">
                    <a16:creationId xmlns:a16="http://schemas.microsoft.com/office/drawing/2014/main" id="{A4CAFAA0-2E7F-48C5-8F75-30E0005E06DE}"/>
                  </a:ext>
                </a:extLst>
              </p:cNvPr>
              <p:cNvSpPr/>
              <p:nvPr/>
            </p:nvSpPr>
            <p:spPr>
              <a:xfrm>
                <a:off x="6730104" y="4821152"/>
                <a:ext cx="566904" cy="12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AC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>
                  <a:solidFill>
                    <a:srgbClr val="D4D4D4"/>
                  </a:solidFill>
                </a:endParaRPr>
              </a:p>
            </p:txBody>
          </p:sp>
        </p:grpSp>
        <p:grpSp>
          <p:nvGrpSpPr>
            <p:cNvPr id="199" name="קבוצה 198">
              <a:extLst>
                <a:ext uri="{FF2B5EF4-FFF2-40B4-BE49-F238E27FC236}">
                  <a16:creationId xmlns:a16="http://schemas.microsoft.com/office/drawing/2014/main" id="{DBEECA60-C49E-4CC1-8C20-60C07105528A}"/>
                </a:ext>
              </a:extLst>
            </p:cNvPr>
            <p:cNvGrpSpPr/>
            <p:nvPr/>
          </p:nvGrpSpPr>
          <p:grpSpPr>
            <a:xfrm>
              <a:off x="9030864" y="2148625"/>
              <a:ext cx="2091267" cy="1031446"/>
              <a:chOff x="669248" y="2162860"/>
              <a:chExt cx="2091267" cy="1031446"/>
            </a:xfrm>
          </p:grpSpPr>
          <p:sp>
            <p:nvSpPr>
              <p:cNvPr id="200" name="מלבן 199">
                <a:extLst>
                  <a:ext uri="{FF2B5EF4-FFF2-40B4-BE49-F238E27FC236}">
                    <a16:creationId xmlns:a16="http://schemas.microsoft.com/office/drawing/2014/main" id="{4DF3459A-3B7C-4755-A5F8-9E1CF8027FFF}"/>
                  </a:ext>
                </a:extLst>
              </p:cNvPr>
              <p:cNvSpPr/>
              <p:nvPr/>
            </p:nvSpPr>
            <p:spPr>
              <a:xfrm>
                <a:off x="669248" y="2167527"/>
                <a:ext cx="2091267" cy="1026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Household Assistance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Music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Sports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Tutoring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Visual Arts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1" name="תמונה 200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E38744C9-00F0-418B-8B3D-66ED6545A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0553" y="301430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02" name="תמונה 201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6BA78752-68B2-470C-9891-0A8A87107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570553" y="21628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03" name="מלבן: פינות מעוגלות 202">
                <a:extLst>
                  <a:ext uri="{FF2B5EF4-FFF2-40B4-BE49-F238E27FC236}">
                    <a16:creationId xmlns:a16="http://schemas.microsoft.com/office/drawing/2014/main" id="{60572B14-DF18-4115-BB55-1FD929C33A7D}"/>
                  </a:ext>
                </a:extLst>
              </p:cNvPr>
              <p:cNvSpPr/>
              <p:nvPr/>
            </p:nvSpPr>
            <p:spPr>
              <a:xfrm>
                <a:off x="2619278" y="2553314"/>
                <a:ext cx="82550" cy="496211"/>
              </a:xfrm>
              <a:prstGeom prst="roundRect">
                <a:avLst/>
              </a:pr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4" name="תמונה 203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6AA10BC7-DF6F-4B39-8E04-01E3D3694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428" y="2240408"/>
                <a:ext cx="155273" cy="144000"/>
              </a:xfrm>
              <a:prstGeom prst="rect">
                <a:avLst/>
              </a:prstGeom>
            </p:spPr>
          </p:pic>
          <p:pic>
            <p:nvPicPr>
              <p:cNvPr id="205" name="תמונה 204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D4C3A1ED-98C4-4C2C-8C0E-0DDADEDE8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428" y="2427089"/>
                <a:ext cx="155273" cy="144000"/>
              </a:xfrm>
              <a:prstGeom prst="rect">
                <a:avLst/>
              </a:prstGeom>
            </p:spPr>
          </p:pic>
          <p:pic>
            <p:nvPicPr>
              <p:cNvPr id="206" name="תמונה 205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46DC0F4C-8C70-4143-B4AB-9B2750636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427" y="2608241"/>
                <a:ext cx="155273" cy="144000"/>
              </a:xfrm>
              <a:prstGeom prst="rect">
                <a:avLst/>
              </a:prstGeom>
            </p:spPr>
          </p:pic>
          <p:pic>
            <p:nvPicPr>
              <p:cNvPr id="207" name="תמונה 206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E687FDF2-3F10-4480-9019-EDA355077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427" y="2791699"/>
                <a:ext cx="155273" cy="144000"/>
              </a:xfrm>
              <a:prstGeom prst="rect">
                <a:avLst/>
              </a:prstGeom>
            </p:spPr>
          </p:pic>
          <p:pic>
            <p:nvPicPr>
              <p:cNvPr id="208" name="תמונה 207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4A0E2E54-69C4-4B70-A0CB-78867E2C8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426" y="2973555"/>
                <a:ext cx="155273" cy="144000"/>
              </a:xfrm>
              <a:prstGeom prst="rect">
                <a:avLst/>
              </a:prstGeom>
            </p:spPr>
          </p:pic>
        </p:grp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27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Authentication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Technion students only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User profile details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Dynamic schedule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Search with filters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7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קבוצה 208">
            <a:extLst>
              <a:ext uri="{FF2B5EF4-FFF2-40B4-BE49-F238E27FC236}">
                <a16:creationId xmlns:a16="http://schemas.microsoft.com/office/drawing/2014/main" id="{DDC1893F-0F4C-4A42-99E7-B6C72E0FCED7}"/>
              </a:ext>
            </a:extLst>
          </p:cNvPr>
          <p:cNvGrpSpPr/>
          <p:nvPr/>
        </p:nvGrpSpPr>
        <p:grpSpPr>
          <a:xfrm>
            <a:off x="8400222" y="1270000"/>
            <a:ext cx="2923200" cy="5220000"/>
            <a:chOff x="3439886" y="819000"/>
            <a:chExt cx="2923200" cy="5220000"/>
          </a:xfrm>
        </p:grpSpPr>
        <p:grpSp>
          <p:nvGrpSpPr>
            <p:cNvPr id="210" name="קבוצה 209">
              <a:extLst>
                <a:ext uri="{FF2B5EF4-FFF2-40B4-BE49-F238E27FC236}">
                  <a16:creationId xmlns:a16="http://schemas.microsoft.com/office/drawing/2014/main" id="{9FDC2CCA-A0B9-46B1-ACE8-EE38F466ADC1}"/>
                </a:ext>
              </a:extLst>
            </p:cNvPr>
            <p:cNvGrpSpPr/>
            <p:nvPr/>
          </p:nvGrpSpPr>
          <p:grpSpPr>
            <a:xfrm>
              <a:off x="3439886" y="819000"/>
              <a:ext cx="2923200" cy="5220000"/>
              <a:chOff x="3439886" y="819000"/>
              <a:chExt cx="2923200" cy="5220000"/>
            </a:xfrm>
          </p:grpSpPr>
          <p:pic>
            <p:nvPicPr>
              <p:cNvPr id="212" name="תמונה 211" descr="תמונה שמכילה צילום מסך&#10;&#10;התיאור נוצר באופן אוטומטי">
                <a:extLst>
                  <a:ext uri="{FF2B5EF4-FFF2-40B4-BE49-F238E27FC236}">
                    <a16:creationId xmlns:a16="http://schemas.microsoft.com/office/drawing/2014/main" id="{5DE804A0-7317-4B78-9F70-EAD4A18D2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9886" y="819000"/>
                <a:ext cx="2923200" cy="5220000"/>
              </a:xfrm>
              <a:prstGeom prst="rect">
                <a:avLst/>
              </a:prstGeom>
            </p:spPr>
          </p:pic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1EEB67D-D8B1-4287-BA17-3CDE995EC355}"/>
                  </a:ext>
                </a:extLst>
              </p:cNvPr>
              <p:cNvSpPr txBox="1"/>
              <p:nvPr/>
            </p:nvSpPr>
            <p:spPr>
              <a:xfrm>
                <a:off x="3439886" y="984250"/>
                <a:ext cx="2923200" cy="396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Skill Barter App</a:t>
                </a:r>
              </a:p>
            </p:txBody>
          </p:sp>
        </p:grpSp>
        <p:sp>
          <p:nvSpPr>
            <p:cNvPr id="211" name="מלבן 210">
              <a:extLst>
                <a:ext uri="{FF2B5EF4-FFF2-40B4-BE49-F238E27FC236}">
                  <a16:creationId xmlns:a16="http://schemas.microsoft.com/office/drawing/2014/main" id="{9563E2E3-C4EA-4D74-A7DB-CF9A19C7EA49}"/>
                </a:ext>
              </a:extLst>
            </p:cNvPr>
            <p:cNvSpPr/>
            <p:nvPr/>
          </p:nvSpPr>
          <p:spPr>
            <a:xfrm>
              <a:off x="3439886" y="1380249"/>
              <a:ext cx="2923200" cy="4308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5" name="קבוצה 164">
            <a:extLst>
              <a:ext uri="{FF2B5EF4-FFF2-40B4-BE49-F238E27FC236}">
                <a16:creationId xmlns:a16="http://schemas.microsoft.com/office/drawing/2014/main" id="{2B62F7DB-773F-4CFE-9731-FE58C74E1927}"/>
              </a:ext>
            </a:extLst>
          </p:cNvPr>
          <p:cNvGrpSpPr/>
          <p:nvPr/>
        </p:nvGrpSpPr>
        <p:grpSpPr>
          <a:xfrm>
            <a:off x="5026815" y="1270000"/>
            <a:ext cx="2923200" cy="5220000"/>
            <a:chOff x="4525907" y="687933"/>
            <a:chExt cx="2923200" cy="5220000"/>
          </a:xfrm>
        </p:grpSpPr>
        <p:grpSp>
          <p:nvGrpSpPr>
            <p:cNvPr id="166" name="קבוצה 165">
              <a:extLst>
                <a:ext uri="{FF2B5EF4-FFF2-40B4-BE49-F238E27FC236}">
                  <a16:creationId xmlns:a16="http://schemas.microsoft.com/office/drawing/2014/main" id="{D773773E-2AF6-403A-9CEE-3CDE473EBF0C}"/>
                </a:ext>
              </a:extLst>
            </p:cNvPr>
            <p:cNvGrpSpPr/>
            <p:nvPr/>
          </p:nvGrpSpPr>
          <p:grpSpPr>
            <a:xfrm>
              <a:off x="4525907" y="687933"/>
              <a:ext cx="2923200" cy="5220000"/>
              <a:chOff x="4921696" y="625041"/>
              <a:chExt cx="2923200" cy="5220000"/>
            </a:xfrm>
          </p:grpSpPr>
          <p:grpSp>
            <p:nvGrpSpPr>
              <p:cNvPr id="171" name="קבוצה 170">
                <a:extLst>
                  <a:ext uri="{FF2B5EF4-FFF2-40B4-BE49-F238E27FC236}">
                    <a16:creationId xmlns:a16="http://schemas.microsoft.com/office/drawing/2014/main" id="{E4ECEA2D-FDCF-450A-9334-E3A320A418CB}"/>
                  </a:ext>
                </a:extLst>
              </p:cNvPr>
              <p:cNvGrpSpPr/>
              <p:nvPr/>
            </p:nvGrpSpPr>
            <p:grpSpPr>
              <a:xfrm>
                <a:off x="4921696" y="625041"/>
                <a:ext cx="2923200" cy="5220000"/>
                <a:chOff x="3439886" y="819000"/>
                <a:chExt cx="2923200" cy="5220000"/>
              </a:xfrm>
            </p:grpSpPr>
            <p:grpSp>
              <p:nvGrpSpPr>
                <p:cNvPr id="205" name="קבוצה 204">
                  <a:extLst>
                    <a:ext uri="{FF2B5EF4-FFF2-40B4-BE49-F238E27FC236}">
                      <a16:creationId xmlns:a16="http://schemas.microsoft.com/office/drawing/2014/main" id="{A0FD2890-82D4-414D-82F5-3EC36BF451D8}"/>
                    </a:ext>
                  </a:extLst>
                </p:cNvPr>
                <p:cNvGrpSpPr/>
                <p:nvPr/>
              </p:nvGrpSpPr>
              <p:grpSpPr>
                <a:xfrm>
                  <a:off x="3439886" y="819000"/>
                  <a:ext cx="2923200" cy="5220000"/>
                  <a:chOff x="3439886" y="819000"/>
                  <a:chExt cx="2923200" cy="5220000"/>
                </a:xfrm>
              </p:grpSpPr>
              <p:pic>
                <p:nvPicPr>
                  <p:cNvPr id="207" name="תמונה 206" descr="תמונה שמכילה צילום מסך&#10;&#10;התיאור נוצר באופן אוטומטי">
                    <a:extLst>
                      <a:ext uri="{FF2B5EF4-FFF2-40B4-BE49-F238E27FC236}">
                        <a16:creationId xmlns:a16="http://schemas.microsoft.com/office/drawing/2014/main" id="{EC88C92F-0717-4CEB-89A1-D6658CE086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39886" y="819000"/>
                    <a:ext cx="2923200" cy="5220000"/>
                  </a:xfrm>
                  <a:prstGeom prst="rect">
                    <a:avLst/>
                  </a:prstGeom>
                </p:spPr>
              </p:pic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932CF5F-E818-4E87-AA85-4ED6DB739D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886" y="984250"/>
                    <a:ext cx="2923200" cy="396000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Skill Barter App</a:t>
                    </a:r>
                  </a:p>
                </p:txBody>
              </p:sp>
            </p:grpSp>
            <p:sp>
              <p:nvSpPr>
                <p:cNvPr id="206" name="מלבן 205">
                  <a:extLst>
                    <a:ext uri="{FF2B5EF4-FFF2-40B4-BE49-F238E27FC236}">
                      <a16:creationId xmlns:a16="http://schemas.microsoft.com/office/drawing/2014/main" id="{F78630B4-7694-47A2-8EDC-16211268A3D0}"/>
                    </a:ext>
                  </a:extLst>
                </p:cNvPr>
                <p:cNvSpPr/>
                <p:nvPr/>
              </p:nvSpPr>
              <p:spPr>
                <a:xfrm>
                  <a:off x="3439886" y="1380249"/>
                  <a:ext cx="2923200" cy="4308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7A11134-CDB9-4019-B969-6FC56C07DC74}"/>
                  </a:ext>
                </a:extLst>
              </p:cNvPr>
              <p:cNvSpPr txBox="1"/>
              <p:nvPr/>
            </p:nvSpPr>
            <p:spPr>
              <a:xfrm>
                <a:off x="5241513" y="1402161"/>
                <a:ext cx="2091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Search: </a:t>
                </a:r>
              </a:p>
            </p:txBody>
          </p:sp>
          <p:sp>
            <p:nvSpPr>
              <p:cNvPr id="173" name="מלבן 172">
                <a:extLst>
                  <a:ext uri="{FF2B5EF4-FFF2-40B4-BE49-F238E27FC236}">
                    <a16:creationId xmlns:a16="http://schemas.microsoft.com/office/drawing/2014/main" id="{8990D18B-5A30-442D-9E8A-54DA19FE25CA}"/>
                  </a:ext>
                </a:extLst>
              </p:cNvPr>
              <p:cNvSpPr/>
              <p:nvPr/>
            </p:nvSpPr>
            <p:spPr>
              <a:xfrm>
                <a:off x="5337664" y="1786984"/>
                <a:ext cx="2091267" cy="34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Music, Sports</a:t>
                </a:r>
              </a:p>
            </p:txBody>
          </p:sp>
          <p:pic>
            <p:nvPicPr>
              <p:cNvPr id="174" name="תמונה 173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04A9C561-A385-4FFA-BB05-6CF0271CD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9991" y="1786983"/>
                <a:ext cx="345600" cy="345600"/>
              </a:xfrm>
              <a:prstGeom prst="rect">
                <a:avLst/>
              </a:prstGeom>
            </p:spPr>
          </p:pic>
          <p:sp>
            <p:nvSpPr>
              <p:cNvPr id="175" name="מלבן: פינות מעוגלות 174">
                <a:extLst>
                  <a:ext uri="{FF2B5EF4-FFF2-40B4-BE49-F238E27FC236}">
                    <a16:creationId xmlns:a16="http://schemas.microsoft.com/office/drawing/2014/main" id="{1425BBEB-4D59-46EA-B296-C049657EB069}"/>
                  </a:ext>
                </a:extLst>
              </p:cNvPr>
              <p:cNvSpPr/>
              <p:nvPr/>
            </p:nvSpPr>
            <p:spPr>
              <a:xfrm>
                <a:off x="5935622" y="5094174"/>
                <a:ext cx="895350" cy="258465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6" name="תמונה 175">
                <a:extLst>
                  <a:ext uri="{FF2B5EF4-FFF2-40B4-BE49-F238E27FC236}">
                    <a16:creationId xmlns:a16="http://schemas.microsoft.com/office/drawing/2014/main" id="{6C745B33-8822-4C31-9A17-8D8AB169F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49632" y="5106877"/>
                <a:ext cx="231683" cy="234000"/>
              </a:xfrm>
              <a:prstGeom prst="rect">
                <a:avLst/>
              </a:prstGeom>
            </p:spPr>
          </p:pic>
          <p:grpSp>
            <p:nvGrpSpPr>
              <p:cNvPr id="177" name="קבוצה 176">
                <a:extLst>
                  <a:ext uri="{FF2B5EF4-FFF2-40B4-BE49-F238E27FC236}">
                    <a16:creationId xmlns:a16="http://schemas.microsoft.com/office/drawing/2014/main" id="{D1069339-461C-4B1E-A3C6-0E01C29E00E6}"/>
                  </a:ext>
                </a:extLst>
              </p:cNvPr>
              <p:cNvGrpSpPr/>
              <p:nvPr/>
            </p:nvGrpSpPr>
            <p:grpSpPr>
              <a:xfrm>
                <a:off x="5337663" y="2247475"/>
                <a:ext cx="2091267" cy="347134"/>
                <a:chOff x="3759699" y="3310360"/>
                <a:chExt cx="2091267" cy="347134"/>
              </a:xfrm>
            </p:grpSpPr>
            <p:sp>
              <p:nvSpPr>
                <p:cNvPr id="203" name="מלבן 202">
                  <a:extLst>
                    <a:ext uri="{FF2B5EF4-FFF2-40B4-BE49-F238E27FC236}">
                      <a16:creationId xmlns:a16="http://schemas.microsoft.com/office/drawing/2014/main" id="{90273B7E-70F7-45F2-BC79-43B8C488A00D}"/>
                    </a:ext>
                  </a:extLst>
                </p:cNvPr>
                <p:cNvSpPr/>
                <p:nvPr/>
              </p:nvSpPr>
              <p:spPr>
                <a:xfrm>
                  <a:off x="3759699" y="3310361"/>
                  <a:ext cx="2091267" cy="347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Piano, Violin, Yoga</a:t>
                  </a:r>
                </a:p>
              </p:txBody>
            </p:sp>
            <p:pic>
              <p:nvPicPr>
                <p:cNvPr id="204" name="תמונה 203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BAF819E4-C47E-49AF-8B5A-40176EA26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2026" y="3310360"/>
                  <a:ext cx="345600" cy="345600"/>
                </a:xfrm>
                <a:prstGeom prst="rect">
                  <a:avLst/>
                </a:prstGeom>
              </p:spPr>
            </p:pic>
          </p:grp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44A6C5B-7107-41ED-83E1-B6856D6E6CDA}"/>
                  </a:ext>
                </a:extLst>
              </p:cNvPr>
              <p:cNvSpPr txBox="1"/>
              <p:nvPr/>
            </p:nvSpPr>
            <p:spPr>
              <a:xfrm>
                <a:off x="5289136" y="4455909"/>
                <a:ext cx="2283571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Limit by points:</a:t>
                </a:r>
              </a:p>
              <a:p>
                <a:endParaRPr lang="en-US" sz="500" b="1" dirty="0"/>
              </a:p>
              <a:p>
                <a:r>
                  <a:rPr lang="en-US" sz="1000" b="1" dirty="0"/>
                  <a:t>from                        to</a:t>
                </a:r>
                <a:endParaRPr lang="en-US" sz="1400" b="1" dirty="0"/>
              </a:p>
            </p:txBody>
          </p:sp>
          <p:pic>
            <p:nvPicPr>
              <p:cNvPr id="179" name="תמונה 178">
                <a:extLst>
                  <a:ext uri="{FF2B5EF4-FFF2-40B4-BE49-F238E27FC236}">
                    <a16:creationId xmlns:a16="http://schemas.microsoft.com/office/drawing/2014/main" id="{FD47387B-15A0-4F44-8D9B-E1C67E8F4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808" y="479426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30AE08F-BEAD-4D7D-9024-D99088FE0C07}"/>
                  </a:ext>
                </a:extLst>
              </p:cNvPr>
              <p:cNvSpPr txBox="1"/>
              <p:nvPr/>
            </p:nvSpPr>
            <p:spPr>
              <a:xfrm>
                <a:off x="4973331" y="1786984"/>
                <a:ext cx="340991" cy="81706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900" b="1" dirty="0"/>
                  <a:t>WHAT</a:t>
                </a:r>
              </a:p>
            </p:txBody>
          </p:sp>
          <p:grpSp>
            <p:nvGrpSpPr>
              <p:cNvPr id="181" name="קבוצה 180">
                <a:extLst>
                  <a:ext uri="{FF2B5EF4-FFF2-40B4-BE49-F238E27FC236}">
                    <a16:creationId xmlns:a16="http://schemas.microsoft.com/office/drawing/2014/main" id="{65811971-91FA-4091-9648-3451AB472C8F}"/>
                  </a:ext>
                </a:extLst>
              </p:cNvPr>
              <p:cNvGrpSpPr/>
              <p:nvPr/>
            </p:nvGrpSpPr>
            <p:grpSpPr>
              <a:xfrm>
                <a:off x="4973332" y="2673433"/>
                <a:ext cx="2599375" cy="897045"/>
                <a:chOff x="4973332" y="2673433"/>
                <a:chExt cx="2599375" cy="897045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4C7FC2E1-3DF5-47BA-B5FA-65EB2CFF5A11}"/>
                    </a:ext>
                  </a:extLst>
                </p:cNvPr>
                <p:cNvSpPr txBox="1"/>
                <p:nvPr/>
              </p:nvSpPr>
              <p:spPr>
                <a:xfrm>
                  <a:off x="5289136" y="2744213"/>
                  <a:ext cx="228357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Distance from me:</a:t>
                  </a:r>
                </a:p>
                <a:p>
                  <a:r>
                    <a:rPr lang="en-US" sz="1400" b="1" dirty="0"/>
                    <a:t>   </a:t>
                  </a:r>
                  <a:r>
                    <a:rPr lang="en-US" sz="1200" b="1" dirty="0"/>
                    <a:t>current</a:t>
                  </a:r>
                  <a:r>
                    <a:rPr lang="en-US" sz="1400" b="1" dirty="0"/>
                    <a:t>		  </a:t>
                  </a:r>
                  <a:r>
                    <a:rPr lang="en-US" sz="1200" b="1" dirty="0">
                      <a:solidFill>
                        <a:srgbClr val="D4D4D4"/>
                      </a:solidFill>
                    </a:rPr>
                    <a:t>default</a:t>
                  </a:r>
                </a:p>
                <a:p>
                  <a:r>
                    <a:rPr lang="en-US" sz="1200" b="1" dirty="0"/>
                    <a:t>0</a:t>
                  </a:r>
                  <a:r>
                    <a:rPr lang="en-US" sz="1400" b="1" dirty="0"/>
                    <a:t>			    </a:t>
                  </a:r>
                  <a:r>
                    <a:rPr lang="he-IL" sz="1200" b="1" dirty="0"/>
                    <a:t>3.3</a:t>
                  </a:r>
                  <a:r>
                    <a:rPr lang="en-US" sz="1200" b="1" dirty="0"/>
                    <a:t>Km</a:t>
                  </a:r>
                </a:p>
              </p:txBody>
            </p:sp>
            <p:pic>
              <p:nvPicPr>
                <p:cNvPr id="200" name="תמונה 199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7D987809-AA38-43F4-8E36-53F974386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171" y="3059638"/>
                  <a:ext cx="144000" cy="144000"/>
                </a:xfrm>
                <a:prstGeom prst="rect">
                  <a:avLst/>
                </a:prstGeom>
              </p:spPr>
            </p:pic>
            <p:pic>
              <p:nvPicPr>
                <p:cNvPr id="201" name="תמונה 200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469C9F43-5EA5-46B6-B7F9-5B327D918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6972" y="3051434"/>
                  <a:ext cx="144000" cy="144000"/>
                </a:xfrm>
                <a:prstGeom prst="rect">
                  <a:avLst/>
                </a:prstGeom>
              </p:spPr>
            </p:pic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B4603AA7-4D8D-4EB3-9542-C782BCFB11BB}"/>
                    </a:ext>
                  </a:extLst>
                </p:cNvPr>
                <p:cNvSpPr txBox="1"/>
                <p:nvPr/>
              </p:nvSpPr>
              <p:spPr>
                <a:xfrm>
                  <a:off x="4973332" y="2673433"/>
                  <a:ext cx="340991" cy="897045"/>
                </a:xfrm>
                <a:prstGeom prst="rect">
                  <a:avLst/>
                </a:prstGeom>
                <a:noFill/>
              </p:spPr>
              <p:txBody>
                <a:bodyPr vert="wordArtVert" wrap="square" rtlCol="0">
                  <a:spAutoFit/>
                </a:bodyPr>
                <a:lstStyle/>
                <a:p>
                  <a:r>
                    <a:rPr lang="en-US" sz="900" b="1" dirty="0"/>
                    <a:t>WHERE</a:t>
                  </a:r>
                </a:p>
              </p:txBody>
            </p:sp>
          </p:grpSp>
          <p:grpSp>
            <p:nvGrpSpPr>
              <p:cNvPr id="182" name="קבוצה 181">
                <a:extLst>
                  <a:ext uri="{FF2B5EF4-FFF2-40B4-BE49-F238E27FC236}">
                    <a16:creationId xmlns:a16="http://schemas.microsoft.com/office/drawing/2014/main" id="{D5A434FD-0F91-4F76-9213-1F78AF5984AA}"/>
                  </a:ext>
                </a:extLst>
              </p:cNvPr>
              <p:cNvGrpSpPr/>
              <p:nvPr/>
            </p:nvGrpSpPr>
            <p:grpSpPr>
              <a:xfrm>
                <a:off x="4973331" y="3638585"/>
                <a:ext cx="2650902" cy="730350"/>
                <a:chOff x="4973331" y="3638585"/>
                <a:chExt cx="2650902" cy="730350"/>
              </a:xfrm>
            </p:grpSpPr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794254E2-0C45-40DA-810D-D91FE8444E7C}"/>
                    </a:ext>
                  </a:extLst>
                </p:cNvPr>
                <p:cNvSpPr txBox="1"/>
                <p:nvPr/>
              </p:nvSpPr>
              <p:spPr>
                <a:xfrm>
                  <a:off x="4973331" y="3638585"/>
                  <a:ext cx="340991" cy="730350"/>
                </a:xfrm>
                <a:prstGeom prst="rect">
                  <a:avLst/>
                </a:prstGeom>
                <a:noFill/>
              </p:spPr>
              <p:txBody>
                <a:bodyPr vert="wordArtVert" wrap="square" rtlCol="0">
                  <a:spAutoFit/>
                </a:bodyPr>
                <a:lstStyle/>
                <a:p>
                  <a:r>
                    <a:rPr lang="en-US" sz="900" b="1" dirty="0"/>
                    <a:t>WHEN</a:t>
                  </a:r>
                </a:p>
              </p:txBody>
            </p:sp>
            <p:pic>
              <p:nvPicPr>
                <p:cNvPr id="187" name="תמונה 186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00507163-1E90-471F-BA1E-5E6C55A552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5439" y="3695973"/>
                  <a:ext cx="155273" cy="144000"/>
                </a:xfrm>
                <a:prstGeom prst="rect">
                  <a:avLst/>
                </a:prstGeom>
              </p:spPr>
            </p:pic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14F8E4E7-4078-4DC9-A395-6EF34ECBEA3E}"/>
                    </a:ext>
                  </a:extLst>
                </p:cNvPr>
                <p:cNvSpPr txBox="1"/>
                <p:nvPr/>
              </p:nvSpPr>
              <p:spPr>
                <a:xfrm>
                  <a:off x="5289136" y="3658723"/>
                  <a:ext cx="233509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S      M      T      W      T      F      S</a:t>
                  </a:r>
                </a:p>
                <a:p>
                  <a:endParaRPr lang="en-US" sz="500" b="1" dirty="0"/>
                </a:p>
                <a:p>
                  <a:r>
                    <a:rPr lang="en-US" sz="1000" b="1" dirty="0"/>
                    <a:t>     8:00-12:00              12:00-16:00</a:t>
                  </a:r>
                </a:p>
                <a:p>
                  <a:endParaRPr lang="en-US" sz="500" b="1" dirty="0"/>
                </a:p>
                <a:p>
                  <a:r>
                    <a:rPr lang="en-US" sz="1000" b="1" dirty="0"/>
                    <a:t>     16:00-20:00            20:00-00:00</a:t>
                  </a:r>
                </a:p>
              </p:txBody>
            </p:sp>
            <p:pic>
              <p:nvPicPr>
                <p:cNvPr id="189" name="תמונה 188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50275FF8-04AD-4BF3-B28C-70DA9757B3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3526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0" name="תמונה 189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E925C13C-BA75-4A1F-B9ED-451FA9C23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2560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1" name="תמונה 190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3998C02F-4626-421E-81EC-9383DDD260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9114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2" name="תמונה 191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EE9E7509-9DBF-4E64-BF6E-A613266A4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3916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3" name="תמונה 192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59516E31-FB95-46A1-BA38-00B7276DC9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4482" y="369493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4" name="תמונה 193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DA005018-19E1-4BE2-8094-6984615B65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6584" y="3698644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5" name="תמונה 194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FBBAC436-7294-4993-8684-5A2777C5C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6697" y="391588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6" name="תמונה 195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4EE3EA1E-F106-4926-ACC6-1585DB42E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6998" y="4152427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7" name="תמונה 196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A31F9936-2612-4919-86BD-8AE11B544D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4966" y="391588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198" name="תמונה 197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8942CCDD-AB56-4F2C-BA03-65EFFE32E4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5267" y="4152427"/>
                  <a:ext cx="155273" cy="144000"/>
                </a:xfrm>
                <a:prstGeom prst="rect">
                  <a:avLst/>
                </a:prstGeom>
              </p:spPr>
            </p:pic>
          </p:grpSp>
          <p:sp>
            <p:nvSpPr>
              <p:cNvPr id="183" name="מלבן 182">
                <a:extLst>
                  <a:ext uri="{FF2B5EF4-FFF2-40B4-BE49-F238E27FC236}">
                    <a16:creationId xmlns:a16="http://schemas.microsoft.com/office/drawing/2014/main" id="{DCA641F2-E6C0-4B3D-A3B8-455015546EF3}"/>
                  </a:ext>
                </a:extLst>
              </p:cNvPr>
              <p:cNvSpPr/>
              <p:nvPr/>
            </p:nvSpPr>
            <p:spPr>
              <a:xfrm>
                <a:off x="5686076" y="4821152"/>
                <a:ext cx="566904" cy="12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AC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>
                  <a:solidFill>
                    <a:srgbClr val="D4D4D4"/>
                  </a:solidFill>
                </a:endParaRPr>
              </a:p>
            </p:txBody>
          </p:sp>
          <p:pic>
            <p:nvPicPr>
              <p:cNvPr id="184" name="תמונה 183">
                <a:extLst>
                  <a:ext uri="{FF2B5EF4-FFF2-40B4-BE49-F238E27FC236}">
                    <a16:creationId xmlns:a16="http://schemas.microsoft.com/office/drawing/2014/main" id="{DCC882CE-6BDD-481B-90C8-8D89A6793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0836" y="479426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185" name="מלבן 184">
                <a:extLst>
                  <a:ext uri="{FF2B5EF4-FFF2-40B4-BE49-F238E27FC236}">
                    <a16:creationId xmlns:a16="http://schemas.microsoft.com/office/drawing/2014/main" id="{ED8A0EEE-6053-4E67-B76D-35685EBAF0FE}"/>
                  </a:ext>
                </a:extLst>
              </p:cNvPr>
              <p:cNvSpPr/>
              <p:nvPr/>
            </p:nvSpPr>
            <p:spPr>
              <a:xfrm>
                <a:off x="6730104" y="4821152"/>
                <a:ext cx="566904" cy="12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AC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>
                  <a:solidFill>
                    <a:srgbClr val="D4D4D4"/>
                  </a:solidFill>
                </a:endParaRPr>
              </a:p>
            </p:txBody>
          </p:sp>
        </p:grpSp>
        <p:grpSp>
          <p:nvGrpSpPr>
            <p:cNvPr id="167" name="קבוצה 166">
              <a:extLst>
                <a:ext uri="{FF2B5EF4-FFF2-40B4-BE49-F238E27FC236}">
                  <a16:creationId xmlns:a16="http://schemas.microsoft.com/office/drawing/2014/main" id="{C618AC06-78B3-4A95-9B75-0D58000FFDA2}"/>
                </a:ext>
              </a:extLst>
            </p:cNvPr>
            <p:cNvGrpSpPr/>
            <p:nvPr/>
          </p:nvGrpSpPr>
          <p:grpSpPr>
            <a:xfrm>
              <a:off x="5106209" y="3317669"/>
              <a:ext cx="1424120" cy="144000"/>
              <a:chOff x="2400907" y="4505313"/>
              <a:chExt cx="1424120" cy="144000"/>
            </a:xfrm>
          </p:grpSpPr>
          <p:sp>
            <p:nvSpPr>
              <p:cNvPr id="168" name="מלבן: פינות מעוגלות 167">
                <a:extLst>
                  <a:ext uri="{FF2B5EF4-FFF2-40B4-BE49-F238E27FC236}">
                    <a16:creationId xmlns:a16="http://schemas.microsoft.com/office/drawing/2014/main" id="{159E9408-491E-4C2B-9F42-EF909A168992}"/>
                  </a:ext>
                </a:extLst>
              </p:cNvPr>
              <p:cNvSpPr/>
              <p:nvPr/>
            </p:nvSpPr>
            <p:spPr>
              <a:xfrm>
                <a:off x="2400907" y="4555664"/>
                <a:ext cx="1424120" cy="45719"/>
              </a:xfrm>
              <a:prstGeom prst="roundRect">
                <a:avLst/>
              </a:prstGeom>
              <a:solidFill>
                <a:srgbClr val="D4D4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9" name="תמונה 168" descr="תמונה שמכילה בניין&#10;&#10;התיאור נוצר באופן אוטומטי">
                <a:extLst>
                  <a:ext uri="{FF2B5EF4-FFF2-40B4-BE49-F238E27FC236}">
                    <a16:creationId xmlns:a16="http://schemas.microsoft.com/office/drawing/2014/main" id="{FCD443C8-7BCE-4C0F-9DDD-CF00F5F5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0946" y="4505313"/>
                <a:ext cx="144000" cy="144000"/>
              </a:xfrm>
              <a:prstGeom prst="rect">
                <a:avLst/>
              </a:prstGeom>
            </p:spPr>
          </p:pic>
          <p:sp>
            <p:nvSpPr>
              <p:cNvPr id="170" name="מלבן: פינות מעוגלות 169">
                <a:extLst>
                  <a:ext uri="{FF2B5EF4-FFF2-40B4-BE49-F238E27FC236}">
                    <a16:creationId xmlns:a16="http://schemas.microsoft.com/office/drawing/2014/main" id="{2035D69F-DDD1-4B54-9A18-A54800346875}"/>
                  </a:ext>
                </a:extLst>
              </p:cNvPr>
              <p:cNvSpPr/>
              <p:nvPr/>
            </p:nvSpPr>
            <p:spPr>
              <a:xfrm>
                <a:off x="2400907" y="4554453"/>
                <a:ext cx="475200" cy="45719"/>
              </a:xfrm>
              <a:prstGeom prst="roundRect">
                <a:avLst/>
              </a:prstGeom>
              <a:solidFill>
                <a:srgbClr val="129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584"/>
            <a:ext cx="8596668" cy="13208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27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Authentication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Technion students only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User profile details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Dynamic schedule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Search with filters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75000"/>
              </a:lnSpc>
            </a:pP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0258898-12EF-4CC6-9698-4E12FB335410}"/>
              </a:ext>
            </a:extLst>
          </p:cNvPr>
          <p:cNvSpPr/>
          <p:nvPr/>
        </p:nvSpPr>
        <p:spPr>
          <a:xfrm>
            <a:off x="8260951" y="772886"/>
            <a:ext cx="3253715" cy="5910943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5400" b="1" dirty="0">
                <a:solidFill>
                  <a:schemeClr val="accent5"/>
                </a:solidFill>
              </a:rPr>
              <a:t>לבנות </a:t>
            </a:r>
            <a:r>
              <a:rPr lang="en-US" sz="5400" b="1" dirty="0">
                <a:solidFill>
                  <a:schemeClr val="accent5"/>
                </a:solidFill>
              </a:rPr>
              <a:t>view</a:t>
            </a:r>
            <a:r>
              <a:rPr lang="he-IL" sz="5400" b="1" dirty="0">
                <a:solidFill>
                  <a:schemeClr val="accent5"/>
                </a:solidFill>
              </a:rPr>
              <a:t> עבור תוצאות חיפוש</a:t>
            </a:r>
            <a:endParaRPr lang="en-US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3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9E80BAEC-C1AC-4546-94CE-8C9D13A060C2}"/>
              </a:ext>
            </a:extLst>
          </p:cNvPr>
          <p:cNvGrpSpPr/>
          <p:nvPr/>
        </p:nvGrpSpPr>
        <p:grpSpPr>
          <a:xfrm>
            <a:off x="5027574" y="1274725"/>
            <a:ext cx="2923200" cy="5220000"/>
            <a:chOff x="3439886" y="819000"/>
            <a:chExt cx="2923200" cy="5220000"/>
          </a:xfrm>
        </p:grpSpPr>
        <p:grpSp>
          <p:nvGrpSpPr>
            <p:cNvPr id="41" name="קבוצה 40">
              <a:extLst>
                <a:ext uri="{FF2B5EF4-FFF2-40B4-BE49-F238E27FC236}">
                  <a16:creationId xmlns:a16="http://schemas.microsoft.com/office/drawing/2014/main" id="{8797B14A-7F5B-47BF-8D11-DF1BF30A6A3A}"/>
                </a:ext>
              </a:extLst>
            </p:cNvPr>
            <p:cNvGrpSpPr/>
            <p:nvPr/>
          </p:nvGrpSpPr>
          <p:grpSpPr>
            <a:xfrm>
              <a:off x="3439886" y="819000"/>
              <a:ext cx="2923200" cy="5220000"/>
              <a:chOff x="3439886" y="819000"/>
              <a:chExt cx="2923200" cy="5220000"/>
            </a:xfrm>
          </p:grpSpPr>
          <p:pic>
            <p:nvPicPr>
              <p:cNvPr id="43" name="תמונה 42" descr="תמונה שמכילה צילום מסך&#10;&#10;התיאור נוצר באופן אוטומטי">
                <a:extLst>
                  <a:ext uri="{FF2B5EF4-FFF2-40B4-BE49-F238E27FC236}">
                    <a16:creationId xmlns:a16="http://schemas.microsoft.com/office/drawing/2014/main" id="{60275B1B-EB0D-4908-B73E-5BFD637AC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9886" y="819000"/>
                <a:ext cx="2923200" cy="52200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A69278-58BA-4D24-8CDC-E4A36D189D8F}"/>
                  </a:ext>
                </a:extLst>
              </p:cNvPr>
              <p:cNvSpPr txBox="1"/>
              <p:nvPr/>
            </p:nvSpPr>
            <p:spPr>
              <a:xfrm>
                <a:off x="3439886" y="984250"/>
                <a:ext cx="2923200" cy="396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Skill Barter App</a:t>
                </a:r>
              </a:p>
            </p:txBody>
          </p:sp>
        </p:grpSp>
        <p:sp>
          <p:nvSpPr>
            <p:cNvPr id="42" name="מלבן 41">
              <a:extLst>
                <a:ext uri="{FF2B5EF4-FFF2-40B4-BE49-F238E27FC236}">
                  <a16:creationId xmlns:a16="http://schemas.microsoft.com/office/drawing/2014/main" id="{6F8FED7A-9AB7-444C-984F-E349FB8810EB}"/>
                </a:ext>
              </a:extLst>
            </p:cNvPr>
            <p:cNvSpPr/>
            <p:nvPr/>
          </p:nvSpPr>
          <p:spPr>
            <a:xfrm>
              <a:off x="3439886" y="1380249"/>
              <a:ext cx="2923200" cy="4308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5219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Authentication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Technion students only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User profile details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Dynamic schedule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Search with filters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In-app messenger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75000"/>
              </a:lnSpc>
            </a:pPr>
            <a:endParaRPr lang="en-US" dirty="0"/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2AF99463-77CF-485C-83D2-B64D5BD717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7699"/>
          <a:stretch/>
        </p:blipFill>
        <p:spPr>
          <a:xfrm>
            <a:off x="5027575" y="1835974"/>
            <a:ext cx="2923199" cy="43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4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Optional 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27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Ranking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Dispute resolution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Administrator interface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Addition of new skill by user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D472984C-A0F1-4364-9F69-D65E7DC239AD}"/>
              </a:ext>
            </a:extLst>
          </p:cNvPr>
          <p:cNvGrpSpPr/>
          <p:nvPr/>
        </p:nvGrpSpPr>
        <p:grpSpPr>
          <a:xfrm>
            <a:off x="468538" y="625041"/>
            <a:ext cx="2923200" cy="5220000"/>
            <a:chOff x="3439886" y="819000"/>
            <a:chExt cx="2923200" cy="5220000"/>
          </a:xfrm>
        </p:grpSpPr>
        <p:grpSp>
          <p:nvGrpSpPr>
            <p:cNvPr id="3" name="קבוצה 2">
              <a:extLst>
                <a:ext uri="{FF2B5EF4-FFF2-40B4-BE49-F238E27FC236}">
                  <a16:creationId xmlns:a16="http://schemas.microsoft.com/office/drawing/2014/main" id="{B80B1391-8D27-4C4D-9FEF-524DBE6A269B}"/>
                </a:ext>
              </a:extLst>
            </p:cNvPr>
            <p:cNvGrpSpPr/>
            <p:nvPr/>
          </p:nvGrpSpPr>
          <p:grpSpPr>
            <a:xfrm>
              <a:off x="3439886" y="819000"/>
              <a:ext cx="2923200" cy="5220000"/>
              <a:chOff x="3439886" y="819000"/>
              <a:chExt cx="2923200" cy="5220000"/>
            </a:xfrm>
          </p:grpSpPr>
          <p:pic>
            <p:nvPicPr>
              <p:cNvPr id="5" name="תמונה 4" descr="תמונה שמכילה צילום מסך&#10;&#10;התיאור נוצר באופן אוטומטי">
                <a:extLst>
                  <a:ext uri="{FF2B5EF4-FFF2-40B4-BE49-F238E27FC236}">
                    <a16:creationId xmlns:a16="http://schemas.microsoft.com/office/drawing/2014/main" id="{23A14DCF-02FF-452D-BFB6-731B2012F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9886" y="819000"/>
                <a:ext cx="2923200" cy="5220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8D61F2-FA13-4445-BBA4-E0FE17CD4E6A}"/>
                  </a:ext>
                </a:extLst>
              </p:cNvPr>
              <p:cNvSpPr txBox="1"/>
              <p:nvPr/>
            </p:nvSpPr>
            <p:spPr>
              <a:xfrm>
                <a:off x="3439886" y="984250"/>
                <a:ext cx="2923200" cy="396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Skill Barter App</a:t>
                </a:r>
              </a:p>
            </p:txBody>
          </p:sp>
        </p:grp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40E88534-0E53-4B84-A727-36A8A82E480D}"/>
                </a:ext>
              </a:extLst>
            </p:cNvPr>
            <p:cNvSpPr/>
            <p:nvPr/>
          </p:nvSpPr>
          <p:spPr>
            <a:xfrm>
              <a:off x="3439886" y="1380249"/>
              <a:ext cx="2923200" cy="4308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2" name="קבוצה 331">
            <a:extLst>
              <a:ext uri="{FF2B5EF4-FFF2-40B4-BE49-F238E27FC236}">
                <a16:creationId xmlns:a16="http://schemas.microsoft.com/office/drawing/2014/main" id="{3B6C81CD-D831-439A-96BA-9938E2ABE94C}"/>
              </a:ext>
            </a:extLst>
          </p:cNvPr>
          <p:cNvGrpSpPr/>
          <p:nvPr/>
        </p:nvGrpSpPr>
        <p:grpSpPr>
          <a:xfrm>
            <a:off x="4525907" y="687933"/>
            <a:ext cx="2923200" cy="5220000"/>
            <a:chOff x="4525907" y="687933"/>
            <a:chExt cx="2923200" cy="5220000"/>
          </a:xfrm>
        </p:grpSpPr>
        <p:grpSp>
          <p:nvGrpSpPr>
            <p:cNvPr id="276" name="קבוצה 275">
              <a:extLst>
                <a:ext uri="{FF2B5EF4-FFF2-40B4-BE49-F238E27FC236}">
                  <a16:creationId xmlns:a16="http://schemas.microsoft.com/office/drawing/2014/main" id="{A44ED8F2-8D70-4DED-B09A-C2B8A9BFFC49}"/>
                </a:ext>
              </a:extLst>
            </p:cNvPr>
            <p:cNvGrpSpPr/>
            <p:nvPr/>
          </p:nvGrpSpPr>
          <p:grpSpPr>
            <a:xfrm>
              <a:off x="4525907" y="687933"/>
              <a:ext cx="2923200" cy="5220000"/>
              <a:chOff x="4921696" y="625041"/>
              <a:chExt cx="2923200" cy="5220000"/>
            </a:xfrm>
          </p:grpSpPr>
          <p:grpSp>
            <p:nvGrpSpPr>
              <p:cNvPr id="287" name="קבוצה 286">
                <a:extLst>
                  <a:ext uri="{FF2B5EF4-FFF2-40B4-BE49-F238E27FC236}">
                    <a16:creationId xmlns:a16="http://schemas.microsoft.com/office/drawing/2014/main" id="{19D13627-A756-4C47-8717-1BD68BC7D493}"/>
                  </a:ext>
                </a:extLst>
              </p:cNvPr>
              <p:cNvGrpSpPr/>
              <p:nvPr/>
            </p:nvGrpSpPr>
            <p:grpSpPr>
              <a:xfrm>
                <a:off x="4921696" y="625041"/>
                <a:ext cx="2923200" cy="5220000"/>
                <a:chOff x="3439886" y="819000"/>
                <a:chExt cx="2923200" cy="5220000"/>
              </a:xfrm>
            </p:grpSpPr>
            <p:grpSp>
              <p:nvGrpSpPr>
                <p:cNvPr id="323" name="קבוצה 322">
                  <a:extLst>
                    <a:ext uri="{FF2B5EF4-FFF2-40B4-BE49-F238E27FC236}">
                      <a16:creationId xmlns:a16="http://schemas.microsoft.com/office/drawing/2014/main" id="{274506B9-13D4-4A85-9954-7C48AC455BA7}"/>
                    </a:ext>
                  </a:extLst>
                </p:cNvPr>
                <p:cNvGrpSpPr/>
                <p:nvPr/>
              </p:nvGrpSpPr>
              <p:grpSpPr>
                <a:xfrm>
                  <a:off x="3439886" y="819000"/>
                  <a:ext cx="2923200" cy="5220000"/>
                  <a:chOff x="3439886" y="819000"/>
                  <a:chExt cx="2923200" cy="5220000"/>
                </a:xfrm>
              </p:grpSpPr>
              <p:pic>
                <p:nvPicPr>
                  <p:cNvPr id="325" name="תמונה 324" descr="תמונה שמכילה צילום מסך&#10;&#10;התיאור נוצר באופן אוטומטי">
                    <a:extLst>
                      <a:ext uri="{FF2B5EF4-FFF2-40B4-BE49-F238E27FC236}">
                        <a16:creationId xmlns:a16="http://schemas.microsoft.com/office/drawing/2014/main" id="{069EC457-DF6D-4D9A-9558-CA703B8452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39886" y="819000"/>
                    <a:ext cx="2923200" cy="5220000"/>
                  </a:xfrm>
                  <a:prstGeom prst="rect">
                    <a:avLst/>
                  </a:prstGeom>
                </p:spPr>
              </p:pic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23EC70AB-9977-43FE-A78E-9BBB779F4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886" y="984250"/>
                    <a:ext cx="2923200" cy="396000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Skill Barter App</a:t>
                    </a:r>
                  </a:p>
                </p:txBody>
              </p:sp>
            </p:grpSp>
            <p:sp>
              <p:nvSpPr>
                <p:cNvPr id="324" name="מלבן 323">
                  <a:extLst>
                    <a:ext uri="{FF2B5EF4-FFF2-40B4-BE49-F238E27FC236}">
                      <a16:creationId xmlns:a16="http://schemas.microsoft.com/office/drawing/2014/main" id="{8C757EE9-DC3D-4A8F-ACF3-D0D11A9536EB}"/>
                    </a:ext>
                  </a:extLst>
                </p:cNvPr>
                <p:cNvSpPr/>
                <p:nvPr/>
              </p:nvSpPr>
              <p:spPr>
                <a:xfrm>
                  <a:off x="3439886" y="1380249"/>
                  <a:ext cx="2923200" cy="4308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577D8F8-75CB-4BAC-9934-4A53F1524CA7}"/>
                  </a:ext>
                </a:extLst>
              </p:cNvPr>
              <p:cNvSpPr txBox="1"/>
              <p:nvPr/>
            </p:nvSpPr>
            <p:spPr>
              <a:xfrm>
                <a:off x="5241513" y="1402161"/>
                <a:ext cx="2091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Search: </a:t>
                </a:r>
              </a:p>
            </p:txBody>
          </p:sp>
          <p:sp>
            <p:nvSpPr>
              <p:cNvPr id="289" name="מלבן 288">
                <a:extLst>
                  <a:ext uri="{FF2B5EF4-FFF2-40B4-BE49-F238E27FC236}">
                    <a16:creationId xmlns:a16="http://schemas.microsoft.com/office/drawing/2014/main" id="{800698CC-4FCF-4C85-B5F1-30309E37AEFB}"/>
                  </a:ext>
                </a:extLst>
              </p:cNvPr>
              <p:cNvSpPr/>
              <p:nvPr/>
            </p:nvSpPr>
            <p:spPr>
              <a:xfrm>
                <a:off x="5337664" y="1786984"/>
                <a:ext cx="2091267" cy="34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Music, Sports</a:t>
                </a:r>
              </a:p>
            </p:txBody>
          </p:sp>
          <p:pic>
            <p:nvPicPr>
              <p:cNvPr id="290" name="תמונה 289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E931EF13-8CCC-4BDF-9722-5A24DC5CD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9991" y="1786983"/>
                <a:ext cx="345600" cy="345600"/>
              </a:xfrm>
              <a:prstGeom prst="rect">
                <a:avLst/>
              </a:prstGeom>
            </p:spPr>
          </p:pic>
          <p:sp>
            <p:nvSpPr>
              <p:cNvPr id="291" name="מלבן: פינות מעוגלות 290">
                <a:extLst>
                  <a:ext uri="{FF2B5EF4-FFF2-40B4-BE49-F238E27FC236}">
                    <a16:creationId xmlns:a16="http://schemas.microsoft.com/office/drawing/2014/main" id="{4B4B6ABE-6423-474B-9B76-A566B993C35E}"/>
                  </a:ext>
                </a:extLst>
              </p:cNvPr>
              <p:cNvSpPr/>
              <p:nvPr/>
            </p:nvSpPr>
            <p:spPr>
              <a:xfrm>
                <a:off x="5935622" y="5094174"/>
                <a:ext cx="895350" cy="258465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92" name="תמונה 291">
                <a:extLst>
                  <a:ext uri="{FF2B5EF4-FFF2-40B4-BE49-F238E27FC236}">
                    <a16:creationId xmlns:a16="http://schemas.microsoft.com/office/drawing/2014/main" id="{86E0BE00-A3F3-418B-B9E9-C5904133D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49632" y="5106877"/>
                <a:ext cx="231683" cy="234000"/>
              </a:xfrm>
              <a:prstGeom prst="rect">
                <a:avLst/>
              </a:prstGeom>
            </p:spPr>
          </p:pic>
          <p:grpSp>
            <p:nvGrpSpPr>
              <p:cNvPr id="293" name="קבוצה 292">
                <a:extLst>
                  <a:ext uri="{FF2B5EF4-FFF2-40B4-BE49-F238E27FC236}">
                    <a16:creationId xmlns:a16="http://schemas.microsoft.com/office/drawing/2014/main" id="{8C06D706-F454-4DF7-B870-29D20DB33E47}"/>
                  </a:ext>
                </a:extLst>
              </p:cNvPr>
              <p:cNvGrpSpPr/>
              <p:nvPr/>
            </p:nvGrpSpPr>
            <p:grpSpPr>
              <a:xfrm>
                <a:off x="5337663" y="2247475"/>
                <a:ext cx="2091267" cy="347134"/>
                <a:chOff x="3759699" y="3310360"/>
                <a:chExt cx="2091267" cy="347134"/>
              </a:xfrm>
            </p:grpSpPr>
            <p:sp>
              <p:nvSpPr>
                <p:cNvPr id="321" name="מלבן 320">
                  <a:extLst>
                    <a:ext uri="{FF2B5EF4-FFF2-40B4-BE49-F238E27FC236}">
                      <a16:creationId xmlns:a16="http://schemas.microsoft.com/office/drawing/2014/main" id="{724D5FB4-0151-4C0E-8500-95F73D75530D}"/>
                    </a:ext>
                  </a:extLst>
                </p:cNvPr>
                <p:cNvSpPr/>
                <p:nvPr/>
              </p:nvSpPr>
              <p:spPr>
                <a:xfrm>
                  <a:off x="3759699" y="3310361"/>
                  <a:ext cx="2091267" cy="347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Piano, Violin, Yoga</a:t>
                  </a:r>
                </a:p>
              </p:txBody>
            </p:sp>
            <p:pic>
              <p:nvPicPr>
                <p:cNvPr id="322" name="תמונה 321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203ABB62-270F-473D-8020-A0B9118BB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2026" y="3310360"/>
                  <a:ext cx="345600" cy="345600"/>
                </a:xfrm>
                <a:prstGeom prst="rect">
                  <a:avLst/>
                </a:prstGeom>
              </p:spPr>
            </p:pic>
          </p:grp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AC4E018C-28C8-446D-B8D6-9D6306DEF92E}"/>
                  </a:ext>
                </a:extLst>
              </p:cNvPr>
              <p:cNvSpPr txBox="1"/>
              <p:nvPr/>
            </p:nvSpPr>
            <p:spPr>
              <a:xfrm>
                <a:off x="5289136" y="4455909"/>
                <a:ext cx="2283571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Limit by points:</a:t>
                </a:r>
              </a:p>
              <a:p>
                <a:endParaRPr lang="en-US" sz="500" b="1" dirty="0"/>
              </a:p>
              <a:p>
                <a:r>
                  <a:rPr lang="en-US" sz="1000" b="1" dirty="0"/>
                  <a:t>from                        to</a:t>
                </a:r>
                <a:endParaRPr lang="en-US" sz="1400" b="1" dirty="0"/>
              </a:p>
            </p:txBody>
          </p:sp>
          <p:pic>
            <p:nvPicPr>
              <p:cNvPr id="295" name="תמונה 294">
                <a:extLst>
                  <a:ext uri="{FF2B5EF4-FFF2-40B4-BE49-F238E27FC236}">
                    <a16:creationId xmlns:a16="http://schemas.microsoft.com/office/drawing/2014/main" id="{67126D37-3672-4673-B5BD-48BE4FE05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808" y="479426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718D67F-BB02-4761-ABF7-19D8C9FBF505}"/>
                  </a:ext>
                </a:extLst>
              </p:cNvPr>
              <p:cNvSpPr txBox="1"/>
              <p:nvPr/>
            </p:nvSpPr>
            <p:spPr>
              <a:xfrm>
                <a:off x="4973331" y="1786984"/>
                <a:ext cx="340991" cy="81706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900" b="1" dirty="0"/>
                  <a:t>WHAT</a:t>
                </a:r>
              </a:p>
            </p:txBody>
          </p:sp>
          <p:grpSp>
            <p:nvGrpSpPr>
              <p:cNvPr id="297" name="קבוצה 296">
                <a:extLst>
                  <a:ext uri="{FF2B5EF4-FFF2-40B4-BE49-F238E27FC236}">
                    <a16:creationId xmlns:a16="http://schemas.microsoft.com/office/drawing/2014/main" id="{2DCA0391-D049-4C95-AD3A-21BAF08C9200}"/>
                  </a:ext>
                </a:extLst>
              </p:cNvPr>
              <p:cNvGrpSpPr/>
              <p:nvPr/>
            </p:nvGrpSpPr>
            <p:grpSpPr>
              <a:xfrm>
                <a:off x="4973332" y="2673433"/>
                <a:ext cx="2599375" cy="897045"/>
                <a:chOff x="4973332" y="2673433"/>
                <a:chExt cx="2599375" cy="897045"/>
              </a:xfrm>
            </p:grpSpPr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F33CEAC4-BC2C-479C-AF98-23F7B1A97EFC}"/>
                    </a:ext>
                  </a:extLst>
                </p:cNvPr>
                <p:cNvSpPr txBox="1"/>
                <p:nvPr/>
              </p:nvSpPr>
              <p:spPr>
                <a:xfrm>
                  <a:off x="5289136" y="2744213"/>
                  <a:ext cx="228357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Distance from me:</a:t>
                  </a:r>
                </a:p>
                <a:p>
                  <a:r>
                    <a:rPr lang="en-US" sz="1400" b="1" dirty="0"/>
                    <a:t>   </a:t>
                  </a:r>
                  <a:r>
                    <a:rPr lang="en-US" sz="1200" b="1" dirty="0"/>
                    <a:t>current</a:t>
                  </a:r>
                  <a:r>
                    <a:rPr lang="en-US" sz="1400" b="1" dirty="0"/>
                    <a:t>		  </a:t>
                  </a:r>
                  <a:r>
                    <a:rPr lang="en-US" sz="1200" b="1" dirty="0">
                      <a:solidFill>
                        <a:srgbClr val="D4D4D4"/>
                      </a:solidFill>
                    </a:rPr>
                    <a:t>default</a:t>
                  </a:r>
                </a:p>
                <a:p>
                  <a:r>
                    <a:rPr lang="en-US" sz="1200" b="1" dirty="0"/>
                    <a:t>0</a:t>
                  </a:r>
                  <a:r>
                    <a:rPr lang="en-US" sz="1400" b="1" dirty="0"/>
                    <a:t>			    </a:t>
                  </a:r>
                  <a:r>
                    <a:rPr lang="en-US" sz="1200" b="1" dirty="0"/>
                    <a:t>10Km</a:t>
                  </a:r>
                </a:p>
              </p:txBody>
            </p:sp>
            <p:pic>
              <p:nvPicPr>
                <p:cNvPr id="316" name="תמונה 315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8FE6EEFE-C7F1-428C-B30A-023D8D1C91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171" y="3059638"/>
                  <a:ext cx="144000" cy="144000"/>
                </a:xfrm>
                <a:prstGeom prst="rect">
                  <a:avLst/>
                </a:prstGeom>
              </p:spPr>
            </p:pic>
            <p:pic>
              <p:nvPicPr>
                <p:cNvPr id="317" name="תמונה 316" descr="תמונה שמכילה בניין&#10;&#10;התיאור נוצר באופן אוטומטי">
                  <a:extLst>
                    <a:ext uri="{FF2B5EF4-FFF2-40B4-BE49-F238E27FC236}">
                      <a16:creationId xmlns:a16="http://schemas.microsoft.com/office/drawing/2014/main" id="{BB827E12-B34E-42AB-8147-E3E081F6E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6972" y="3051434"/>
                  <a:ext cx="144000" cy="144000"/>
                </a:xfrm>
                <a:prstGeom prst="rect">
                  <a:avLst/>
                </a:prstGeom>
              </p:spPr>
            </p:pic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F7325781-362E-455E-8AEA-D82634E6C208}"/>
                    </a:ext>
                  </a:extLst>
                </p:cNvPr>
                <p:cNvSpPr txBox="1"/>
                <p:nvPr/>
              </p:nvSpPr>
              <p:spPr>
                <a:xfrm>
                  <a:off x="4973332" y="2673433"/>
                  <a:ext cx="340991" cy="897045"/>
                </a:xfrm>
                <a:prstGeom prst="rect">
                  <a:avLst/>
                </a:prstGeom>
                <a:noFill/>
              </p:spPr>
              <p:txBody>
                <a:bodyPr vert="wordArtVert" wrap="square" rtlCol="0">
                  <a:spAutoFit/>
                </a:bodyPr>
                <a:lstStyle/>
                <a:p>
                  <a:r>
                    <a:rPr lang="en-US" sz="900" b="1" dirty="0"/>
                    <a:t>WHERE</a:t>
                  </a:r>
                </a:p>
              </p:txBody>
            </p:sp>
          </p:grpSp>
          <p:grpSp>
            <p:nvGrpSpPr>
              <p:cNvPr id="298" name="קבוצה 297">
                <a:extLst>
                  <a:ext uri="{FF2B5EF4-FFF2-40B4-BE49-F238E27FC236}">
                    <a16:creationId xmlns:a16="http://schemas.microsoft.com/office/drawing/2014/main" id="{506C5792-441C-4FE2-B03B-286BD678465F}"/>
                  </a:ext>
                </a:extLst>
              </p:cNvPr>
              <p:cNvGrpSpPr/>
              <p:nvPr/>
            </p:nvGrpSpPr>
            <p:grpSpPr>
              <a:xfrm>
                <a:off x="4973331" y="3638585"/>
                <a:ext cx="2650902" cy="730350"/>
                <a:chOff x="4973331" y="3638585"/>
                <a:chExt cx="2650902" cy="730350"/>
              </a:xfrm>
            </p:grpSpPr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B53C1AB7-32E4-4807-979B-EED7FB9869B5}"/>
                    </a:ext>
                  </a:extLst>
                </p:cNvPr>
                <p:cNvSpPr txBox="1"/>
                <p:nvPr/>
              </p:nvSpPr>
              <p:spPr>
                <a:xfrm>
                  <a:off x="4973331" y="3638585"/>
                  <a:ext cx="340991" cy="730350"/>
                </a:xfrm>
                <a:prstGeom prst="rect">
                  <a:avLst/>
                </a:prstGeom>
                <a:noFill/>
              </p:spPr>
              <p:txBody>
                <a:bodyPr vert="wordArtVert" wrap="square" rtlCol="0">
                  <a:spAutoFit/>
                </a:bodyPr>
                <a:lstStyle/>
                <a:p>
                  <a:r>
                    <a:rPr lang="en-US" sz="900" b="1" dirty="0"/>
                    <a:t>WHEN</a:t>
                  </a:r>
                </a:p>
              </p:txBody>
            </p:sp>
            <p:pic>
              <p:nvPicPr>
                <p:cNvPr id="303" name="תמונה 302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013F17F2-642D-4A94-BB7D-3D20605D36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5439" y="3695973"/>
                  <a:ext cx="155273" cy="144000"/>
                </a:xfrm>
                <a:prstGeom prst="rect">
                  <a:avLst/>
                </a:prstGeom>
              </p:spPr>
            </p:pic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3169BA15-AED4-4363-B8BE-FD0EB220B7CD}"/>
                    </a:ext>
                  </a:extLst>
                </p:cNvPr>
                <p:cNvSpPr txBox="1"/>
                <p:nvPr/>
              </p:nvSpPr>
              <p:spPr>
                <a:xfrm>
                  <a:off x="5289136" y="3658723"/>
                  <a:ext cx="233509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S      M      T      W      T      F      S</a:t>
                  </a:r>
                </a:p>
                <a:p>
                  <a:endParaRPr lang="en-US" sz="500" b="1" dirty="0"/>
                </a:p>
                <a:p>
                  <a:r>
                    <a:rPr lang="en-US" sz="1000" b="1" dirty="0"/>
                    <a:t>     8:00-12:00              12:00-16:00</a:t>
                  </a:r>
                </a:p>
                <a:p>
                  <a:endParaRPr lang="en-US" sz="500" b="1" dirty="0"/>
                </a:p>
                <a:p>
                  <a:r>
                    <a:rPr lang="en-US" sz="1000" b="1" dirty="0"/>
                    <a:t>     16:00-20:00            20:00-00:00</a:t>
                  </a:r>
                </a:p>
              </p:txBody>
            </p:sp>
            <p:pic>
              <p:nvPicPr>
                <p:cNvPr id="305" name="תמונה 304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3037A7D1-9A17-4CD2-91DF-3643530EE2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3526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06" name="תמונה 305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3EBA2C76-EF25-477F-ADF9-3AD2802D1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2560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07" name="תמונה 306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3251FAC9-696F-4330-B542-3A55BFD526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9114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08" name="תמונה 307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A3B7F12F-9F5A-4B2E-A591-935AB598E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3916" y="3695973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09" name="תמונה 308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4F174C2C-716C-4232-9931-4D8F5D1472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4482" y="369493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10" name="תמונה 309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9108267D-B657-4F86-A4D4-B0AF578C65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6584" y="3698644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11" name="תמונה 310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983FDB70-DEE5-451E-A5E7-57854A5D7B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6697" y="391588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12" name="תמונה 311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039B6814-C20F-47D2-873B-469741072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6998" y="4152427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13" name="תמונה 312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07222DD8-E01F-4BE0-8343-08F1F01F9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4966" y="3915889"/>
                  <a:ext cx="155273" cy="144000"/>
                </a:xfrm>
                <a:prstGeom prst="rect">
                  <a:avLst/>
                </a:prstGeom>
              </p:spPr>
            </p:pic>
            <p:pic>
              <p:nvPicPr>
                <p:cNvPr id="314" name="תמונה 313" descr="תמונה שמכילה אובייקט&#10;&#10;התיאור נוצר באופן אוטומטי">
                  <a:extLst>
                    <a:ext uri="{FF2B5EF4-FFF2-40B4-BE49-F238E27FC236}">
                      <a16:creationId xmlns:a16="http://schemas.microsoft.com/office/drawing/2014/main" id="{A13FDF23-8BB4-4610-99B4-779A1A2D20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5267" y="4152427"/>
                  <a:ext cx="155273" cy="144000"/>
                </a:xfrm>
                <a:prstGeom prst="rect">
                  <a:avLst/>
                </a:prstGeom>
              </p:spPr>
            </p:pic>
          </p:grpSp>
          <p:sp>
            <p:nvSpPr>
              <p:cNvPr id="299" name="מלבן 298">
                <a:extLst>
                  <a:ext uri="{FF2B5EF4-FFF2-40B4-BE49-F238E27FC236}">
                    <a16:creationId xmlns:a16="http://schemas.microsoft.com/office/drawing/2014/main" id="{28885975-460D-4D31-B55A-457C2A0A755C}"/>
                  </a:ext>
                </a:extLst>
              </p:cNvPr>
              <p:cNvSpPr/>
              <p:nvPr/>
            </p:nvSpPr>
            <p:spPr>
              <a:xfrm>
                <a:off x="5686076" y="4821152"/>
                <a:ext cx="566904" cy="12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AC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>
                  <a:solidFill>
                    <a:srgbClr val="D4D4D4"/>
                  </a:solidFill>
                </a:endParaRPr>
              </a:p>
            </p:txBody>
          </p:sp>
          <p:pic>
            <p:nvPicPr>
              <p:cNvPr id="300" name="תמונה 299">
                <a:extLst>
                  <a:ext uri="{FF2B5EF4-FFF2-40B4-BE49-F238E27FC236}">
                    <a16:creationId xmlns:a16="http://schemas.microsoft.com/office/drawing/2014/main" id="{27BD6C7F-617E-494D-B5B3-A7FBEE4C8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0836" y="479426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01" name="מלבן 300">
                <a:extLst>
                  <a:ext uri="{FF2B5EF4-FFF2-40B4-BE49-F238E27FC236}">
                    <a16:creationId xmlns:a16="http://schemas.microsoft.com/office/drawing/2014/main" id="{46EC1FF5-B0F8-4FE8-9B4C-AA93E16B0C1E}"/>
                  </a:ext>
                </a:extLst>
              </p:cNvPr>
              <p:cNvSpPr/>
              <p:nvPr/>
            </p:nvSpPr>
            <p:spPr>
              <a:xfrm>
                <a:off x="6730104" y="4821152"/>
                <a:ext cx="566904" cy="12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AC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>
                  <a:solidFill>
                    <a:srgbClr val="D4D4D4"/>
                  </a:solidFill>
                </a:endParaRPr>
              </a:p>
            </p:txBody>
          </p:sp>
        </p:grpSp>
        <p:grpSp>
          <p:nvGrpSpPr>
            <p:cNvPr id="331" name="קבוצה 330">
              <a:extLst>
                <a:ext uri="{FF2B5EF4-FFF2-40B4-BE49-F238E27FC236}">
                  <a16:creationId xmlns:a16="http://schemas.microsoft.com/office/drawing/2014/main" id="{EA9940C2-EE4D-425F-9BBC-5047D4401C46}"/>
                </a:ext>
              </a:extLst>
            </p:cNvPr>
            <p:cNvGrpSpPr/>
            <p:nvPr/>
          </p:nvGrpSpPr>
          <p:grpSpPr>
            <a:xfrm>
              <a:off x="5106209" y="3317669"/>
              <a:ext cx="1424120" cy="144000"/>
              <a:chOff x="2400907" y="4505313"/>
              <a:chExt cx="1424120" cy="144000"/>
            </a:xfrm>
          </p:grpSpPr>
          <p:sp>
            <p:nvSpPr>
              <p:cNvPr id="328" name="מלבן: פינות מעוגלות 327">
                <a:extLst>
                  <a:ext uri="{FF2B5EF4-FFF2-40B4-BE49-F238E27FC236}">
                    <a16:creationId xmlns:a16="http://schemas.microsoft.com/office/drawing/2014/main" id="{E7EC023A-4943-4279-AE08-4A9037878FCB}"/>
                  </a:ext>
                </a:extLst>
              </p:cNvPr>
              <p:cNvSpPr/>
              <p:nvPr/>
            </p:nvSpPr>
            <p:spPr>
              <a:xfrm>
                <a:off x="2400907" y="4555664"/>
                <a:ext cx="1424120" cy="45719"/>
              </a:xfrm>
              <a:prstGeom prst="roundRect">
                <a:avLst/>
              </a:prstGeom>
              <a:solidFill>
                <a:srgbClr val="D4D4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9" name="תמונה 328" descr="תמונה שמכילה בניין&#10;&#10;התיאור נוצר באופן אוטומטי">
                <a:extLst>
                  <a:ext uri="{FF2B5EF4-FFF2-40B4-BE49-F238E27FC236}">
                    <a16:creationId xmlns:a16="http://schemas.microsoft.com/office/drawing/2014/main" id="{6F5E60AC-288E-4958-9EA1-6F9230AB7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0946" y="4505313"/>
                <a:ext cx="144000" cy="144000"/>
              </a:xfrm>
              <a:prstGeom prst="rect">
                <a:avLst/>
              </a:prstGeom>
            </p:spPr>
          </p:pic>
          <p:sp>
            <p:nvSpPr>
              <p:cNvPr id="330" name="מלבן: פינות מעוגלות 329">
                <a:extLst>
                  <a:ext uri="{FF2B5EF4-FFF2-40B4-BE49-F238E27FC236}">
                    <a16:creationId xmlns:a16="http://schemas.microsoft.com/office/drawing/2014/main" id="{125E6396-42F5-4304-A1AE-50224CF14EC3}"/>
                  </a:ext>
                </a:extLst>
              </p:cNvPr>
              <p:cNvSpPr/>
              <p:nvPr/>
            </p:nvSpPr>
            <p:spPr>
              <a:xfrm>
                <a:off x="2400907" y="4554453"/>
                <a:ext cx="475200" cy="45719"/>
              </a:xfrm>
              <a:prstGeom prst="roundRect">
                <a:avLst/>
              </a:prstGeom>
              <a:solidFill>
                <a:srgbClr val="129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6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94EBD2C-F017-4536-B605-14B7A4DCB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0"/>
          <a:stretch/>
        </p:blipFill>
        <p:spPr>
          <a:xfrm>
            <a:off x="2049234" y="488297"/>
            <a:ext cx="5853793" cy="5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9732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Skills and services exchange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!Money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Meet new people based on interests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No need in “favors”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Improve your skills and acquire new ones</a:t>
            </a:r>
          </a:p>
        </p:txBody>
      </p:sp>
    </p:spTree>
    <p:extLst>
      <p:ext uri="{BB962C8B-B14F-4D97-AF65-F5344CB8AC3E}">
        <p14:creationId xmlns:p14="http://schemas.microsoft.com/office/powerpoint/2010/main" val="188150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Implementation Plan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Native Java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Android Studio 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Firebase framework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Google maps and calendar services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UX/UI design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28BF03-AE58-4E67-98CE-806FDCC4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21" y="5058000"/>
            <a:ext cx="2002817" cy="18000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E0362FB-B948-45DE-8393-3A872F00C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6" y="5058000"/>
            <a:ext cx="1800000" cy="1800000"/>
          </a:xfrm>
          <a:prstGeom prst="rect">
            <a:avLst/>
          </a:prstGeom>
        </p:spPr>
      </p:pic>
      <p:pic>
        <p:nvPicPr>
          <p:cNvPr id="9" name="תמונה 8" descr="תמונה שמכילה מכשירי כתיבה, מעטפה&#10;&#10;התיאור נוצר באופן אוטומטי">
            <a:extLst>
              <a:ext uri="{FF2B5EF4-FFF2-40B4-BE49-F238E27FC236}">
                <a16:creationId xmlns:a16="http://schemas.microsoft.com/office/drawing/2014/main" id="{23E009C5-7F66-4034-9965-90271184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33" y="5058000"/>
            <a:ext cx="1800000" cy="18000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9C7C7C3-1E64-482C-8D98-3BD29CF5AC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19320" r="26470" b="19319"/>
          <a:stretch/>
        </p:blipFill>
        <p:spPr>
          <a:xfrm>
            <a:off x="6114669" y="5238000"/>
            <a:ext cx="1470289" cy="144000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CC2EC27-4090-455D-919F-85D19D893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64" y="515986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620772C-5EA1-4E94-B80E-20CA9F6A8F63}"/>
              </a:ext>
            </a:extLst>
          </p:cNvPr>
          <p:cNvGrpSpPr/>
          <p:nvPr/>
        </p:nvGrpSpPr>
        <p:grpSpPr>
          <a:xfrm>
            <a:off x="5027574" y="1270000"/>
            <a:ext cx="2923200" cy="5220000"/>
            <a:chOff x="3439886" y="819000"/>
            <a:chExt cx="2923200" cy="5220000"/>
          </a:xfrm>
        </p:grpSpPr>
        <p:pic>
          <p:nvPicPr>
            <p:cNvPr id="11" name="תמונה 10" descr="תמונה שמכילה צילום מסך&#10;&#10;התיאור נוצר באופן אוטומטי">
              <a:extLst>
                <a:ext uri="{FF2B5EF4-FFF2-40B4-BE49-F238E27FC236}">
                  <a16:creationId xmlns:a16="http://schemas.microsoft.com/office/drawing/2014/main" id="{E7F295D0-6761-438F-9CA8-4D787006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886" y="819000"/>
              <a:ext cx="2923200" cy="52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EABEB6-A088-4C3D-89D8-B93130A377A6}"/>
                </a:ext>
              </a:extLst>
            </p:cNvPr>
            <p:cNvSpPr txBox="1"/>
            <p:nvPr/>
          </p:nvSpPr>
          <p:spPr>
            <a:xfrm>
              <a:off x="3439886" y="984250"/>
              <a:ext cx="2923200" cy="39600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Skill Barter App</a:t>
              </a: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27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Authentication</a:t>
            </a:r>
          </a:p>
          <a:p>
            <a:pPr>
              <a:lnSpc>
                <a:spcPct val="17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6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27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Authentication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Technion students only</a:t>
            </a:r>
          </a:p>
          <a:p>
            <a:pPr>
              <a:lnSpc>
                <a:spcPct val="175000"/>
              </a:lnSpc>
            </a:pPr>
            <a:endParaRPr lang="en-US" b="1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BEFAB8F-A116-4AFA-9EEF-F9A78E71A9B0}"/>
              </a:ext>
            </a:extLst>
          </p:cNvPr>
          <p:cNvGrpSpPr/>
          <p:nvPr/>
        </p:nvGrpSpPr>
        <p:grpSpPr>
          <a:xfrm>
            <a:off x="4975668" y="1270000"/>
            <a:ext cx="2975106" cy="5224725"/>
            <a:chOff x="4146435" y="1265275"/>
            <a:chExt cx="2975106" cy="5224725"/>
          </a:xfrm>
        </p:grpSpPr>
        <p:pic>
          <p:nvPicPr>
            <p:cNvPr id="5" name="תמונה 4" descr="תמונה שמכילה צילום מסך&#10;&#10;התיאור נוצר באופן אוטומטי">
              <a:extLst>
                <a:ext uri="{FF2B5EF4-FFF2-40B4-BE49-F238E27FC236}">
                  <a16:creationId xmlns:a16="http://schemas.microsoft.com/office/drawing/2014/main" id="{7D08C78B-CD09-410F-A113-E43555CC4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435" y="1265275"/>
              <a:ext cx="2975106" cy="52247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F8C44-824B-4127-8E89-0E452A7CF112}"/>
                </a:ext>
              </a:extLst>
            </p:cNvPr>
            <p:cNvSpPr txBox="1"/>
            <p:nvPr/>
          </p:nvSpPr>
          <p:spPr>
            <a:xfrm>
              <a:off x="4602691" y="2015066"/>
              <a:ext cx="2091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Technion Authentication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7A9136-A674-47F4-81FC-69184F7AC1B2}"/>
                </a:ext>
              </a:extLst>
            </p:cNvPr>
            <p:cNvSpPr txBox="1"/>
            <p:nvPr/>
          </p:nvSpPr>
          <p:spPr>
            <a:xfrm>
              <a:off x="4554488" y="2758893"/>
              <a:ext cx="215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Please enter your valid Technion e-mail address</a:t>
              </a: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ECDC093-3992-462A-822B-EC4776FC5925}"/>
                </a:ext>
              </a:extLst>
            </p:cNvPr>
            <p:cNvSpPr/>
            <p:nvPr/>
          </p:nvSpPr>
          <p:spPr>
            <a:xfrm>
              <a:off x="4568824" y="3429000"/>
              <a:ext cx="2159000" cy="3471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39453F22-8ABA-432B-82EE-DB33F3C69E69}"/>
                </a:ext>
              </a:extLst>
            </p:cNvPr>
            <p:cNvSpPr/>
            <p:nvPr/>
          </p:nvSpPr>
          <p:spPr>
            <a:xfrm>
              <a:off x="5186313" y="3988842"/>
              <a:ext cx="895350" cy="25846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23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68791BA0-964F-4877-AD22-2998F8C897C3}"/>
              </a:ext>
            </a:extLst>
          </p:cNvPr>
          <p:cNvGrpSpPr/>
          <p:nvPr/>
        </p:nvGrpSpPr>
        <p:grpSpPr>
          <a:xfrm>
            <a:off x="4975668" y="1270000"/>
            <a:ext cx="2975106" cy="5224725"/>
            <a:chOff x="7667442" y="1265275"/>
            <a:chExt cx="2975106" cy="5224725"/>
          </a:xfrm>
        </p:grpSpPr>
        <p:pic>
          <p:nvPicPr>
            <p:cNvPr id="11" name="תמונה 10" descr="תמונה שמכילה צילום מסך&#10;&#10;התיאור נוצר באופן אוטומטי">
              <a:extLst>
                <a:ext uri="{FF2B5EF4-FFF2-40B4-BE49-F238E27FC236}">
                  <a16:creationId xmlns:a16="http://schemas.microsoft.com/office/drawing/2014/main" id="{33D230E8-0F20-4924-9546-082C2767D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442" y="1265275"/>
              <a:ext cx="2975106" cy="52247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14E1DF-F143-476A-88CB-2CE2212AD30D}"/>
                </a:ext>
              </a:extLst>
            </p:cNvPr>
            <p:cNvSpPr txBox="1"/>
            <p:nvPr/>
          </p:nvSpPr>
          <p:spPr>
            <a:xfrm>
              <a:off x="8123698" y="2015066"/>
              <a:ext cx="209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User Information</a:t>
              </a:r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1CE15BF-4595-4851-BE4C-29CC6F6CAEEC}"/>
                </a:ext>
              </a:extLst>
            </p:cNvPr>
            <p:cNvSpPr/>
            <p:nvPr/>
          </p:nvSpPr>
          <p:spPr>
            <a:xfrm>
              <a:off x="8123698" y="2585326"/>
              <a:ext cx="2159000" cy="3471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First Name</a:t>
              </a:r>
            </a:p>
          </p:txBody>
        </p:sp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14F3B42B-AA7F-4776-84F2-ACE71865F506}"/>
                </a:ext>
              </a:extLst>
            </p:cNvPr>
            <p:cNvSpPr/>
            <p:nvPr/>
          </p:nvSpPr>
          <p:spPr>
            <a:xfrm>
              <a:off x="8707320" y="5810625"/>
              <a:ext cx="895350" cy="25846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Next</a:t>
              </a:r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60F9E928-E22E-445A-9662-1D9113FFEA2A}"/>
                </a:ext>
              </a:extLst>
            </p:cNvPr>
            <p:cNvSpPr/>
            <p:nvPr/>
          </p:nvSpPr>
          <p:spPr>
            <a:xfrm>
              <a:off x="8123698" y="3136072"/>
              <a:ext cx="2159000" cy="3471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Last Name</a:t>
              </a: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25E92DB-9760-4FC9-A9C4-92DD9EA7E63F}"/>
                </a:ext>
              </a:extLst>
            </p:cNvPr>
            <p:cNvSpPr/>
            <p:nvPr/>
          </p:nvSpPr>
          <p:spPr>
            <a:xfrm>
              <a:off x="8123698" y="3686818"/>
              <a:ext cx="2159000" cy="3471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Birthday</a:t>
              </a: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4629DA6B-DACC-45CE-A269-99FF2DA7CF17}"/>
                </a:ext>
              </a:extLst>
            </p:cNvPr>
            <p:cNvSpPr/>
            <p:nvPr/>
          </p:nvSpPr>
          <p:spPr>
            <a:xfrm>
              <a:off x="8123698" y="4237564"/>
              <a:ext cx="2159000" cy="3471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Phone number</a:t>
              </a: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DC17EC27-32DA-4861-9A24-186B7C31FF2D}"/>
                </a:ext>
              </a:extLst>
            </p:cNvPr>
            <p:cNvSpPr/>
            <p:nvPr/>
          </p:nvSpPr>
          <p:spPr>
            <a:xfrm>
              <a:off x="8123698" y="4788310"/>
              <a:ext cx="2159000" cy="3471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Address</a:t>
              </a: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FFE826EC-4CD2-42D6-8A30-F1394977C1E5}"/>
                </a:ext>
              </a:extLst>
            </p:cNvPr>
            <p:cNvSpPr/>
            <p:nvPr/>
          </p:nvSpPr>
          <p:spPr>
            <a:xfrm>
              <a:off x="8123698" y="5339056"/>
              <a:ext cx="2159000" cy="3471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Gender</a:t>
              </a: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27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Authentication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Technion students only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User profile details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lnSpc>
                <a:spcPct val="175000"/>
              </a:lnSpc>
            </a:pPr>
            <a:endParaRPr lang="en-US" b="1" dirty="0"/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2339B0CF-F63C-4395-AADB-255FD7F2F356}"/>
              </a:ext>
            </a:extLst>
          </p:cNvPr>
          <p:cNvGrpSpPr/>
          <p:nvPr/>
        </p:nvGrpSpPr>
        <p:grpSpPr>
          <a:xfrm>
            <a:off x="8347375" y="1270000"/>
            <a:ext cx="2975106" cy="5224725"/>
            <a:chOff x="4056790" y="1391242"/>
            <a:chExt cx="2975106" cy="5224725"/>
          </a:xfrm>
        </p:grpSpPr>
        <p:pic>
          <p:nvPicPr>
            <p:cNvPr id="21" name="תמונה 20" descr="תמונה שמכילה צילום מסך&#10;&#10;התיאור נוצר באופן אוטומטי">
              <a:extLst>
                <a:ext uri="{FF2B5EF4-FFF2-40B4-BE49-F238E27FC236}">
                  <a16:creationId xmlns:a16="http://schemas.microsoft.com/office/drawing/2014/main" id="{68F8D82E-5594-4CFF-8F1B-311BB7321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790" y="1391242"/>
              <a:ext cx="2975106" cy="52247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9C4767-4BBF-43CD-B73A-7CF42CA7EE51}"/>
                </a:ext>
              </a:extLst>
            </p:cNvPr>
            <p:cNvSpPr txBox="1"/>
            <p:nvPr/>
          </p:nvSpPr>
          <p:spPr>
            <a:xfrm>
              <a:off x="4513046" y="2158286"/>
              <a:ext cx="209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User Information</a:t>
              </a:r>
            </a:p>
          </p:txBody>
        </p:sp>
        <p:sp>
          <p:nvSpPr>
            <p:cNvPr id="23" name="מלבן: פינות מעוגלות 22">
              <a:extLst>
                <a:ext uri="{FF2B5EF4-FFF2-40B4-BE49-F238E27FC236}">
                  <a16:creationId xmlns:a16="http://schemas.microsoft.com/office/drawing/2014/main" id="{B4AAF4DB-656E-4A13-9EFF-D31B280B9827}"/>
                </a:ext>
              </a:extLst>
            </p:cNvPr>
            <p:cNvSpPr/>
            <p:nvPr/>
          </p:nvSpPr>
          <p:spPr>
            <a:xfrm>
              <a:off x="5096668" y="5953845"/>
              <a:ext cx="895350" cy="25846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Next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F3A68-127D-4DE2-90F3-51D5601CD1E3}"/>
                </a:ext>
              </a:extLst>
            </p:cNvPr>
            <p:cNvSpPr txBox="1"/>
            <p:nvPr/>
          </p:nvSpPr>
          <p:spPr>
            <a:xfrm>
              <a:off x="4402557" y="2581312"/>
              <a:ext cx="2283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Please attach recent and recognizable photo of yourself</a:t>
              </a:r>
            </a:p>
          </p:txBody>
        </p:sp>
        <p:pic>
          <p:nvPicPr>
            <p:cNvPr id="25" name="תמונה 24" descr="תמונה שמכילה מראה, אובייקט, זכוכית מגדלת&#10;&#10;התיאור נוצר באופן אוטומטי">
              <a:extLst>
                <a:ext uri="{FF2B5EF4-FFF2-40B4-BE49-F238E27FC236}">
                  <a16:creationId xmlns:a16="http://schemas.microsoft.com/office/drawing/2014/main" id="{6EA2FCAD-709C-4DF2-9FEA-863FB6894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871" y="3274251"/>
              <a:ext cx="1696941" cy="1514755"/>
            </a:xfrm>
            <a:prstGeom prst="rect">
              <a:avLst/>
            </a:prstGeom>
            <a:ln w="19050">
              <a:solidFill>
                <a:srgbClr val="B2B1B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תמונה 25" descr="תמונה שמכילה iPod&#10;&#10;התיאור נוצר באופן אוטומטי">
              <a:extLst>
                <a:ext uri="{FF2B5EF4-FFF2-40B4-BE49-F238E27FC236}">
                  <a16:creationId xmlns:a16="http://schemas.microsoft.com/office/drawing/2014/main" id="{329347FA-7E9A-4F7D-B31E-AECB63E7C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018" y="4944517"/>
              <a:ext cx="360000" cy="3600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19050" cap="sq">
              <a:solidFill>
                <a:srgbClr val="B2B1B0"/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>
              <a:contourClr>
                <a:srgbClr val="C0C0C0"/>
              </a:contourClr>
            </a:sp3d>
          </p:spPr>
        </p:pic>
        <p:pic>
          <p:nvPicPr>
            <p:cNvPr id="27" name="תמונה 26" descr="תמונה שמכילה iPod&#10;&#10;התיאור נוצר באופן אוטומטי">
              <a:extLst>
                <a:ext uri="{FF2B5EF4-FFF2-40B4-BE49-F238E27FC236}">
                  <a16:creationId xmlns:a16="http://schemas.microsoft.com/office/drawing/2014/main" id="{882FB8F0-BEA3-49FC-938F-390825B1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668" y="4944517"/>
              <a:ext cx="360000" cy="3600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19050" cap="sq">
              <a:solidFill>
                <a:srgbClr val="B2B1B0"/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8175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D9E0786-07B0-48E3-B430-0349189577AB}"/>
              </a:ext>
            </a:extLst>
          </p:cNvPr>
          <p:cNvGrpSpPr/>
          <p:nvPr/>
        </p:nvGrpSpPr>
        <p:grpSpPr>
          <a:xfrm>
            <a:off x="8399281" y="1270000"/>
            <a:ext cx="2923200" cy="5220000"/>
            <a:chOff x="4329008" y="666600"/>
            <a:chExt cx="2923200" cy="5220000"/>
          </a:xfrm>
        </p:grpSpPr>
        <p:grpSp>
          <p:nvGrpSpPr>
            <p:cNvPr id="46" name="קבוצה 45">
              <a:extLst>
                <a:ext uri="{FF2B5EF4-FFF2-40B4-BE49-F238E27FC236}">
                  <a16:creationId xmlns:a16="http://schemas.microsoft.com/office/drawing/2014/main" id="{9CA1428C-D87B-4E8C-B34A-48FAEAA55AC1}"/>
                </a:ext>
              </a:extLst>
            </p:cNvPr>
            <p:cNvGrpSpPr/>
            <p:nvPr/>
          </p:nvGrpSpPr>
          <p:grpSpPr>
            <a:xfrm>
              <a:off x="4329008" y="666600"/>
              <a:ext cx="2923200" cy="5220000"/>
              <a:chOff x="3439886" y="819000"/>
              <a:chExt cx="2923200" cy="5220000"/>
            </a:xfrm>
          </p:grpSpPr>
          <p:grpSp>
            <p:nvGrpSpPr>
              <p:cNvPr id="61" name="קבוצה 60">
                <a:extLst>
                  <a:ext uri="{FF2B5EF4-FFF2-40B4-BE49-F238E27FC236}">
                    <a16:creationId xmlns:a16="http://schemas.microsoft.com/office/drawing/2014/main" id="{0AF584BE-6C6F-4108-90DD-4AF26B75E647}"/>
                  </a:ext>
                </a:extLst>
              </p:cNvPr>
              <p:cNvGrpSpPr/>
              <p:nvPr/>
            </p:nvGrpSpPr>
            <p:grpSpPr>
              <a:xfrm>
                <a:off x="3439886" y="819000"/>
                <a:ext cx="2923200" cy="5220000"/>
                <a:chOff x="3439886" y="819000"/>
                <a:chExt cx="2923200" cy="5220000"/>
              </a:xfrm>
            </p:grpSpPr>
            <p:pic>
              <p:nvPicPr>
                <p:cNvPr id="63" name="תמונה 62" descr="תמונה שמכילה צילום מסך&#10;&#10;התיאור נוצר באופן אוטומטי">
                  <a:extLst>
                    <a:ext uri="{FF2B5EF4-FFF2-40B4-BE49-F238E27FC236}">
                      <a16:creationId xmlns:a16="http://schemas.microsoft.com/office/drawing/2014/main" id="{CD66B820-D782-4F37-AEFB-0AA670C49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9886" y="819000"/>
                  <a:ext cx="2923200" cy="522000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438C01C-97BB-4F41-B8D3-44580CF5B0F5}"/>
                    </a:ext>
                  </a:extLst>
                </p:cNvPr>
                <p:cNvSpPr txBox="1"/>
                <p:nvPr/>
              </p:nvSpPr>
              <p:spPr>
                <a:xfrm>
                  <a:off x="3439886" y="984250"/>
                  <a:ext cx="2923200" cy="39600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Skill Barter App</a:t>
                  </a:r>
                </a:p>
              </p:txBody>
            </p:sp>
          </p:grpSp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CBEB14F8-CA9C-4A07-81DF-0940663E646A}"/>
                  </a:ext>
                </a:extLst>
              </p:cNvPr>
              <p:cNvSpPr/>
              <p:nvPr/>
            </p:nvSpPr>
            <p:spPr>
              <a:xfrm>
                <a:off x="3439886" y="1380249"/>
                <a:ext cx="2923200" cy="4308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38F4C4-4FAF-4642-91DA-21DDCBC6631A}"/>
                </a:ext>
              </a:extLst>
            </p:cNvPr>
            <p:cNvSpPr txBox="1"/>
            <p:nvPr/>
          </p:nvSpPr>
          <p:spPr>
            <a:xfrm>
              <a:off x="4648821" y="1443720"/>
              <a:ext cx="209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Your Skills: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AC8DEF-C9D8-402A-B77A-756733DD02A8}"/>
                </a:ext>
              </a:extLst>
            </p:cNvPr>
            <p:cNvSpPr txBox="1"/>
            <p:nvPr/>
          </p:nvSpPr>
          <p:spPr>
            <a:xfrm>
              <a:off x="4648821" y="2028922"/>
              <a:ext cx="22835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Piano</a:t>
              </a:r>
            </a:p>
            <a:p>
              <a:endParaRPr lang="en-US" sz="1400" b="1" dirty="0"/>
            </a:p>
            <a:p>
              <a:r>
                <a:rPr lang="en-US" sz="1400" b="1" dirty="0"/>
                <a:t>Cooking</a:t>
              </a:r>
            </a:p>
          </p:txBody>
        </p:sp>
        <p:grpSp>
          <p:nvGrpSpPr>
            <p:cNvPr id="49" name="קבוצה 48">
              <a:extLst>
                <a:ext uri="{FF2B5EF4-FFF2-40B4-BE49-F238E27FC236}">
                  <a16:creationId xmlns:a16="http://schemas.microsoft.com/office/drawing/2014/main" id="{75FB987B-1C29-4600-BB72-9A7040452CC6}"/>
                </a:ext>
              </a:extLst>
            </p:cNvPr>
            <p:cNvGrpSpPr/>
            <p:nvPr/>
          </p:nvGrpSpPr>
          <p:grpSpPr>
            <a:xfrm>
              <a:off x="4744972" y="3208422"/>
              <a:ext cx="2091267" cy="347134"/>
              <a:chOff x="3759699" y="3310360"/>
              <a:chExt cx="2091267" cy="347134"/>
            </a:xfrm>
          </p:grpSpPr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DD90C2B-9DBA-47FF-836E-19A4605A86BD}"/>
                  </a:ext>
                </a:extLst>
              </p:cNvPr>
              <p:cNvSpPr/>
              <p:nvPr/>
            </p:nvSpPr>
            <p:spPr>
              <a:xfrm>
                <a:off x="3759699" y="3310361"/>
                <a:ext cx="2091267" cy="34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Sports</a:t>
                </a:r>
              </a:p>
            </p:txBody>
          </p:sp>
          <p:pic>
            <p:nvPicPr>
              <p:cNvPr id="60" name="תמונה 59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C769D54F-10BE-4007-BE9C-312ED91C3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2026" y="3310360"/>
                <a:ext cx="345600" cy="345600"/>
              </a:xfrm>
              <a:prstGeom prst="rect">
                <a:avLst/>
              </a:prstGeom>
            </p:spPr>
          </p:pic>
        </p:grpSp>
        <p:sp>
          <p:nvSpPr>
            <p:cNvPr id="50" name="מלבן 49">
              <a:extLst>
                <a:ext uri="{FF2B5EF4-FFF2-40B4-BE49-F238E27FC236}">
                  <a16:creationId xmlns:a16="http://schemas.microsoft.com/office/drawing/2014/main" id="{3E5C983E-3E8F-4C2C-8D2E-C503CFFF4089}"/>
                </a:ext>
              </a:extLst>
            </p:cNvPr>
            <p:cNvSpPr/>
            <p:nvPr/>
          </p:nvSpPr>
          <p:spPr>
            <a:xfrm>
              <a:off x="4744972" y="3731003"/>
              <a:ext cx="2091267" cy="3471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Choose skill…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1" name="תמונה 50" descr="תמונה שמכילה אובייקט&#10;&#10;התיאור נוצר באופן אוטומטי">
              <a:extLst>
                <a:ext uri="{FF2B5EF4-FFF2-40B4-BE49-F238E27FC236}">
                  <a16:creationId xmlns:a16="http://schemas.microsoft.com/office/drawing/2014/main" id="{7D13D427-BC91-4312-86C9-E3203157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99" y="3731002"/>
              <a:ext cx="345600" cy="345600"/>
            </a:xfrm>
            <a:prstGeom prst="rect">
              <a:avLst/>
            </a:prstGeom>
          </p:spPr>
        </p:pic>
        <p:sp>
          <p:nvSpPr>
            <p:cNvPr id="52" name="מלבן: פינות מעוגלות 51">
              <a:extLst>
                <a:ext uri="{FF2B5EF4-FFF2-40B4-BE49-F238E27FC236}">
                  <a16:creationId xmlns:a16="http://schemas.microsoft.com/office/drawing/2014/main" id="{DC02F045-3742-4588-A4F2-E17EEB09E9F2}"/>
                </a:ext>
              </a:extLst>
            </p:cNvPr>
            <p:cNvSpPr/>
            <p:nvPr/>
          </p:nvSpPr>
          <p:spPr>
            <a:xfrm>
              <a:off x="5342930" y="5148433"/>
              <a:ext cx="895350" cy="258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4D4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D4D4D4"/>
                  </a:solidFill>
                </a:rPr>
                <a:t>Add</a:t>
              </a:r>
            </a:p>
          </p:txBody>
        </p:sp>
        <p:pic>
          <p:nvPicPr>
            <p:cNvPr id="53" name="תמונה 52" descr="תמונה שמכילה אובייקט&#10;&#10;התיאור נוצר באופן אוטומטי">
              <a:extLst>
                <a:ext uri="{FF2B5EF4-FFF2-40B4-BE49-F238E27FC236}">
                  <a16:creationId xmlns:a16="http://schemas.microsoft.com/office/drawing/2014/main" id="{A2FDA10F-9568-4333-BA90-E4129E51C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4" t="71510" r="5767" b="4929"/>
            <a:stretch/>
          </p:blipFill>
          <p:spPr>
            <a:xfrm>
              <a:off x="6844330" y="2069235"/>
              <a:ext cx="211141" cy="216000"/>
            </a:xfrm>
            <a:prstGeom prst="rect">
              <a:avLst/>
            </a:prstGeom>
          </p:spPr>
        </p:pic>
        <p:pic>
          <p:nvPicPr>
            <p:cNvPr id="54" name="תמונה 53" descr="תמונה שמכילה אובייקט&#10;&#10;התיאור נוצר באופן אוטומטי">
              <a:extLst>
                <a:ext uri="{FF2B5EF4-FFF2-40B4-BE49-F238E27FC236}">
                  <a16:creationId xmlns:a16="http://schemas.microsoft.com/office/drawing/2014/main" id="{88192A5D-1F64-4C0B-B4D9-5B9B08455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4" t="71510" r="5767" b="4929"/>
            <a:stretch/>
          </p:blipFill>
          <p:spPr>
            <a:xfrm>
              <a:off x="6844329" y="2506124"/>
              <a:ext cx="211141" cy="216000"/>
            </a:xfrm>
            <a:prstGeom prst="rect">
              <a:avLst/>
            </a:prstGeom>
          </p:spPr>
        </p:pic>
        <p:sp>
          <p:nvSpPr>
            <p:cNvPr id="55" name="מלבן 54">
              <a:extLst>
                <a:ext uri="{FF2B5EF4-FFF2-40B4-BE49-F238E27FC236}">
                  <a16:creationId xmlns:a16="http://schemas.microsoft.com/office/drawing/2014/main" id="{C51799D2-D950-403C-A6D7-0E69E35DE9D4}"/>
                </a:ext>
              </a:extLst>
            </p:cNvPr>
            <p:cNvSpPr/>
            <p:nvPr/>
          </p:nvSpPr>
          <p:spPr>
            <a:xfrm>
              <a:off x="4744971" y="4076504"/>
              <a:ext cx="2091267" cy="1026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Cycling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Dance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Swimming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Tennis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Yoga</a:t>
              </a:r>
            </a:p>
          </p:txBody>
        </p:sp>
        <p:pic>
          <p:nvPicPr>
            <p:cNvPr id="56" name="תמונה 55" descr="תמונה שמכילה אובייקט&#10;&#10;התיאור נוצר באופן אוטומטי">
              <a:extLst>
                <a:ext uri="{FF2B5EF4-FFF2-40B4-BE49-F238E27FC236}">
                  <a16:creationId xmlns:a16="http://schemas.microsoft.com/office/drawing/2014/main" id="{74EE3CE8-D955-4922-8C4E-CA7E9E603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276" y="4923283"/>
              <a:ext cx="180000" cy="180000"/>
            </a:xfrm>
            <a:prstGeom prst="rect">
              <a:avLst/>
            </a:prstGeom>
          </p:spPr>
        </p:pic>
        <p:pic>
          <p:nvPicPr>
            <p:cNvPr id="57" name="תמונה 56" descr="תמונה שמכילה אובייקט&#10;&#10;התיאור נוצר באופן אוטומטי">
              <a:extLst>
                <a:ext uri="{FF2B5EF4-FFF2-40B4-BE49-F238E27FC236}">
                  <a16:creationId xmlns:a16="http://schemas.microsoft.com/office/drawing/2014/main" id="{C509B78D-42A9-4541-A538-B6C3574C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646276" y="4071837"/>
              <a:ext cx="180000" cy="180000"/>
            </a:xfrm>
            <a:prstGeom prst="rect">
              <a:avLst/>
            </a:prstGeom>
          </p:spPr>
        </p:pic>
        <p:sp>
          <p:nvSpPr>
            <p:cNvPr id="58" name="מלבן: פינות מעוגלות 57">
              <a:extLst>
                <a:ext uri="{FF2B5EF4-FFF2-40B4-BE49-F238E27FC236}">
                  <a16:creationId xmlns:a16="http://schemas.microsoft.com/office/drawing/2014/main" id="{6016B56A-1D4C-4283-92BD-E3BD18B535CF}"/>
                </a:ext>
              </a:extLst>
            </p:cNvPr>
            <p:cNvSpPr/>
            <p:nvPr/>
          </p:nvSpPr>
          <p:spPr>
            <a:xfrm>
              <a:off x="6695001" y="4324707"/>
              <a:ext cx="82550" cy="496211"/>
            </a:xfrm>
            <a:prstGeom prst="round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C2D72677-0986-4B98-A3CB-43378B4D3A12}"/>
              </a:ext>
            </a:extLst>
          </p:cNvPr>
          <p:cNvGrpSpPr/>
          <p:nvPr/>
        </p:nvGrpSpPr>
        <p:grpSpPr>
          <a:xfrm>
            <a:off x="5027574" y="1274725"/>
            <a:ext cx="2923200" cy="5220000"/>
            <a:chOff x="3439886" y="819000"/>
            <a:chExt cx="2923200" cy="5220000"/>
          </a:xfrm>
        </p:grpSpPr>
        <p:grpSp>
          <p:nvGrpSpPr>
            <p:cNvPr id="29" name="קבוצה 28">
              <a:extLst>
                <a:ext uri="{FF2B5EF4-FFF2-40B4-BE49-F238E27FC236}">
                  <a16:creationId xmlns:a16="http://schemas.microsoft.com/office/drawing/2014/main" id="{9E80BAEC-C1AC-4546-94CE-8C9D13A060C2}"/>
                </a:ext>
              </a:extLst>
            </p:cNvPr>
            <p:cNvGrpSpPr/>
            <p:nvPr/>
          </p:nvGrpSpPr>
          <p:grpSpPr>
            <a:xfrm>
              <a:off x="3439886" y="819000"/>
              <a:ext cx="2923200" cy="5220000"/>
              <a:chOff x="3439886" y="819000"/>
              <a:chExt cx="2923200" cy="5220000"/>
            </a:xfrm>
          </p:grpSpPr>
          <p:grpSp>
            <p:nvGrpSpPr>
              <p:cNvPr id="41" name="קבוצה 40">
                <a:extLst>
                  <a:ext uri="{FF2B5EF4-FFF2-40B4-BE49-F238E27FC236}">
                    <a16:creationId xmlns:a16="http://schemas.microsoft.com/office/drawing/2014/main" id="{8797B14A-7F5B-47BF-8D11-DF1BF30A6A3A}"/>
                  </a:ext>
                </a:extLst>
              </p:cNvPr>
              <p:cNvGrpSpPr/>
              <p:nvPr/>
            </p:nvGrpSpPr>
            <p:grpSpPr>
              <a:xfrm>
                <a:off x="3439886" y="819000"/>
                <a:ext cx="2923200" cy="5220000"/>
                <a:chOff x="3439886" y="819000"/>
                <a:chExt cx="2923200" cy="5220000"/>
              </a:xfrm>
            </p:grpSpPr>
            <p:pic>
              <p:nvPicPr>
                <p:cNvPr id="43" name="תמונה 42" descr="תמונה שמכילה צילום מסך&#10;&#10;התיאור נוצר באופן אוטומטי">
                  <a:extLst>
                    <a:ext uri="{FF2B5EF4-FFF2-40B4-BE49-F238E27FC236}">
                      <a16:creationId xmlns:a16="http://schemas.microsoft.com/office/drawing/2014/main" id="{60275B1B-EB0D-4908-B73E-5BFD637AC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9886" y="819000"/>
                  <a:ext cx="2923200" cy="5220000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2A69278-58BA-4D24-8CDC-E4A36D189D8F}"/>
                    </a:ext>
                  </a:extLst>
                </p:cNvPr>
                <p:cNvSpPr txBox="1"/>
                <p:nvPr/>
              </p:nvSpPr>
              <p:spPr>
                <a:xfrm>
                  <a:off x="3439886" y="984250"/>
                  <a:ext cx="2923200" cy="39600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Skill Barter App</a:t>
                  </a:r>
                </a:p>
              </p:txBody>
            </p:sp>
          </p:grpSp>
          <p:sp>
            <p:nvSpPr>
              <p:cNvPr id="42" name="מלבן 41">
                <a:extLst>
                  <a:ext uri="{FF2B5EF4-FFF2-40B4-BE49-F238E27FC236}">
                    <a16:creationId xmlns:a16="http://schemas.microsoft.com/office/drawing/2014/main" id="{6F8FED7A-9AB7-444C-984F-E349FB8810EB}"/>
                  </a:ext>
                </a:extLst>
              </p:cNvPr>
              <p:cNvSpPr/>
              <p:nvPr/>
            </p:nvSpPr>
            <p:spPr>
              <a:xfrm>
                <a:off x="3439886" y="1380249"/>
                <a:ext cx="2923200" cy="4308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D156E9-E974-48FF-B8FA-9FAE476156D6}"/>
                </a:ext>
              </a:extLst>
            </p:cNvPr>
            <p:cNvSpPr txBox="1"/>
            <p:nvPr/>
          </p:nvSpPr>
          <p:spPr>
            <a:xfrm>
              <a:off x="3759699" y="1596120"/>
              <a:ext cx="209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Your Skills: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2C7717-7977-4650-B895-B2DA6C07FBD3}"/>
                </a:ext>
              </a:extLst>
            </p:cNvPr>
            <p:cNvSpPr txBox="1"/>
            <p:nvPr/>
          </p:nvSpPr>
          <p:spPr>
            <a:xfrm>
              <a:off x="3759699" y="2181322"/>
              <a:ext cx="22835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Piano</a:t>
              </a:r>
            </a:p>
            <a:p>
              <a:endParaRPr lang="en-US" sz="1400" b="1" dirty="0"/>
            </a:p>
            <a:p>
              <a:r>
                <a:rPr lang="en-US" sz="1400" b="1" dirty="0"/>
                <a:t>Cooking</a:t>
              </a:r>
            </a:p>
          </p:txBody>
        </p:sp>
        <p:grpSp>
          <p:nvGrpSpPr>
            <p:cNvPr id="32" name="קבוצה 31">
              <a:extLst>
                <a:ext uri="{FF2B5EF4-FFF2-40B4-BE49-F238E27FC236}">
                  <a16:creationId xmlns:a16="http://schemas.microsoft.com/office/drawing/2014/main" id="{BF36EE12-26C0-4CE4-877B-A6EFD7936807}"/>
                </a:ext>
              </a:extLst>
            </p:cNvPr>
            <p:cNvGrpSpPr/>
            <p:nvPr/>
          </p:nvGrpSpPr>
          <p:grpSpPr>
            <a:xfrm>
              <a:off x="3855850" y="3360822"/>
              <a:ext cx="2091267" cy="347134"/>
              <a:chOff x="3759699" y="3310360"/>
              <a:chExt cx="2091267" cy="347134"/>
            </a:xfrm>
          </p:grpSpPr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CD9A5B54-BBC9-49CC-957D-AC1CE251D870}"/>
                  </a:ext>
                </a:extLst>
              </p:cNvPr>
              <p:cNvSpPr/>
              <p:nvPr/>
            </p:nvSpPr>
            <p:spPr>
              <a:xfrm>
                <a:off x="3759699" y="3310361"/>
                <a:ext cx="2091267" cy="34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Choose category…</a:t>
                </a:r>
              </a:p>
            </p:txBody>
          </p:sp>
          <p:pic>
            <p:nvPicPr>
              <p:cNvPr id="40" name="תמונה 39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65931404-9B20-495B-805C-17C644133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2026" y="3310360"/>
                <a:ext cx="345600" cy="345600"/>
              </a:xfrm>
              <a:prstGeom prst="rect">
                <a:avLst/>
              </a:prstGeom>
            </p:spPr>
          </p:pic>
        </p:grpSp>
        <p:grpSp>
          <p:nvGrpSpPr>
            <p:cNvPr id="33" name="קבוצה 32">
              <a:extLst>
                <a:ext uri="{FF2B5EF4-FFF2-40B4-BE49-F238E27FC236}">
                  <a16:creationId xmlns:a16="http://schemas.microsoft.com/office/drawing/2014/main" id="{3483FD02-5E93-48F8-BE12-985A6707B17B}"/>
                </a:ext>
              </a:extLst>
            </p:cNvPr>
            <p:cNvGrpSpPr/>
            <p:nvPr/>
          </p:nvGrpSpPr>
          <p:grpSpPr>
            <a:xfrm>
              <a:off x="3855850" y="3883402"/>
              <a:ext cx="2091267" cy="347134"/>
              <a:chOff x="3759699" y="3310360"/>
              <a:chExt cx="2091267" cy="347134"/>
            </a:xfrm>
          </p:grpSpPr>
          <p:sp>
            <p:nvSpPr>
              <p:cNvPr id="37" name="מלבן 36">
                <a:extLst>
                  <a:ext uri="{FF2B5EF4-FFF2-40B4-BE49-F238E27FC236}">
                    <a16:creationId xmlns:a16="http://schemas.microsoft.com/office/drawing/2014/main" id="{7B28A692-3389-4F5B-8A4E-A5B42966D5BF}"/>
                  </a:ext>
                </a:extLst>
              </p:cNvPr>
              <p:cNvSpPr/>
              <p:nvPr/>
            </p:nvSpPr>
            <p:spPr>
              <a:xfrm>
                <a:off x="3759699" y="3310361"/>
                <a:ext cx="2091267" cy="34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4D4D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rgbClr val="D4D4D4"/>
                    </a:solidFill>
                  </a:rPr>
                  <a:t>Choose skill…</a:t>
                </a:r>
              </a:p>
            </p:txBody>
          </p:sp>
          <p:pic>
            <p:nvPicPr>
              <p:cNvPr id="38" name="תמונה 37" descr="תמונה שמכילה אובייקט&#10;&#10;התיאור נוצר באופן אוטומטי">
                <a:extLst>
                  <a:ext uri="{FF2B5EF4-FFF2-40B4-BE49-F238E27FC236}">
                    <a16:creationId xmlns:a16="http://schemas.microsoft.com/office/drawing/2014/main" id="{13EC8B7A-2EFE-40E5-9831-FFDD18E4C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2026" y="3310360"/>
                <a:ext cx="345600" cy="3456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4" name="מלבן: פינות מעוגלות 33">
              <a:extLst>
                <a:ext uri="{FF2B5EF4-FFF2-40B4-BE49-F238E27FC236}">
                  <a16:creationId xmlns:a16="http://schemas.microsoft.com/office/drawing/2014/main" id="{FFD2CABE-6E5E-48EF-A264-4D554EE3878A}"/>
                </a:ext>
              </a:extLst>
            </p:cNvPr>
            <p:cNvSpPr/>
            <p:nvPr/>
          </p:nvSpPr>
          <p:spPr>
            <a:xfrm>
              <a:off x="4453808" y="5300833"/>
              <a:ext cx="895350" cy="258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4D4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D4D4D4"/>
                  </a:solidFill>
                </a:rPr>
                <a:t>Add</a:t>
              </a:r>
            </a:p>
          </p:txBody>
        </p:sp>
        <p:pic>
          <p:nvPicPr>
            <p:cNvPr id="35" name="תמונה 34" descr="תמונה שמכילה אובייקט&#10;&#10;התיאור נוצר באופן אוטומטי">
              <a:extLst>
                <a:ext uri="{FF2B5EF4-FFF2-40B4-BE49-F238E27FC236}">
                  <a16:creationId xmlns:a16="http://schemas.microsoft.com/office/drawing/2014/main" id="{B25F718E-718E-44C5-8CD0-A608D15FD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4" t="71510" r="5767" b="4929"/>
            <a:stretch/>
          </p:blipFill>
          <p:spPr>
            <a:xfrm>
              <a:off x="5955208" y="2221635"/>
              <a:ext cx="211141" cy="216000"/>
            </a:xfrm>
            <a:prstGeom prst="rect">
              <a:avLst/>
            </a:prstGeom>
          </p:spPr>
        </p:pic>
        <p:pic>
          <p:nvPicPr>
            <p:cNvPr id="36" name="תמונה 35" descr="תמונה שמכילה אובייקט&#10;&#10;התיאור נוצר באופן אוטומטי">
              <a:extLst>
                <a:ext uri="{FF2B5EF4-FFF2-40B4-BE49-F238E27FC236}">
                  <a16:creationId xmlns:a16="http://schemas.microsoft.com/office/drawing/2014/main" id="{3E9C91C2-5E88-4DC9-9FB4-B665538F0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4" t="71510" r="5767" b="4929"/>
            <a:stretch/>
          </p:blipFill>
          <p:spPr>
            <a:xfrm>
              <a:off x="5955207" y="2658524"/>
              <a:ext cx="211141" cy="216000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27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Authentication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Technion students only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User profile details</a:t>
            </a:r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7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E0AE3-6279-4322-9501-13D53CC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D8744-A74B-4FFC-B287-330972D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27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Authentication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Technion students only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B2B1B0"/>
                </a:solidFill>
              </a:rPr>
              <a:t>User profile details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Dynamic schedule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75000"/>
              </a:lnSpc>
            </a:pPr>
            <a:endParaRPr lang="en-US" dirty="0"/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C19FB237-6769-41D1-A660-486A7F818877}"/>
              </a:ext>
            </a:extLst>
          </p:cNvPr>
          <p:cNvGrpSpPr/>
          <p:nvPr/>
        </p:nvGrpSpPr>
        <p:grpSpPr>
          <a:xfrm>
            <a:off x="5026739" y="1270000"/>
            <a:ext cx="2926997" cy="5220000"/>
            <a:chOff x="5026739" y="1270000"/>
            <a:chExt cx="2926997" cy="5220000"/>
          </a:xfrm>
        </p:grpSpPr>
        <p:grpSp>
          <p:nvGrpSpPr>
            <p:cNvPr id="65" name="קבוצה 64">
              <a:extLst>
                <a:ext uri="{FF2B5EF4-FFF2-40B4-BE49-F238E27FC236}">
                  <a16:creationId xmlns:a16="http://schemas.microsoft.com/office/drawing/2014/main" id="{D5EE2AFE-9020-4C05-9B1C-6B22E2578389}"/>
                </a:ext>
              </a:extLst>
            </p:cNvPr>
            <p:cNvGrpSpPr/>
            <p:nvPr/>
          </p:nvGrpSpPr>
          <p:grpSpPr>
            <a:xfrm>
              <a:off x="5030536" y="1270000"/>
              <a:ext cx="2923200" cy="5220000"/>
              <a:chOff x="3439886" y="819000"/>
              <a:chExt cx="2923200" cy="5220000"/>
            </a:xfrm>
          </p:grpSpPr>
          <p:grpSp>
            <p:nvGrpSpPr>
              <p:cNvPr id="66" name="קבוצה 65">
                <a:extLst>
                  <a:ext uri="{FF2B5EF4-FFF2-40B4-BE49-F238E27FC236}">
                    <a16:creationId xmlns:a16="http://schemas.microsoft.com/office/drawing/2014/main" id="{164D550C-B6B5-4263-B784-B6C8C0BEF7AA}"/>
                  </a:ext>
                </a:extLst>
              </p:cNvPr>
              <p:cNvGrpSpPr/>
              <p:nvPr/>
            </p:nvGrpSpPr>
            <p:grpSpPr>
              <a:xfrm>
                <a:off x="3439886" y="819000"/>
                <a:ext cx="2923200" cy="5220000"/>
                <a:chOff x="3439886" y="819000"/>
                <a:chExt cx="2923200" cy="5220000"/>
              </a:xfrm>
            </p:grpSpPr>
            <p:pic>
              <p:nvPicPr>
                <p:cNvPr id="68" name="תמונה 67" descr="תמונה שמכילה צילום מסך&#10;&#10;התיאור נוצר באופן אוטומטי">
                  <a:extLst>
                    <a:ext uri="{FF2B5EF4-FFF2-40B4-BE49-F238E27FC236}">
                      <a16:creationId xmlns:a16="http://schemas.microsoft.com/office/drawing/2014/main" id="{9F5F5745-97CB-40FA-AF5B-C7B0228E8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9886" y="819000"/>
                  <a:ext cx="2923200" cy="5220000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6F317F2-E9CC-4833-9CDD-8597977C74EB}"/>
                    </a:ext>
                  </a:extLst>
                </p:cNvPr>
                <p:cNvSpPr txBox="1"/>
                <p:nvPr/>
              </p:nvSpPr>
              <p:spPr>
                <a:xfrm>
                  <a:off x="3439886" y="984250"/>
                  <a:ext cx="2923200" cy="39600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Skill Barter App</a:t>
                  </a:r>
                </a:p>
              </p:txBody>
            </p:sp>
          </p:grpSp>
          <p:sp>
            <p:nvSpPr>
              <p:cNvPr id="67" name="מלבן 66">
                <a:extLst>
                  <a:ext uri="{FF2B5EF4-FFF2-40B4-BE49-F238E27FC236}">
                    <a16:creationId xmlns:a16="http://schemas.microsoft.com/office/drawing/2014/main" id="{BABB52FB-1DB4-4D7F-A462-43B6C9A9FE5A}"/>
                  </a:ext>
                </a:extLst>
              </p:cNvPr>
              <p:cNvSpPr/>
              <p:nvPr/>
            </p:nvSpPr>
            <p:spPr>
              <a:xfrm>
                <a:off x="3439886" y="1380249"/>
                <a:ext cx="2923200" cy="4308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תמונה 4" descr="תמונה שמכילה צילום מסך&#10;&#10;התיאור נוצר באופן אוטומטי">
              <a:extLst>
                <a:ext uri="{FF2B5EF4-FFF2-40B4-BE49-F238E27FC236}">
                  <a16:creationId xmlns:a16="http://schemas.microsoft.com/office/drawing/2014/main" id="{BAE017C5-30E8-4FD0-8E59-AE0E3A117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2" b="7659"/>
            <a:stretch/>
          </p:blipFill>
          <p:spPr>
            <a:xfrm>
              <a:off x="5026739" y="1831248"/>
              <a:ext cx="2924752" cy="4308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31462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1322</TotalTime>
  <Words>1436</Words>
  <Application>Microsoft Office PowerPoint</Application>
  <PresentationFormat>מסך רחב</PresentationFormat>
  <Paragraphs>293</Paragraphs>
  <Slides>14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פיאה</vt:lpstr>
      <vt:lpstr>Skill Barter Android APP</vt:lpstr>
      <vt:lpstr>מצגת של PowerPoint‏</vt:lpstr>
      <vt:lpstr>Motivation</vt:lpstr>
      <vt:lpstr>Implementation Plan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Optional Features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Barter Android APP</dc:title>
  <dc:creator>Jenny</dc:creator>
  <cp:lastModifiedBy>Jenny</cp:lastModifiedBy>
  <cp:revision>96</cp:revision>
  <dcterms:created xsi:type="dcterms:W3CDTF">2018-12-19T12:37:46Z</dcterms:created>
  <dcterms:modified xsi:type="dcterms:W3CDTF">2018-12-24T21:48:18Z</dcterms:modified>
</cp:coreProperties>
</file>