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0" r:id="rId14"/>
    <p:sldId id="305" r:id="rId15"/>
    <p:sldId id="306" r:id="rId16"/>
    <p:sldId id="307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65" autoAdjust="0"/>
  </p:normalViewPr>
  <p:slideViewPr>
    <p:cSldViewPr>
      <p:cViewPr varScale="1">
        <p:scale>
          <a:sx n="91" d="100"/>
          <a:sy n="91" d="100"/>
        </p:scale>
        <p:origin x="21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1059;&#1063;&#1025;&#1041;&#1040;\&#1059;&#1095;&#1105;&#1073;&#1072;%20&#1060;&#1080;&#1085;&#1072;&#1096;&#1082;&#1040;\&#1076;&#1080;&#1089;&#1089;&#1077;&#1088;&#1090;&#1072;&#1094;&#1080;&#1103;\&#1086;&#1090;%20&#1040;&#1083;&#1100;&#1073;&#1080;&#1085;&#1099;!!!\&#1055;&#1083;&#1086;&#1090;&#1085;&#1086;&#1089;&#1090;&#1100;%20&#1088;&#1077;&#1073;&#1077;&#1088;%20&#1089;%20&#1087;&#1086;&#1088;&#1086;&#1075;&#1086;&#1084;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K:\&#1059;&#1063;&#1025;&#1041;&#1040;\&#1059;&#1095;&#1105;&#1073;&#1072;%20&#1060;&#1080;&#1085;&#1072;&#1096;&#1082;&#1040;\&#1076;&#1080;&#1089;&#1089;&#1077;&#1088;&#1090;&#1072;&#1094;&#1080;&#1103;\&#1086;&#1090;%20&#1040;&#1083;&#1100;&#1073;&#1080;&#1085;&#1099;!!!\&#1052;&#1054;&#1048;%20&#1087;&#1086;&#1076;&#1089;&#1095;&#1105;&#1090;&#1099;%20&#1074;%20&#1076;&#1080;&#1085;&#1072;&#1084;&#1080;&#1082;&#10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5834643965136"/>
          <c:y val="0.14089979730881672"/>
          <c:w val="0.85109509459465749"/>
          <c:h val="0.66123032817713434"/>
        </c:manualLayout>
      </c:layout>
      <c:barChart>
        <c:barDir val="col"/>
        <c:grouping val="clustered"/>
        <c:varyColors val="0"/>
        <c:ser>
          <c:idx val="0"/>
          <c:order val="0"/>
          <c:tx>
            <c:v>Плотность распределения коэффициентов корреляции</c:v>
          </c:tx>
          <c:spPr>
            <a:gradFill>
              <a:gsLst>
                <a:gs pos="0">
                  <a:schemeClr val="accent1">
                    <a:tint val="66000"/>
                    <a:satMod val="160000"/>
                    <a:lumMod val="45000"/>
                    <a:lumOff val="55000"/>
                  </a:schemeClr>
                </a:gs>
                <a:gs pos="2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>
                  <a:lumMod val="75000"/>
                </a:schemeClr>
              </a:solidFill>
            </a:ln>
          </c:spPr>
          <c:invertIfNegative val="0"/>
          <c:cat>
            <c:numRef>
              <c:f>'плотность распр'!$E$24:$E$35</c:f>
              <c:numCache>
                <c:formatCode>General</c:formatCode>
                <c:ptCount val="12"/>
                <c:pt idx="0">
                  <c:v>-0.2</c:v>
                </c:pt>
                <c:pt idx="1">
                  <c:v>-0.1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  <c:pt idx="5">
                  <c:v>0.3000000000000001</c:v>
                </c:pt>
                <c:pt idx="6">
                  <c:v>0.4</c:v>
                </c:pt>
                <c:pt idx="7">
                  <c:v>0.5</c:v>
                </c:pt>
                <c:pt idx="8">
                  <c:v>0.6000000000000002</c:v>
                </c:pt>
                <c:pt idx="9">
                  <c:v>0.70000000000000018</c:v>
                </c:pt>
                <c:pt idx="10">
                  <c:v>0.8</c:v>
                </c:pt>
                <c:pt idx="11">
                  <c:v>0.9</c:v>
                </c:pt>
              </c:numCache>
            </c:numRef>
          </c:cat>
          <c:val>
            <c:numRef>
              <c:f>'плотность распр'!$F$24:$F$35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1.3335111348179761E-2</c:v>
                </c:pt>
                <c:pt idx="3">
                  <c:v>0.54940658754500571</c:v>
                </c:pt>
                <c:pt idx="4">
                  <c:v>2.3776503533804507</c:v>
                </c:pt>
                <c:pt idx="5">
                  <c:v>3.2470996132817711</c:v>
                </c:pt>
                <c:pt idx="6">
                  <c:v>2.2029603947192951</c:v>
                </c:pt>
                <c:pt idx="7">
                  <c:v>1.0601413521802903</c:v>
                </c:pt>
                <c:pt idx="8">
                  <c:v>0.4187224963328447</c:v>
                </c:pt>
                <c:pt idx="9">
                  <c:v>0.10534737965061999</c:v>
                </c:pt>
                <c:pt idx="10">
                  <c:v>2.1336178157087615E-2</c:v>
                </c:pt>
                <c:pt idx="11">
                  <c:v>4.0005334044539301E-3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1-4B4D-A321-73A037D28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068416"/>
        <c:axId val="84211328"/>
      </c:barChart>
      <c:catAx>
        <c:axId val="83068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ru-RU" sz="1200" b="1"/>
                  <a:t>Коэффициенты корреляции</a:t>
                </a:r>
              </a:p>
            </c:rich>
          </c:tx>
          <c:layout>
            <c:manualLayout>
              <c:xMode val="edge"/>
              <c:yMode val="edge"/>
              <c:x val="0.40039442071678893"/>
              <c:y val="0.89784593634025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defRPr>
            </a:pPr>
            <a:endParaRPr lang="ru-RU"/>
          </a:p>
        </c:txPr>
        <c:crossAx val="84211328"/>
        <c:crossesAt val="0"/>
        <c:auto val="1"/>
        <c:lblAlgn val="ctr"/>
        <c:lblOffset val="100"/>
        <c:noMultiLvlLbl val="0"/>
      </c:catAx>
      <c:valAx>
        <c:axId val="842113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ru-RU" sz="1200"/>
                  <a:t>Плотность распределения</a:t>
                </a:r>
              </a:p>
            </c:rich>
          </c:tx>
          <c:layout>
            <c:manualLayout>
              <c:xMode val="edge"/>
              <c:yMode val="edge"/>
              <c:x val="1.4199071748690461E-2"/>
              <c:y val="0.2051959743282617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83068416"/>
        <c:crossesAt val="-1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02378463753977"/>
          <c:y val="0.11275995545067252"/>
          <c:w val="0.83834882586579351"/>
          <c:h val="0.68546087525409471"/>
        </c:manualLayout>
      </c:layout>
      <c:scatterChart>
        <c:scatterStyle val="smoothMarker"/>
        <c:varyColors val="0"/>
        <c:ser>
          <c:idx val="0"/>
          <c:order val="0"/>
          <c:tx>
            <c:v>Плотность ребер рыночного графа</c:v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'Плотность ребер с порогом'!$A$1:$A$21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-0.70000000000000018</c:v>
                </c:pt>
                <c:pt idx="4">
                  <c:v>-0.6000000000000002</c:v>
                </c:pt>
                <c:pt idx="5">
                  <c:v>-0.5</c:v>
                </c:pt>
                <c:pt idx="6">
                  <c:v>-0.4</c:v>
                </c:pt>
                <c:pt idx="7">
                  <c:v>-0.3000000000000001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0.3000000000000001</c:v>
                </c:pt>
                <c:pt idx="14">
                  <c:v>0.4</c:v>
                </c:pt>
                <c:pt idx="15">
                  <c:v>0.5</c:v>
                </c:pt>
                <c:pt idx="16">
                  <c:v>0.6000000000000002</c:v>
                </c:pt>
                <c:pt idx="17">
                  <c:v>0.70000000000000018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'Плотность ребер с порогом'!$B$1:$B$21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0.9990670398507262</c:v>
                </c:pt>
                <c:pt idx="11">
                  <c:v>0.95081967213114782</c:v>
                </c:pt>
                <c:pt idx="12">
                  <c:v>0.71917899506863925</c:v>
                </c:pt>
                <c:pt idx="13">
                  <c:v>0.39850726376116236</c:v>
                </c:pt>
                <c:pt idx="14">
                  <c:v>0.17006530721044921</c:v>
                </c:pt>
                <c:pt idx="15">
                  <c:v>5.9442889510862323E-2</c:v>
                </c:pt>
                <c:pt idx="16">
                  <c:v>1.4394242303078762E-2</c:v>
                </c:pt>
                <c:pt idx="17">
                  <c:v>3.4652805544448891E-3</c:v>
                </c:pt>
                <c:pt idx="18">
                  <c:v>9.3296014927362453E-4</c:v>
                </c:pt>
                <c:pt idx="19">
                  <c:v>5.3312008529921419E-4</c:v>
                </c:pt>
                <c:pt idx="2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80-41DD-A993-E07E656FF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213056"/>
        <c:axId val="94371840"/>
      </c:scatterChart>
      <c:valAx>
        <c:axId val="84213056"/>
        <c:scaling>
          <c:orientation val="minMax"/>
          <c:max val="1"/>
          <c:min val="-1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ru-RU" sz="1200"/>
                  <a:t>Порог</a:t>
                </a:r>
              </a:p>
            </c:rich>
          </c:tx>
          <c:layout>
            <c:manualLayout>
              <c:xMode val="edge"/>
              <c:yMode val="edge"/>
              <c:x val="0.47889245320092638"/>
              <c:y val="0.890384179607536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94371840"/>
        <c:crosses val="autoZero"/>
        <c:crossBetween val="midCat"/>
      </c:valAx>
      <c:valAx>
        <c:axId val="943718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ru-RU" sz="1200"/>
                  <a:t>Плотность ребер графа</a:t>
                </a:r>
              </a:p>
            </c:rich>
          </c:tx>
          <c:layout>
            <c:manualLayout>
              <c:xMode val="edge"/>
              <c:yMode val="edge"/>
              <c:x val="6.5680973712156174E-3"/>
              <c:y val="0.1848895067076712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crossAx val="84213056"/>
        <c:crossesAt val="-1"/>
        <c:crossBetween val="midCat"/>
      </c:valAx>
    </c:plotArea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1 период</c:v>
          </c:tx>
          <c:marker>
            <c:symbol val="none"/>
          </c:marker>
          <c:cat>
            <c:numRef>
              <c:f>Лист1!$C$9:$C$20</c:f>
              <c:numCache>
                <c:formatCode>General</c:formatCode>
                <c:ptCount val="12"/>
                <c:pt idx="0">
                  <c:v>-0.2</c:v>
                </c:pt>
                <c:pt idx="1">
                  <c:v>-0.1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  <c:pt idx="5">
                  <c:v>0.3000000000000001</c:v>
                </c:pt>
                <c:pt idx="6">
                  <c:v>0.4</c:v>
                </c:pt>
                <c:pt idx="7">
                  <c:v>0.5</c:v>
                </c:pt>
                <c:pt idx="8">
                  <c:v>0.6000000000000002</c:v>
                </c:pt>
                <c:pt idx="9">
                  <c:v>0.70000000000000018</c:v>
                </c:pt>
                <c:pt idx="10">
                  <c:v>0.8</c:v>
                </c:pt>
                <c:pt idx="11">
                  <c:v>0.9</c:v>
                </c:pt>
              </c:numCache>
            </c:numRef>
          </c:cat>
          <c:val>
            <c:numRef>
              <c:f>Лист1!$E$9:$E$20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1.5915119363395232E-2</c:v>
                </c:pt>
                <c:pt idx="3">
                  <c:v>0.66843501326260002</c:v>
                </c:pt>
                <c:pt idx="4">
                  <c:v>2.3554376657824942</c:v>
                </c:pt>
                <c:pt idx="5">
                  <c:v>3.1458885941644561</c:v>
                </c:pt>
                <c:pt idx="6">
                  <c:v>2.2652519893899203</c:v>
                </c:pt>
                <c:pt idx="7">
                  <c:v>1.0822281167108758</c:v>
                </c:pt>
                <c:pt idx="8">
                  <c:v>0.35013262599469508</c:v>
                </c:pt>
                <c:pt idx="9">
                  <c:v>0.11671087533156499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FC-410E-86A9-BD7764801918}"/>
            </c:ext>
          </c:extLst>
        </c:ser>
        <c:ser>
          <c:idx val="1"/>
          <c:order val="1"/>
          <c:tx>
            <c:v>2 период</c:v>
          </c:tx>
          <c:marker>
            <c:symbol val="none"/>
          </c:marker>
          <c:val>
            <c:numRef>
              <c:f>Лист1!$J$9:$J$20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1.0587612493382742E-2</c:v>
                </c:pt>
                <c:pt idx="3">
                  <c:v>0.39174166225516155</c:v>
                </c:pt>
                <c:pt idx="4">
                  <c:v>1.9957649550026464</c:v>
                </c:pt>
                <c:pt idx="5">
                  <c:v>3.0809952355743788</c:v>
                </c:pt>
                <c:pt idx="6">
                  <c:v>2.5780836421386981</c:v>
                </c:pt>
                <c:pt idx="7">
                  <c:v>1.3128639491794598</c:v>
                </c:pt>
                <c:pt idx="8">
                  <c:v>0.52408681842244553</c:v>
                </c:pt>
                <c:pt idx="9">
                  <c:v>7.4113287453679233E-2</c:v>
                </c:pt>
                <c:pt idx="10">
                  <c:v>2.6469031233456845E-2</c:v>
                </c:pt>
                <c:pt idx="11">
                  <c:v>5.2938062466913712E-3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FC-410E-86A9-BD7764801918}"/>
            </c:ext>
          </c:extLst>
        </c:ser>
        <c:ser>
          <c:idx val="2"/>
          <c:order val="2"/>
          <c:tx>
            <c:v>3 период</c:v>
          </c:tx>
          <c:marker>
            <c:symbol val="none"/>
          </c:marker>
          <c:val>
            <c:numRef>
              <c:f>Лист1!$N$9:$N$20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0.23910733262486722</c:v>
                </c:pt>
                <c:pt idx="4">
                  <c:v>1.6631243358129644</c:v>
                </c:pt>
                <c:pt idx="5">
                  <c:v>3.4112646121147705</c:v>
                </c:pt>
                <c:pt idx="6">
                  <c:v>2.4973432518597241</c:v>
                </c:pt>
                <c:pt idx="7">
                  <c:v>1.3283740701381508</c:v>
                </c:pt>
                <c:pt idx="8">
                  <c:v>0.60573857598299663</c:v>
                </c:pt>
                <c:pt idx="9">
                  <c:v>0.19659936238044637</c:v>
                </c:pt>
                <c:pt idx="10">
                  <c:v>4.7821466524973426E-2</c:v>
                </c:pt>
                <c:pt idx="11">
                  <c:v>1.0626992561105206E-2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FC-410E-86A9-BD7764801918}"/>
            </c:ext>
          </c:extLst>
        </c:ser>
        <c:ser>
          <c:idx val="3"/>
          <c:order val="3"/>
          <c:tx>
            <c:v>4 период</c:v>
          </c:tx>
          <c:marker>
            <c:symbol val="none"/>
          </c:marker>
          <c:val>
            <c:numRef>
              <c:f>Лист1!$R$9:$R$20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2.7085590465872177E-2</c:v>
                </c:pt>
                <c:pt idx="3">
                  <c:v>0.91007583965330474</c:v>
                </c:pt>
                <c:pt idx="4">
                  <c:v>3.5157096424702061</c:v>
                </c:pt>
                <c:pt idx="5">
                  <c:v>3.3531960996749732</c:v>
                </c:pt>
                <c:pt idx="6">
                  <c:v>1.4572047670639214</c:v>
                </c:pt>
                <c:pt idx="7">
                  <c:v>0.50379198266522229</c:v>
                </c:pt>
                <c:pt idx="8">
                  <c:v>0.1895991332611052</c:v>
                </c:pt>
                <c:pt idx="9">
                  <c:v>3.2502708559046592E-2</c:v>
                </c:pt>
                <c:pt idx="10">
                  <c:v>1.0834236186348857E-2</c:v>
                </c:pt>
                <c:pt idx="11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1DFC-410E-86A9-BD7764801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070464"/>
        <c:axId val="94373568"/>
      </c:lineChart>
      <c:catAx>
        <c:axId val="83070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ru-RU" sz="1200">
                    <a:latin typeface="Times New Roman" pitchFamily="18" charset="0"/>
                    <a:cs typeface="Times New Roman" pitchFamily="18" charset="0"/>
                  </a:rPr>
                  <a:t>Коэффициенты корреляции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94373568"/>
        <c:crosses val="autoZero"/>
        <c:auto val="0"/>
        <c:lblAlgn val="ctr"/>
        <c:lblOffset val="100"/>
        <c:noMultiLvlLbl val="0"/>
      </c:catAx>
      <c:valAx>
        <c:axId val="94373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ru-RU" sz="1200">
                    <a:latin typeface="Times New Roman" pitchFamily="18" charset="0"/>
                    <a:cs typeface="Times New Roman" pitchFamily="18" charset="0"/>
                  </a:rPr>
                  <a:t>Плотность распределения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83070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575000000000038"/>
          <c:y val="0.29186054108201898"/>
          <c:w val="0.22425"/>
          <c:h val="0.34377054219573905"/>
        </c:manualLayout>
      </c:layout>
      <c:overlay val="0"/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spcBef>
          <a:spcPts val="600"/>
        </a:spcBef>
        <a:defRPr baseline="0"/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0.0125</cdr:x>
      <cdr:y>0.33333</cdr:y>
    </cdr:from>
    <cdr:to>
      <cdr:x>0.2125</cdr:x>
      <cdr:y>0.62162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7150" y="10572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99C6CB-0E65-4153-8F1F-85737F046988}" type="datetimeFigureOut">
              <a:rPr lang="ru-RU"/>
              <a:pPr>
                <a:defRPr/>
              </a:pPr>
              <a:t>18.10.2022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FAA600-97D8-423A-8BB7-2B89DB4256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593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53FB-81C2-4A6C-A64D-AE21353AC2A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5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</a:t>
            </a:r>
            <a:r>
              <a:rPr lang="ru-RU" baseline="0" dirty="0"/>
              <a:t> слайде представлены этапы работы программы. </a:t>
            </a:r>
            <a:endParaRPr lang="en-US" dirty="0"/>
          </a:p>
          <a:p>
            <a:r>
              <a:rPr lang="ru-RU" dirty="0"/>
              <a:t>Экспериментально</a:t>
            </a:r>
            <a:r>
              <a:rPr lang="ru-RU" baseline="0" dirty="0"/>
              <a:t> было выявлено три сценария распространения информации</a:t>
            </a:r>
            <a:r>
              <a:rPr lang="en-US" baseline="0" dirty="0"/>
              <a:t>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 один из видов информации не доминирует, но есть динамика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 один из видов информации не доминирует, динамика отсутствует;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доминирование одно (красного) из видов информации ;</a:t>
            </a:r>
          </a:p>
          <a:p>
            <a:pPr lvl="0"/>
            <a:r>
              <a:rPr lang="ru-RU" sz="1200" dirty="0">
                <a:solidFill>
                  <a:schemeClr val="tx2"/>
                </a:solidFill>
              </a:rPr>
              <a:t>Благодаря структуре социальных сетей, есть возможность проследить за распространением информации (посмотреть, когда был сделан </a:t>
            </a:r>
            <a:r>
              <a:rPr lang="ru-RU" sz="1200" dirty="0" err="1">
                <a:solidFill>
                  <a:schemeClr val="tx2"/>
                </a:solidFill>
              </a:rPr>
              <a:t>репост</a:t>
            </a:r>
            <a:r>
              <a:rPr lang="ru-RU" sz="1200" dirty="0">
                <a:solidFill>
                  <a:schemeClr val="tx2"/>
                </a:solidFill>
              </a:rPr>
              <a:t>, сколько человек сделали </a:t>
            </a:r>
            <a:r>
              <a:rPr lang="ru-RU" sz="1200" dirty="0" err="1">
                <a:solidFill>
                  <a:schemeClr val="tx2"/>
                </a:solidFill>
              </a:rPr>
              <a:t>репост</a:t>
            </a:r>
            <a:r>
              <a:rPr lang="ru-RU" sz="1200" dirty="0">
                <a:solidFill>
                  <a:schemeClr val="tx2"/>
                </a:solidFill>
              </a:rPr>
              <a:t>), но </a:t>
            </a:r>
            <a:r>
              <a:rPr lang="ru-RU" sz="1300" dirty="0">
                <a:solidFill>
                  <a:schemeClr val="tx2"/>
                </a:solidFill>
              </a:rPr>
              <a:t>невозможно</a:t>
            </a:r>
            <a:r>
              <a:rPr lang="ru-RU" sz="1200" dirty="0">
                <a:solidFill>
                  <a:schemeClr val="tx2"/>
                </a:solidFill>
              </a:rPr>
              <a:t> выявить закономерности (сценарии) информационной конкуренции.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53FB-81C2-4A6C-A64D-AE21353AC2A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0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В моделях клеточного</a:t>
            </a:r>
            <a:r>
              <a:rPr lang="ru-RU" baseline="0" dirty="0">
                <a:effectLst/>
              </a:rPr>
              <a:t> автомата также присутствуют стационарные и периодические структуры . Напомню, что </a:t>
            </a:r>
            <a:r>
              <a:rPr lang="ru-RU" dirty="0">
                <a:effectLst/>
              </a:rPr>
              <a:t>Клеточный автомат представляет собой математическую модель физического процесса, в которой время и пространство дискретны (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Включает регулярную решётку ячеек,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каждая из которых </a:t>
            </a:r>
            <a:r>
              <a:rPr lang="ru-RU" dirty="0">
                <a:effectLst/>
              </a:rPr>
              <a:t>может принимать конечный набор значений. на каждом временном шаге новое состояние некоторой точки зависит лишь от состояния точек в небольшой её окрестности.</a:t>
            </a:r>
            <a:endParaRPr lang="ru-RU" dirty="0"/>
          </a:p>
          <a:p>
            <a:r>
              <a:rPr lang="ru-RU" baseline="0" dirty="0"/>
              <a:t>Для сценариев распространения информации были выделены закономерности. Например, если рассматривать динамическую систему в координатах вершин, окрашенных в зеленый и красный цвет, то можно выделить аттрактор - точка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53FB-81C2-4A6C-A64D-AE21353AC2A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43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53FB-81C2-4A6C-A64D-AE21353AC2A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9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53FB-81C2-4A6C-A64D-AE21353AC2A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9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69DDE-3B6A-4EB5-9402-E5B0FD1FAAF3}" type="datetime1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DAFCE-A491-48C6-BA99-07C87277D6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5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6B66E-3EC7-495E-B557-2FDC4D8DDBF5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F6AA3-5840-4755-B233-60CB3DE75C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A6D0A-A83A-4945-9CAC-EB7EDC337CA3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DCD98-1DF1-493A-96E5-5331BBD053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05808-39FF-47D9-8AF4-5EB61912635F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B0D53-12AC-4A80-B15F-EF46736CAC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1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183DB-2DA3-41A9-88C5-A1E3F8C16F95}" type="datetime1">
              <a:rPr lang="ru-RU" smtClean="0"/>
              <a:t>18.10.2022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E224-140D-4AEA-9A89-6D4D4AE89E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4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90304-0EB8-4496-B357-48F0EBA92875}" type="datetime1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63111-47CF-40EA-8A7F-BE8B900D42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3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E3F25-DFC4-468D-B9E5-330DA66F52EA}" type="datetime1">
              <a:rPr lang="ru-RU" smtClean="0"/>
              <a:t>18.10.2022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404A2-189E-49C9-B92F-7277E97E3B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33A61-7BC5-4613-869F-9FF3BFD59125}" type="datetime1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3FFB-E8BF-4620-8F38-E7D0007124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2B261-C7D4-41A8-B59D-4A4CCA33485D}" type="datetime1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B24C-24E6-4322-B538-810A9D5877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44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BE6B4-3278-4805-A7B2-9C9C2176B9D3}" type="datetime1">
              <a:rPr lang="ru-RU" smtClean="0"/>
              <a:t>18.10.2022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9D8BF-201D-4326-9948-A61C760E76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8980D-75DD-4823-8122-A47E96D7ABED}" type="datetime1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49662-FDA7-465B-A717-CEDE878AE7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62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465392-4A92-4467-B961-CFA837D2F838}" type="datetime1">
              <a:rPr lang="ru-RU" smtClean="0"/>
              <a:t>18.10.2022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2F0A8C-5D0D-436B-82B4-B024F5F796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0" r:id="rId4"/>
    <p:sldLayoutId id="2147483799" r:id="rId5"/>
    <p:sldLayoutId id="2147483791" r:id="rId6"/>
    <p:sldLayoutId id="2147483792" r:id="rId7"/>
    <p:sldLayoutId id="2147483800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5.emf"/><Relationship Id="rId4" Type="http://schemas.openxmlformats.org/officeDocument/2006/relationships/image" Target="../media/image2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emf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809" y="1594459"/>
            <a:ext cx="7176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Book Antiqua" panose="02040602050305030304" pitchFamily="18" charset="0"/>
              </a:rPr>
              <a:t>Сетевые модели банковского взаимодействия и фондового рынка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4129" y="5144811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98392F-BF94-4AF6-BC44-14AD17EB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B24C-24E6-4322-B538-810A9D5877CB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028" y="676861"/>
            <a:ext cx="7515944" cy="838200"/>
          </a:xfrm>
        </p:spPr>
        <p:txBody>
          <a:bodyPr>
            <a:noAutofit/>
          </a:bodyPr>
          <a:lstStyle/>
          <a:p>
            <a:pPr algn="ctr"/>
            <a:r>
              <a:rPr lang="ru-RU" sz="28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Дискретное моделирование информационной конкуренции в сетевых системах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26512" y="1464400"/>
            <a:ext cx="435740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just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ru-RU" sz="1900" b="1" dirty="0">
                <a:solidFill>
                  <a:schemeClr val="tx2"/>
                </a:solidFill>
              </a:rPr>
              <a:t>Клеточные автоматы</a:t>
            </a:r>
          </a:p>
        </p:txBody>
      </p:sp>
      <p:pic>
        <p:nvPicPr>
          <p:cNvPr id="11" name="Picture 3" descr="бадья и др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95" y="1858240"/>
            <a:ext cx="3372184" cy="615456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615810" y="2564904"/>
            <a:ext cx="3812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Стационарные структуры</a:t>
            </a:r>
            <a:endParaRPr lang="ru-RU" dirty="0"/>
          </a:p>
        </p:txBody>
      </p:sp>
      <p:pic>
        <p:nvPicPr>
          <p:cNvPr id="13" name="Picture 5" descr="бакен, часы, жаба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2639" y="1844824"/>
            <a:ext cx="2350592" cy="729973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5076056" y="2564904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Периодические структуры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588" y="2904560"/>
            <a:ext cx="884479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ru-RU" sz="1900" b="1" dirty="0">
                <a:solidFill>
                  <a:schemeClr val="tx2"/>
                </a:solidFill>
              </a:rPr>
              <a:t>Клеточные автоматы на графах</a:t>
            </a: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r="2796"/>
          <a:stretch>
            <a:fillRect/>
          </a:stretch>
        </p:blipFill>
        <p:spPr bwMode="auto">
          <a:xfrm>
            <a:off x="127473" y="3918490"/>
            <a:ext cx="3758606" cy="19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r="3943"/>
          <a:stretch>
            <a:fillRect/>
          </a:stretch>
        </p:blipFill>
        <p:spPr bwMode="auto">
          <a:xfrm>
            <a:off x="4535996" y="3828480"/>
            <a:ext cx="402101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518BA4F-D62F-4847-997B-6075DF6464F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19" name="Пятиугольник 3">
            <a:extLst>
              <a:ext uri="{FF2B5EF4-FFF2-40B4-BE49-F238E27FC236}">
                <a16:creationId xmlns:a16="http://schemas.microsoft.com/office/drawing/2014/main" id="{D0957C14-EC67-424B-AF83-DEEA5242D7D2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Моделирование информационной конкуренции в сетевых системах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BD1461-C1C1-47FD-BFBB-675620C0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10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4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066" y="700176"/>
            <a:ext cx="6903876" cy="838200"/>
          </a:xfrm>
        </p:spPr>
        <p:txBody>
          <a:bodyPr>
            <a:noAutofit/>
          </a:bodyPr>
          <a:lstStyle/>
          <a:p>
            <a:pPr algn="ctr"/>
            <a:r>
              <a:rPr lang="ru-RU" sz="28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компьютерного моделирования распространения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6440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ru-RU" sz="1900" b="1" dirty="0">
                <a:solidFill>
                  <a:schemeClr val="tx2"/>
                </a:solidFill>
              </a:rPr>
              <a:t>Устойчивость сценариев к начальным данным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892672"/>
            <a:ext cx="8397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200" dirty="0">
                <a:solidFill>
                  <a:schemeClr val="tx2"/>
                </a:solidFill>
              </a:rPr>
              <a:t>Экспериментально было выявлено, что при изменении структуры графа при одинаковых начальных условиях (закраска вершин на первом шаге) сценарий информационной конкуренции может быть  как устойчивым, так  и неустойчивым.</a:t>
            </a:r>
            <a:endParaRPr lang="ru-RU" sz="105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5352832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ru-RU" sz="1900" b="1" dirty="0">
                <a:solidFill>
                  <a:schemeClr val="tx2"/>
                </a:solidFill>
              </a:rPr>
              <a:t>Причины изменения сценариев информационной конкуренции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9552" y="574603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ru-RU" sz="1200" dirty="0">
                <a:solidFill>
                  <a:schemeClr val="tx2"/>
                </a:solidFill>
              </a:rPr>
              <a:t>Удаление вершин, у которых степень наибольшая;</a:t>
            </a:r>
            <a:endParaRPr lang="en-US" sz="1200" dirty="0">
              <a:solidFill>
                <a:schemeClr val="tx2"/>
              </a:solidFill>
            </a:endParaRPr>
          </a:p>
          <a:p>
            <a:pPr marR="0" lvl="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</a:pPr>
            <a:r>
              <a:rPr lang="ru-RU" sz="1200" dirty="0">
                <a:solidFill>
                  <a:schemeClr val="tx2"/>
                </a:solidFill>
              </a:rPr>
              <a:t>Удаление связей между наиболее влиятельными вершинами</a:t>
            </a:r>
            <a:r>
              <a:rPr lang="en-US" sz="1200" dirty="0">
                <a:solidFill>
                  <a:schemeClr val="tx2"/>
                </a:solidFill>
              </a:rPr>
              <a:t>;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1200" dirty="0">
                <a:solidFill>
                  <a:schemeClr val="tx2"/>
                </a:solidFill>
              </a:rPr>
              <a:t>3.      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ru-RU" sz="1200" dirty="0">
                <a:solidFill>
                  <a:schemeClr val="tx2"/>
                </a:solidFill>
              </a:rPr>
              <a:t> Добавление связей к вершинам, делая их конкурентами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ru-RU" sz="1200" dirty="0">
                <a:solidFill>
                  <a:schemeClr val="tx2"/>
                </a:solidFill>
              </a:rPr>
              <a:t>влиятельных вершин.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780928"/>
            <a:ext cx="2376264" cy="125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1702" y="2780928"/>
            <a:ext cx="2378650" cy="12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трелка вправо 11"/>
          <p:cNvSpPr/>
          <p:nvPr/>
        </p:nvSpPr>
        <p:spPr>
          <a:xfrm>
            <a:off x="4355976" y="3212976"/>
            <a:ext cx="720080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149080"/>
            <a:ext cx="2376000" cy="1256400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683568" y="2708920"/>
            <a:ext cx="1188640" cy="5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ru-RU" sz="1900" b="1" dirty="0">
                <a:solidFill>
                  <a:schemeClr val="tx2"/>
                </a:solidFill>
              </a:rPr>
              <a:t>а)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83568" y="4077072"/>
            <a:ext cx="118864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1900" b="1" dirty="0">
                <a:solidFill>
                  <a:schemeClr val="tx2"/>
                </a:solidFill>
              </a:rPr>
              <a:t>b</a:t>
            </a:r>
            <a:r>
              <a:rPr lang="ru-RU" sz="19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4355976" y="4653136"/>
            <a:ext cx="720080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352" y="4149080"/>
            <a:ext cx="2376000" cy="1256400"/>
          </a:xfrm>
          <a:prstGeom prst="rect">
            <a:avLst/>
          </a:prstGeom>
          <a:noFill/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54E2C25-73FA-4DA7-9244-E6F7E994030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19" name="Пятиугольник 3">
            <a:extLst>
              <a:ext uri="{FF2B5EF4-FFF2-40B4-BE49-F238E27FC236}">
                <a16:creationId xmlns:a16="http://schemas.microsoft.com/office/drawing/2014/main" id="{961FCE91-0D9D-4D81-A635-1C70738504B4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Моделирование информационной конкуренции в сетевых системах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662A68-8B41-4118-B71C-AF498F32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11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770" y="834385"/>
            <a:ext cx="8260672" cy="1039427"/>
          </a:xfrm>
        </p:spPr>
        <p:txBody>
          <a:bodyPr>
            <a:noAutofit/>
          </a:bodyPr>
          <a:lstStyle/>
          <a:p>
            <a:pPr algn="ctr"/>
            <a:r>
              <a:rPr lang="ru-RU" sz="28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компьютерного моделирования распространения информации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69902" y="1488964"/>
            <a:ext cx="509383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228600" algn="ctr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</a:pP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распространения информации 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2414296"/>
            <a:ext cx="3582652" cy="414046"/>
          </a:xfrm>
          <a:prstGeom prst="rect">
            <a:avLst/>
          </a:prstGeom>
          <a:noFill/>
        </p:spPr>
      </p:pic>
      <p:pic>
        <p:nvPicPr>
          <p:cNvPr id="8" name="Рисунок 7"/>
          <p:cNvPicPr/>
          <p:nvPr/>
        </p:nvPicPr>
        <p:blipFill>
          <a:blip r:embed="rId4" cstate="print"/>
          <a:srcRect t="8776" r="1547" b="1265"/>
          <a:stretch>
            <a:fillRect/>
          </a:stretch>
        </p:blipFill>
        <p:spPr bwMode="auto">
          <a:xfrm>
            <a:off x="2627784" y="3573016"/>
            <a:ext cx="4176464" cy="2016224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539552" y="1910240"/>
            <a:ext cx="8397890" cy="41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</a:rPr>
              <a:t>Определим скорость распространения информации как: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9552" y="2774336"/>
            <a:ext cx="8397890" cy="784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</a:rPr>
              <a:t>На графике по оси ординат отложено количество вершин, окрашенных в зеленый или красный цвет, по оси абсцисс отложено время: 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5589240"/>
            <a:ext cx="8397890" cy="784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</a:rPr>
              <a:t>Экспериментально было доказано, что скорость распространения информации в сети подобна распространению инфекции.</a:t>
            </a:r>
            <a:endParaRPr lang="ru-R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599109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091597-19D6-41A0-B6C1-D25F373FE5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11" name="Пятиугольник 3">
            <a:extLst>
              <a:ext uri="{FF2B5EF4-FFF2-40B4-BE49-F238E27FC236}">
                <a16:creationId xmlns:a16="http://schemas.microsoft.com/office/drawing/2014/main" id="{B10204EA-EEBD-41D3-8A2F-033DD6E89469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Моделирование информационной конкуренции в сетевых системах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92AA2FB-508F-43D6-B4F5-90909E7F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12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2613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39750" y="908050"/>
            <a:ext cx="8229600" cy="5689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altLang="ru-RU" sz="2000" dirty="0"/>
              <a:t>Обычная </a:t>
            </a:r>
            <a:r>
              <a:rPr lang="en-US" altLang="ru-RU" sz="2000" dirty="0"/>
              <a:t>SIR </a:t>
            </a:r>
            <a:r>
              <a:rPr lang="ru-RU" altLang="ru-RU" sz="2000" dirty="0"/>
              <a:t>(</a:t>
            </a:r>
            <a:r>
              <a:rPr lang="en-US" altLang="ru-RU" sz="2000" dirty="0"/>
              <a:t>Susceptible</a:t>
            </a:r>
            <a:r>
              <a:rPr lang="ru-RU" altLang="ru-RU" sz="2000" dirty="0"/>
              <a:t>-</a:t>
            </a:r>
            <a:r>
              <a:rPr lang="en-US" altLang="ru-RU" sz="2000" dirty="0"/>
              <a:t>Infected</a:t>
            </a:r>
            <a:r>
              <a:rPr lang="ru-RU" altLang="ru-RU" sz="2000" dirty="0"/>
              <a:t>-</a:t>
            </a:r>
            <a:r>
              <a:rPr lang="en-US" altLang="ru-RU" sz="2000" dirty="0"/>
              <a:t>Recovered</a:t>
            </a:r>
            <a:r>
              <a:rPr lang="ru-RU" altLang="ru-RU" sz="2000" dirty="0"/>
              <a:t>) модель предполагает, что выздоровевший элемент больше не воспринимает информацию: </a:t>
            </a:r>
          </a:p>
          <a:p>
            <a:pPr>
              <a:buFont typeface="Arial" charset="0"/>
              <a:buNone/>
            </a:pPr>
            <a:r>
              <a:rPr lang="en-US" altLang="ru-RU" sz="2000" i="1" dirty="0"/>
              <a:t>S</a:t>
            </a:r>
            <a:r>
              <a:rPr lang="en-US" altLang="ru-RU" sz="2000" dirty="0"/>
              <a:t> </a:t>
            </a:r>
            <a:r>
              <a:rPr lang="ru-RU" altLang="ru-RU" sz="2000" dirty="0">
                <a:sym typeface="Wingdings" pitchFamily="2" charset="2"/>
              </a:rPr>
              <a:t></a:t>
            </a:r>
            <a:r>
              <a:rPr lang="ru-RU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>
                <a:sym typeface="Wingdings" pitchFamily="2" charset="2"/>
              </a:rPr>
              <a:t></a:t>
            </a:r>
            <a:r>
              <a:rPr lang="ru-RU" altLang="ru-RU" sz="2000" dirty="0"/>
              <a:t> </a:t>
            </a:r>
            <a:r>
              <a:rPr lang="en-US" altLang="ru-RU" sz="2000" i="1" dirty="0"/>
              <a:t>R</a:t>
            </a:r>
            <a:r>
              <a:rPr lang="ru-RU" altLang="ru-RU" sz="2000" dirty="0"/>
              <a:t>. </a:t>
            </a:r>
          </a:p>
          <a:p>
            <a:pPr>
              <a:buFont typeface="Arial" charset="0"/>
              <a:buNone/>
            </a:pPr>
            <a:r>
              <a:rPr lang="ru-RU" altLang="ru-RU" sz="2000" dirty="0"/>
              <a:t>Непосредственно само моделирование описывается следующим алгоритмом:</a:t>
            </a:r>
          </a:p>
          <a:p>
            <a:r>
              <a:rPr lang="ru-RU" altLang="ru-RU" sz="2000" dirty="0"/>
              <a:t>Восприимчивый к информации элемент </a:t>
            </a:r>
            <a:r>
              <a:rPr lang="en-US" altLang="ru-RU" sz="2000" i="1" dirty="0" err="1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становится информированным (его состояние изменяется на ) с вероятностью, определяемой как взвешенная сумма значений зараженности информированных соседей, например</a:t>
            </a:r>
          </a:p>
          <a:p>
            <a:r>
              <a:rPr lang="ru-RU" altLang="ru-RU" sz="2000" dirty="0"/>
              <a:t>где сумма находится по всем информированным соседям </a:t>
            </a:r>
            <a:r>
              <a:rPr lang="en-US" altLang="ru-RU" sz="2000" i="1" dirty="0"/>
              <a:t>t</a:t>
            </a:r>
            <a:r>
              <a:rPr lang="en-US" altLang="ru-RU" sz="2000" dirty="0"/>
              <a:t> </a:t>
            </a:r>
            <a:r>
              <a:rPr lang="ru-RU" altLang="ru-RU" sz="2000" dirty="0"/>
              <a:t>элемента </a:t>
            </a:r>
            <a:r>
              <a:rPr lang="en-US" altLang="ru-RU" sz="2000" i="1" dirty="0" err="1"/>
              <a:t>i</a:t>
            </a:r>
            <a:r>
              <a:rPr lang="ru-RU" altLang="ru-RU" sz="2000" dirty="0"/>
              <a:t>,       - вес ребра, соединяющего </a:t>
            </a:r>
            <a:r>
              <a:rPr lang="en-US" altLang="ru-RU" sz="2000" i="1" dirty="0" err="1"/>
              <a:t>i</a:t>
            </a:r>
            <a:r>
              <a:rPr lang="en-US" altLang="ru-RU" sz="2000" i="1" dirty="0"/>
              <a:t> </a:t>
            </a:r>
            <a:r>
              <a:rPr lang="ru-RU" altLang="ru-RU" sz="2000" dirty="0"/>
              <a:t>и</a:t>
            </a:r>
            <a:r>
              <a:rPr lang="ru-RU" altLang="ru-RU" sz="2000" i="1" dirty="0"/>
              <a:t> </a:t>
            </a:r>
            <a:r>
              <a:rPr lang="en-US" altLang="ru-RU" sz="2000" i="1" dirty="0"/>
              <a:t>t</a:t>
            </a:r>
            <a:r>
              <a:rPr lang="en-US" altLang="ru-RU" sz="2000" dirty="0"/>
              <a:t> </a:t>
            </a:r>
            <a:r>
              <a:rPr lang="ru-RU" altLang="ru-RU" sz="2000" dirty="0"/>
              <a:t>и </a:t>
            </a:r>
            <a:r>
              <a:rPr lang="en-US" altLang="ru-RU" sz="2000" i="1" dirty="0"/>
              <a:t>s</a:t>
            </a:r>
            <a:r>
              <a:rPr lang="ru-RU" altLang="ru-RU" sz="2000" i="1" dirty="0"/>
              <a:t>(</a:t>
            </a:r>
            <a:r>
              <a:rPr lang="en-US" altLang="ru-RU" sz="2000" i="1" dirty="0"/>
              <a:t>t</a:t>
            </a:r>
            <a:r>
              <a:rPr lang="ru-RU" altLang="ru-RU" sz="2000" i="1" dirty="0"/>
              <a:t>)</a:t>
            </a:r>
            <a:r>
              <a:rPr lang="ru-RU" altLang="ru-RU" sz="2000" dirty="0"/>
              <a:t> – порядок стадии заболевания, на которой в настоящий момент находится элемент </a:t>
            </a:r>
            <a:r>
              <a:rPr lang="en-US" altLang="ru-RU" sz="2000" i="1" dirty="0"/>
              <a:t>j</a:t>
            </a:r>
            <a:r>
              <a:rPr lang="ru-RU" altLang="ru-RU" sz="2000" dirty="0"/>
              <a:t>.</a:t>
            </a:r>
          </a:p>
          <a:p>
            <a:r>
              <a:rPr lang="ru-RU" altLang="ru-RU" sz="2000" dirty="0"/>
              <a:t>Информированный элемент изменяет свое состояние с     на      . Если </a:t>
            </a:r>
            <a:r>
              <a:rPr lang="en-US" altLang="ru-RU" sz="2000" i="1" dirty="0" err="1"/>
              <a:t>i</a:t>
            </a:r>
            <a:r>
              <a:rPr lang="ru-RU" altLang="ru-RU" sz="2000" dirty="0"/>
              <a:t>=</a:t>
            </a:r>
            <a:r>
              <a:rPr lang="en-US" altLang="ru-RU" sz="2000" i="1" dirty="0"/>
              <a:t>L</a:t>
            </a:r>
            <a:r>
              <a:rPr lang="en-US" altLang="ru-RU" sz="2000" dirty="0"/>
              <a:t> </a:t>
            </a:r>
            <a:r>
              <a:rPr lang="ru-RU" altLang="ru-RU" sz="2000" dirty="0"/>
              <a:t>элемент приобретает безразличие к распространяемой информации, становится устойчивым.</a:t>
            </a:r>
          </a:p>
          <a:p>
            <a:r>
              <a:rPr lang="ru-RU" altLang="ru-RU" sz="2000" dirty="0"/>
              <a:t>Устойчивый элемент остается устойчивым.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9CCF43-DE59-4BC4-8A34-65751AE415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6" name="Пятиугольник 3">
            <a:extLst>
              <a:ext uri="{FF2B5EF4-FFF2-40B4-BE49-F238E27FC236}">
                <a16:creationId xmlns:a16="http://schemas.microsoft.com/office/drawing/2014/main" id="{C4E161AA-6A11-4302-9D84-E629BE0502E2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Моделирование распространения информации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7B3B27-3940-4DB4-95CA-F6E9260A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13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7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модели</a:t>
            </a: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altLang="ru-RU" sz="2000"/>
              <a:t>Зададим следующие значения «по умолчанию» этих параметров:</a:t>
            </a:r>
          </a:p>
          <a:p>
            <a:r>
              <a:rPr lang="ru-RU" altLang="ru-RU" sz="2000"/>
              <a:t>Размер графа: </a:t>
            </a:r>
            <a:r>
              <a:rPr lang="en-US" altLang="ru-RU" sz="2000" i="1"/>
              <a:t>N</a:t>
            </a:r>
            <a:r>
              <a:rPr lang="ru-RU" altLang="ru-RU" sz="2000"/>
              <a:t>=400;</a:t>
            </a:r>
          </a:p>
          <a:p>
            <a:r>
              <a:rPr lang="ru-RU" altLang="ru-RU" sz="2000"/>
              <a:t>Средняя степень: </a:t>
            </a:r>
            <a:r>
              <a:rPr lang="en-US" altLang="ru-RU" sz="2000" i="1"/>
              <a:t>d</a:t>
            </a:r>
            <a:r>
              <a:rPr lang="ru-RU" altLang="ru-RU" sz="2000"/>
              <a:t>=6;</a:t>
            </a:r>
          </a:p>
          <a:p>
            <a:r>
              <a:rPr lang="ru-RU" altLang="ru-RU" sz="2000"/>
              <a:t>Вектор степени зараженности: (0, 0, 0.025, 0.075, 0.225, 0.25, 0.25);</a:t>
            </a:r>
          </a:p>
          <a:p>
            <a:r>
              <a:rPr lang="ru-RU" altLang="ru-RU" sz="2000"/>
              <a:t>Коэффициент относительной зараженности: </a:t>
            </a:r>
            <a:r>
              <a:rPr lang="en-US" altLang="ru-RU" sz="2000" i="1"/>
              <a:t>k</a:t>
            </a:r>
            <a:r>
              <a:rPr lang="ru-RU" altLang="ru-RU" sz="2000"/>
              <a:t>=0.5.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t="13585" r="23122" b="50812"/>
          <a:stretch>
            <a:fillRect/>
          </a:stretch>
        </p:blipFill>
        <p:spPr bwMode="auto">
          <a:xfrm>
            <a:off x="0" y="3357563"/>
            <a:ext cx="6115050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6" t="49643" r="34523" b="14163"/>
          <a:stretch>
            <a:fillRect/>
          </a:stretch>
        </p:blipFill>
        <p:spPr bwMode="auto">
          <a:xfrm>
            <a:off x="6161088" y="3357563"/>
            <a:ext cx="2982912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AAFCD5-8C35-44A1-BCAC-7CA54707C4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9" name="Пятиугольник 3">
            <a:extLst>
              <a:ext uri="{FF2B5EF4-FFF2-40B4-BE49-F238E27FC236}">
                <a16:creationId xmlns:a16="http://schemas.microsoft.com/office/drawing/2014/main" id="{1B7F2796-5AE9-4DD6-A7FD-39433661DDD6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Моделирование распространения информации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5A83A4-2AB8-4AE6-8A81-74830A16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14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9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/>
          <a:stretch>
            <a:fillRect/>
          </a:stretch>
        </p:blipFill>
        <p:spPr>
          <a:xfrm>
            <a:off x="250825" y="3548063"/>
            <a:ext cx="4249738" cy="3309937"/>
          </a:xfrm>
          <a:ln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/>
          <a:stretch>
            <a:fillRect/>
          </a:stretch>
        </p:blipFill>
        <p:spPr bwMode="auto">
          <a:xfrm>
            <a:off x="4859338" y="3575050"/>
            <a:ext cx="388937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4318000" cy="281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821769"/>
            <a:ext cx="4859337" cy="276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578CC7-B168-4BDE-B426-4BF234D6013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B111E030-BFC2-4FD7-B83A-9C2DA57BDE8E}"/>
              </a:ext>
            </a:extLst>
          </p:cNvPr>
          <p:cNvSpPr/>
          <p:nvPr/>
        </p:nvSpPr>
        <p:spPr>
          <a:xfrm>
            <a:off x="0" y="109542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Моделирование распространения информации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17FA488-F6CA-4C10-A39A-93C485B2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15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0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287524" y="1448780"/>
            <a:ext cx="8713788" cy="4861086"/>
          </a:xfrm>
        </p:spPr>
        <p:txBody>
          <a:bodyPr/>
          <a:lstStyle/>
          <a:p>
            <a:r>
              <a:rPr lang="ru-RU" alt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 показал, что, несмотря на наличие общей закономерности распространения информации </a:t>
            </a:r>
            <a:r>
              <a:rPr lang="ru-RU" altLang="ru-RU" sz="17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четырех типов сетей, имеются</a:t>
            </a:r>
            <a:r>
              <a:rPr lang="ru-RU" alt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и </a:t>
            </a:r>
            <a:r>
              <a:rPr lang="ru-RU" altLang="ru-RU" sz="17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различия</a:t>
            </a:r>
            <a:r>
              <a:rPr lang="ru-RU" alt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alt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средняя продолжительность распространения информации, а также его скорости, которая растет вместе с увеличением размера сети будет самой маленькой для </a:t>
            </a:r>
            <a:r>
              <a:rPr lang="ru-RU" altLang="ru-RU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безмасштабных</a:t>
            </a:r>
            <a:r>
              <a:rPr lang="ru-RU" alt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сетей, повыше для случайного графа, далее идет взвешенный (нагруженный) граф «малого мира» и самое высокое значение этой величины у сети «малого мира» . </a:t>
            </a:r>
          </a:p>
          <a:p>
            <a:r>
              <a:rPr lang="ru-RU" alt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четыре типа сети удовлетворяют эффекту «малого мира», а именно тому, что рост времени распространения вируса логарифмически зависит от роста числа вершин. </a:t>
            </a:r>
          </a:p>
          <a:p>
            <a:r>
              <a:rPr lang="ru-RU" alt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важных результатов модели стало разделение четырех рассматриваемых архитектур сети на две группы: сети малого мира и остальные. </a:t>
            </a:r>
          </a:p>
          <a:p>
            <a:r>
              <a:rPr lang="ru-RU" alt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сделать однозначный выбор вида сети (</a:t>
            </a:r>
            <a:r>
              <a:rPr lang="ru-RU" altLang="ru-RU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безмасштабная</a:t>
            </a:r>
            <a:r>
              <a:rPr lang="ru-RU" alt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мало-мировая) в противовес случайным. Для этого нужно тщательным образом изучать реальные данные и каждый раз внимательно исследовать те или иные характеристики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90CFC-22FF-48C6-A545-4EC196FDC5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5" name="Пятиугольник 3">
            <a:extLst>
              <a:ext uri="{FF2B5EF4-FFF2-40B4-BE49-F238E27FC236}">
                <a16:creationId xmlns:a16="http://schemas.microsoft.com/office/drawing/2014/main" id="{631488D5-625A-429C-9DCD-B3C958A3765D}"/>
              </a:ext>
            </a:extLst>
          </p:cNvPr>
          <p:cNvSpPr/>
          <p:nvPr/>
        </p:nvSpPr>
        <p:spPr>
          <a:xfrm>
            <a:off x="-4679" y="203022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Выводы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CEA31C-5754-481B-BED1-729A8129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16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5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2613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ru-RU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B3071D7-8012-427F-A845-CF2D410B0959}" type="slidenum">
              <a:rPr lang="ru-RU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21970" y="1412776"/>
            <a:ext cx="4330824" cy="2116832"/>
          </a:xfrm>
          <a:prstGeom prst="rect">
            <a:avLst/>
          </a:prstGeom>
        </p:spPr>
        <p:txBody>
          <a:bodyPr vert="horz" numCol="1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Акция = узел графа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Ребро графа: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корреляции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доходностей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3044" y="2636911"/>
            <a:ext cx="323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порогового 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547664" y="3589071"/>
                <a:ext cx="155215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G</m:t>
                    </m:r>
                    <m: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=(</m:t>
                    </m:r>
                    <m:r>
                      <m:rPr>
                        <m:sty m:val="p"/>
                      </m:rP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V</m:t>
                    </m:r>
                    <m: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E</m:t>
                    </m:r>
                    <m: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89071"/>
                <a:ext cx="1552156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392" t="-8571" r="-3137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3039" y="3573016"/>
            <a:ext cx="1048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 –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918908" y="3465960"/>
                <a:ext cx="517902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V</m:t>
                    </m:r>
                    <m: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={1,…,</m:t>
                    </m:r>
                    <m:r>
                      <m:rPr>
                        <m:sty m:val="p"/>
                      </m:rP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N</m:t>
                    </m:r>
                    <m: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множество вершин,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E</m:t>
                    </m:r>
                    <m: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V</m:t>
                    </m:r>
                    <m: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ru-RU" sz="2200">
                        <a:solidFill>
                          <a:prstClr val="black"/>
                        </a:solidFill>
                        <a:latin typeface="Cambria Math"/>
                      </a:rPr>
                      <m:t>V</m:t>
                    </m:r>
                  </m:oMath>
                </a14:m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множество рёбер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08" y="3465960"/>
                <a:ext cx="5179026" cy="1107996"/>
              </a:xfrm>
              <a:prstGeom prst="rect">
                <a:avLst/>
              </a:prstGeom>
              <a:blipFill rotWithShape="1">
                <a:blip r:embed="rId3"/>
                <a:stretch>
                  <a:fillRect l="-1531" b="-49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640440" y="836712"/>
            <a:ext cx="71719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ru-RU" sz="26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r>
              <a:rPr lang="ru-RU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 узлов и связей между ними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20" y="4940822"/>
            <a:ext cx="258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рёбер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918908" y="4769878"/>
                <a:ext cx="2551981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p</m:t>
                      </m:r>
                      <m:r>
                        <a:rPr lang="ru-RU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</m:d>
                        </m:num>
                        <m:den>
                          <m:r>
                            <a:rPr lang="ru-RU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</m:t>
                          </m:r>
                          <m:r>
                            <a:rPr lang="ru-RU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∙(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</m:t>
                          </m:r>
                          <m:r>
                            <a:rPr lang="ru-RU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ru-RU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1)/2)</m:t>
                          </m:r>
                        </m:den>
                      </m:f>
                      <m:r>
                        <a:rPr lang="ru-RU" sz="2000">
                          <a:solidFill>
                            <a:prstClr val="black"/>
                          </a:solidFill>
                          <a:latin typeface="Cambria Math"/>
                        </a:rPr>
                        <m:t> ,</m:t>
                      </m:r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08" y="4769878"/>
                <a:ext cx="2551981" cy="741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364088" y="4803990"/>
                <a:ext cx="27374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ru-RU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это количество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узлов в графе G.</a:t>
                </a: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803990"/>
                <a:ext cx="2737481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2450" t="-4310" r="-1114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615860" y="5733256"/>
            <a:ext cx="7268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ru-RU" sz="20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Клика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множество вершин графа, каждые две из которых смежные.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95536" y="1412776"/>
            <a:ext cx="7968091" cy="2160240"/>
          </a:xfrm>
          <a:prstGeom prst="roundRect">
            <a:avLst/>
          </a:prstGeom>
          <a:noFill/>
          <a:ln w="25400" cap="flat" cmpd="sng" algn="ctr">
            <a:solidFill>
              <a:srgbClr val="FE8637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ятиугольник 3">
            <a:extLst>
              <a:ext uri="{FF2B5EF4-FFF2-40B4-BE49-F238E27FC236}">
                <a16:creationId xmlns:a16="http://schemas.microsoft.com/office/drawing/2014/main" id="{E4A7BD88-57DB-41FA-9467-658117E9FDED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Фондовый рынок как сеть</a:t>
            </a:r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D03E3DE-C753-4E57-A38C-F5A885B010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F432640-6CB8-4E72-B6EB-C0A4E63F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2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6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08720"/>
                <a:ext cx="8147248" cy="5565232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ru-RU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ru-RU">
                        <a:latin typeface="Cambria Math"/>
                      </a:rPr>
                      <m:t>t</m:t>
                    </m:r>
                    <m:r>
                      <a:rPr lang="ru-RU">
                        <a:latin typeface="Cambria Math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цена акции i в день t,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/>
                      </a:rPr>
                      <m:t>i</m:t>
                    </m:r>
                    <m:r>
                      <a:rPr lang="ru-RU">
                        <a:latin typeface="Cambria Math"/>
                      </a:rPr>
                      <m:t>=1,…,</m:t>
                    </m:r>
                    <m:r>
                      <m:rPr>
                        <m:sty m:val="p"/>
                      </m:rPr>
                      <a:rPr lang="ru-RU">
                        <a:latin typeface="Cambria Math"/>
                      </a:rPr>
                      <m:t>N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/>
                      </a:rPr>
                      <m:t>t</m:t>
                    </m:r>
                    <m:r>
                      <a:rPr lang="ru-RU">
                        <a:latin typeface="Cambria Math"/>
                      </a:rPr>
                      <m:t>=1,…,</m:t>
                    </m:r>
                    <m:r>
                      <m:rPr>
                        <m:sty m:val="p"/>
                      </m:rPr>
                      <a:rPr lang="ru-RU">
                        <a:latin typeface="Cambria Math"/>
                      </a:rPr>
                      <m:t>n</m:t>
                    </m:r>
                    <m:r>
                      <a:rPr lang="ru-RU">
                        <a:latin typeface="Cambria Math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Логарифмическая доходность за одни день акции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ru-RU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t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ru-RU">
                        <a:latin typeface="Cambria Math"/>
                      </a:rPr>
                      <m:t> 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Средняя доходность акции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дней: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t</m:t>
                        </m:r>
                        <m:r>
                          <a:rPr lang="ru-RU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nary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Дисперсия за один день акции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t</m:t>
                        </m:r>
                        <m:r>
                          <a:rPr lang="ru-RU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ru-RU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ru-RU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корреляции между двумя акциями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ij</m:t>
                        </m:r>
                      </m:sub>
                    </m:sSub>
                    <m:r>
                      <a:rPr lang="ru-RU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E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ru-RU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E</m:t>
                        </m:r>
                        <m:r>
                          <a:rPr lang="ru-RU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ru-RU">
                            <a:latin typeface="Cambria Math"/>
                          </a:rPr>
                          <m:t>)⋅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E</m:t>
                        </m:r>
                        <m:r>
                          <a:rPr lang="ru-RU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j</m:t>
                            </m:r>
                          </m:sub>
                        </m:sSub>
                        <m:r>
                          <a:rPr lang="ru-RU">
                            <a:latin typeface="Cambria Math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Var</m:t>
                            </m:r>
                            <m:r>
                              <a:rPr lang="ru-RU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ru-RU">
                                <a:latin typeface="Cambria Math"/>
                              </a:rPr>
                              <m:t>)⋅</m:t>
                            </m:r>
                            <m:r>
                              <m:rPr>
                                <m:sty m:val="p"/>
                              </m:rPr>
                              <a:rPr lang="ru-RU">
                                <a:latin typeface="Cambria Math"/>
                              </a:rPr>
                              <m:t>Var</m:t>
                            </m:r>
                            <m:r>
                              <a:rPr lang="ru-RU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ru-RU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08720"/>
                <a:ext cx="8147248" cy="5565232"/>
              </a:xfrm>
              <a:blipFill rotWithShape="1">
                <a:blip r:embed="rId2"/>
                <a:stretch>
                  <a:fillRect l="-299" t="-2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83946942-78D1-4D57-B0F1-70789517FB2B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Фондовый рынок как сеть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5D8192-32F3-4FDE-B4B9-0CB4156EBA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BC0BCA-8299-48D4-90B9-1B5DE1EB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3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6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42" y="563148"/>
            <a:ext cx="7931224" cy="648072"/>
          </a:xfrm>
        </p:spPr>
        <p:txBody>
          <a:bodyPr>
            <a:noAutofit/>
          </a:bodyPr>
          <a:lstStyle/>
          <a:p>
            <a:pPr algn="ctr"/>
            <a:r>
              <a:rPr lang="ru-RU" sz="2800" cap="none" dirty="0">
                <a:solidFill>
                  <a:schemeClr val="tx1"/>
                </a:solidFill>
                <a:effectLst>
                  <a:reflection endPos="0" dir="5400000" sy="-90000" algn="bl" rotWithShape="0"/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Построение рыночного графа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5184576" cy="12241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000" dirty="0"/>
              <a:t>2 февраля 2011 г. – 1 февраля 2013 г.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/>
              <a:t>ММВБ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/>
              <a:t>Граф: 123 вершины.</a:t>
            </a: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608213004"/>
              </p:ext>
            </p:extLst>
          </p:nvPr>
        </p:nvGraphicFramePr>
        <p:xfrm>
          <a:off x="3491880" y="1340768"/>
          <a:ext cx="493258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374367801"/>
              </p:ext>
            </p:extLst>
          </p:nvPr>
        </p:nvGraphicFramePr>
        <p:xfrm>
          <a:off x="323528" y="3645024"/>
          <a:ext cx="432048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BAED8E65-FC3F-4F92-AB0E-E265A766D958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Фондовый рынок как сеть</a:t>
            </a:r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8400A2-C670-4999-B0B5-9D413444DB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301C3A-3189-4FDB-B8E2-B0A3170F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4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1061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32" y="564814"/>
            <a:ext cx="7992888" cy="1008112"/>
          </a:xfrm>
        </p:spPr>
        <p:txBody>
          <a:bodyPr>
            <a:normAutofit/>
          </a:bodyPr>
          <a:lstStyle/>
          <a:p>
            <a:pPr algn="r"/>
            <a:r>
              <a:rPr lang="ru-RU" sz="2800" cap="none" dirty="0">
                <a:solidFill>
                  <a:schemeClr val="tx1"/>
                </a:solidFill>
                <a:effectLst>
                  <a:reflection endPos="0" dir="5400000" sy="-90000" algn="bl" rotWithShape="0"/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 фондового рынка в динамике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770206582"/>
              </p:ext>
            </p:extLst>
          </p:nvPr>
        </p:nvGraphicFramePr>
        <p:xfrm>
          <a:off x="971600" y="1556792"/>
          <a:ext cx="756084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479606-6A50-4926-B807-339E411DA2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DE5896E9-2184-4BA3-B91C-95C1480C75A0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Фондовый рынок как сеть</a:t>
            </a:r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8ABD05-0B6B-4268-9405-302834AA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5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68382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81529" y="6545051"/>
            <a:ext cx="609600" cy="521208"/>
          </a:xfrm>
          <a:prstGeom prst="rect">
            <a:avLst/>
          </a:prstGeom>
        </p:spPr>
        <p:txBody>
          <a:bodyPr/>
          <a:lstStyle/>
          <a:p>
            <a:fld id="{8B3071D7-8012-427F-A845-CF2D410B0959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66800"/>
              </p:ext>
            </p:extLst>
          </p:nvPr>
        </p:nvGraphicFramePr>
        <p:xfrm>
          <a:off x="133317" y="683160"/>
          <a:ext cx="3600400" cy="5184575"/>
        </p:xfrm>
        <a:graphic>
          <a:graphicData uri="http://schemas.openxmlformats.org/drawingml/2006/table">
            <a:tbl>
              <a:tblPr>
                <a:effectLst>
                  <a:outerShdw sx="1000" sy="1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376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3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Порог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Плотность ребер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Число акций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Фирмы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Представленные отрасли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57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0,0109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Банк ВТБ (</a:t>
                      </a:r>
                      <a:r>
                        <a:rPr lang="en-US" sz="900" u="none" strike="noStrike" dirty="0">
                          <a:effectLst/>
                        </a:rPr>
                        <a:t>VTBR)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Норильский Никель (</a:t>
                      </a:r>
                      <a:r>
                        <a:rPr lang="en-US" sz="900" u="none" strike="noStrike" dirty="0">
                          <a:effectLst/>
                        </a:rPr>
                        <a:t>GMKN)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Газпром (</a:t>
                      </a:r>
                      <a:r>
                        <a:rPr lang="en-US" sz="900" u="none" strike="noStrike" dirty="0">
                          <a:effectLst/>
                        </a:rPr>
                        <a:t>GAZP)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Газпром нефть (</a:t>
                      </a:r>
                      <a:r>
                        <a:rPr lang="en-US" sz="900" u="none" strike="noStrike" dirty="0">
                          <a:effectLst/>
                        </a:rPr>
                        <a:t>SIBN)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Мобильные </a:t>
                      </a:r>
                      <a:r>
                        <a:rPr lang="ru-RU" sz="900" u="none" strike="noStrike" dirty="0" err="1">
                          <a:effectLst/>
                        </a:rPr>
                        <a:t>ТелеСистемы</a:t>
                      </a:r>
                      <a:r>
                        <a:rPr lang="ru-RU" sz="900" u="none" strike="noStrike" dirty="0">
                          <a:effectLst/>
                        </a:rPr>
                        <a:t> (</a:t>
                      </a:r>
                      <a:r>
                        <a:rPr lang="en-US" sz="900" u="none" strike="noStrike" dirty="0">
                          <a:effectLst/>
                        </a:rPr>
                        <a:t>MTSI)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Лукойл (</a:t>
                      </a:r>
                      <a:r>
                        <a:rPr lang="en-US" sz="900" u="none" strike="noStrike" dirty="0">
                          <a:effectLst/>
                        </a:rPr>
                        <a:t>LKOH)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Роснефть (</a:t>
                      </a:r>
                      <a:r>
                        <a:rPr lang="en-US" sz="900" u="none" strike="noStrike" dirty="0">
                          <a:effectLst/>
                        </a:rPr>
                        <a:t>ROSN)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Сбербанк России (</a:t>
                      </a:r>
                      <a:r>
                        <a:rPr lang="en-US" sz="900" u="none" strike="noStrike" dirty="0">
                          <a:effectLst/>
                        </a:rPr>
                        <a:t>SBER*,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SBERP**)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Татнефть (</a:t>
                      </a:r>
                      <a:r>
                        <a:rPr lang="en-US" sz="900" u="none" strike="noStrike" dirty="0">
                          <a:effectLst/>
                        </a:rPr>
                        <a:t>TATN)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Нефть и газ – 5</a:t>
                      </a:r>
                      <a:br>
                        <a:rPr lang="ru-RU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Банк – 3</a:t>
                      </a:r>
                      <a:br>
                        <a:rPr lang="ru-RU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Телекоммуникации – 1</a:t>
                      </a:r>
                      <a:br>
                        <a:rPr lang="ru-RU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Цветная металлургия – 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61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0,65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0,0062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Банк ВТБ (</a:t>
                      </a:r>
                      <a:r>
                        <a:rPr lang="en-US" sz="900" u="none" strike="noStrike" dirty="0">
                          <a:effectLst/>
                        </a:rPr>
                        <a:t>VTBR)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Норильский Никель (</a:t>
                      </a:r>
                      <a:r>
                        <a:rPr lang="en-US" sz="900" u="none" strike="noStrike" dirty="0">
                          <a:effectLst/>
                        </a:rPr>
                        <a:t>GMKN)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Газпром (</a:t>
                      </a:r>
                      <a:r>
                        <a:rPr lang="en-US" sz="900" u="none" strike="noStrike" dirty="0">
                          <a:effectLst/>
                        </a:rPr>
                        <a:t>GAZP)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Лукойл (</a:t>
                      </a:r>
                      <a:r>
                        <a:rPr lang="en-US" sz="900" u="none" strike="noStrike" dirty="0">
                          <a:effectLst/>
                        </a:rPr>
                        <a:t>LKOH)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Роснефть (</a:t>
                      </a:r>
                      <a:r>
                        <a:rPr lang="en-US" sz="900" u="none" strike="noStrike" dirty="0">
                          <a:effectLst/>
                        </a:rPr>
                        <a:t>ROSN)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ru-RU" sz="900" u="none" strike="noStrike" dirty="0">
                          <a:effectLst/>
                        </a:rPr>
                        <a:t>Сбербанк России (</a:t>
                      </a:r>
                      <a:r>
                        <a:rPr lang="en-US" sz="900" u="none" strike="noStrike" dirty="0">
                          <a:effectLst/>
                        </a:rPr>
                        <a:t>SBER*, SBERP**)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b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Нефть и газ – 3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Банк – 3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Цветная металлургия – 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8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0,0038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Норильский Никель (</a:t>
                      </a:r>
                      <a:r>
                        <a:rPr lang="en-US" sz="900" u="none" strike="noStrike">
                          <a:effectLst/>
                        </a:rPr>
                        <a:t>GMKN)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Газпром (</a:t>
                      </a:r>
                      <a:r>
                        <a:rPr lang="en-US" sz="900" u="none" strike="noStrike">
                          <a:effectLst/>
                        </a:rPr>
                        <a:t>GAZP)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Лукойл (</a:t>
                      </a:r>
                      <a:r>
                        <a:rPr lang="en-US" sz="900" u="none" strike="noStrike">
                          <a:effectLst/>
                        </a:rPr>
                        <a:t>LKOH)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Роснефть (</a:t>
                      </a:r>
                      <a:r>
                        <a:rPr lang="en-US" sz="900" u="none" strike="noStrike">
                          <a:effectLst/>
                        </a:rPr>
                        <a:t>ROSN)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Сбербанк России (</a:t>
                      </a:r>
                      <a:r>
                        <a:rPr lang="en-US" sz="900" u="none" strike="noStrike">
                          <a:effectLst/>
                        </a:rPr>
                        <a:t>SBER*)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b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Нефть и газ – 3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Банк – 1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Цветная металлургия – 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5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0,75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0,0011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Газпром (</a:t>
                      </a:r>
                      <a:r>
                        <a:rPr lang="en-US" sz="900" u="none" strike="noStrike">
                          <a:effectLst/>
                        </a:rPr>
                        <a:t>GAZP)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Лукойл (</a:t>
                      </a:r>
                      <a:r>
                        <a:rPr lang="en-US" sz="900" u="none" strike="noStrike">
                          <a:effectLst/>
                        </a:rPr>
                        <a:t>LKOH)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Роснефть (</a:t>
                      </a:r>
                      <a:r>
                        <a:rPr lang="en-US" sz="900" u="none" strike="noStrike">
                          <a:effectLst/>
                        </a:rPr>
                        <a:t>ROSN)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b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Нефть и газ – 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5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0,00035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Газпром (</a:t>
                      </a:r>
                      <a:r>
                        <a:rPr lang="en-US" sz="900" u="none" strike="noStrike">
                          <a:effectLst/>
                        </a:rPr>
                        <a:t>GAZP)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Лукойл (</a:t>
                      </a:r>
                      <a:r>
                        <a:rPr lang="en-US" sz="900" u="none" strike="noStrike">
                          <a:effectLst/>
                        </a:rPr>
                        <a:t>LKOH)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Роснефть (</a:t>
                      </a:r>
                      <a:r>
                        <a:rPr lang="en-US" sz="900" u="none" strike="noStrike">
                          <a:effectLst/>
                        </a:rPr>
                        <a:t>ROSN)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b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Нефть и газ –3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0,9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Любая фирма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b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242" marR="7242" marT="7242" marB="0" anchor="b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53000">
                          <a:schemeClr val="accent1">
                            <a:tint val="44500"/>
                            <a:satMod val="160000"/>
                            <a:lumMod val="95000"/>
                            <a:alpha val="26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7085259"/>
              </p:ext>
            </p:extLst>
          </p:nvPr>
        </p:nvGraphicFramePr>
        <p:xfrm>
          <a:off x="3789786" y="1109995"/>
          <a:ext cx="4896543" cy="5472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2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Акция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Период 1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Период 2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Период 3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Период 4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Газпром (</a:t>
                      </a:r>
                      <a:r>
                        <a:rPr lang="en-US" sz="1200" u="none" strike="noStrike">
                          <a:effectLst/>
                        </a:rPr>
                        <a:t>GAZP)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+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4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</a:rPr>
                        <a:t>Норильский Никель(</a:t>
                      </a:r>
                      <a:r>
                        <a:rPr lang="en-US" sz="1200" u="none" strike="noStrike" dirty="0">
                          <a:effectLst/>
                        </a:rPr>
                        <a:t>GMNK)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4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Федеральная гидрогене-</a:t>
                      </a:r>
                      <a:br>
                        <a:rPr lang="ru-RU" sz="1200" u="none" strike="noStrike">
                          <a:effectLst/>
                        </a:rPr>
                      </a:br>
                      <a:r>
                        <a:rPr lang="ru-RU" sz="1200" u="none" strike="noStrike">
                          <a:effectLst/>
                        </a:rPr>
                        <a:t>рирующая компания –</a:t>
                      </a:r>
                      <a:br>
                        <a:rPr lang="ru-RU" sz="1200" u="none" strike="noStrike">
                          <a:effectLst/>
                        </a:rPr>
                      </a:br>
                      <a:r>
                        <a:rPr lang="ru-RU" sz="1200" u="none" strike="noStrike">
                          <a:effectLst/>
                        </a:rPr>
                        <a:t>РусГидро (HYDR)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</a:rPr>
                        <a:t>Лукойл (</a:t>
                      </a:r>
                      <a:r>
                        <a:rPr lang="en-US" sz="1200" u="none" strike="noStrike" dirty="0">
                          <a:effectLst/>
                        </a:rPr>
                        <a:t>LKOH)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+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4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Межрегиональная рас-</a:t>
                      </a:r>
                      <a:br>
                        <a:rPr lang="ru-RU" sz="1200" u="none" strike="noStrike">
                          <a:effectLst/>
                        </a:rPr>
                      </a:br>
                      <a:r>
                        <a:rPr lang="ru-RU" sz="1200" u="none" strike="noStrike">
                          <a:effectLst/>
                        </a:rPr>
                        <a:t>пределительная сетевая</a:t>
                      </a:r>
                      <a:br>
                        <a:rPr lang="ru-RU" sz="1200" u="none" strike="noStrike">
                          <a:effectLst/>
                        </a:rPr>
                      </a:br>
                      <a:r>
                        <a:rPr lang="ru-RU" sz="1200" u="none" strike="noStrike">
                          <a:effectLst/>
                        </a:rPr>
                        <a:t>компания Юга (MRKY)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34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Первая генерирующая</a:t>
                      </a:r>
                      <a:br>
                        <a:rPr lang="ru-RU" sz="1200" u="none" strike="noStrike">
                          <a:effectLst/>
                        </a:rPr>
                      </a:br>
                      <a:r>
                        <a:rPr lang="ru-RU" sz="1200" u="none" strike="noStrike">
                          <a:effectLst/>
                        </a:rPr>
                        <a:t>компания оптового рынка</a:t>
                      </a:r>
                      <a:br>
                        <a:rPr lang="ru-RU" sz="1200" u="none" strike="noStrike">
                          <a:effectLst/>
                        </a:rPr>
                      </a:br>
                      <a:r>
                        <a:rPr lang="ru-RU" sz="1200" u="none" strike="noStrike">
                          <a:effectLst/>
                        </a:rPr>
                        <a:t>электроэнергии (OGKA)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34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Вторая генерирующая</a:t>
                      </a:r>
                      <a:br>
                        <a:rPr lang="ru-RU" sz="1200" u="none" strike="noStrike">
                          <a:effectLst/>
                        </a:rPr>
                      </a:br>
                      <a:r>
                        <a:rPr lang="ru-RU" sz="1200" u="none" strike="noStrike">
                          <a:effectLst/>
                        </a:rPr>
                        <a:t>компания оптового рынка</a:t>
                      </a:r>
                      <a:br>
                        <a:rPr lang="ru-RU" sz="1200" u="none" strike="noStrike">
                          <a:effectLst/>
                        </a:rPr>
                      </a:br>
                      <a:r>
                        <a:rPr lang="ru-RU" sz="1200" u="none" strike="noStrike">
                          <a:effectLst/>
                        </a:rPr>
                        <a:t>электроэнергии (OGKB)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9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Роснефть (</a:t>
                      </a:r>
                      <a:r>
                        <a:rPr lang="en-US" sz="1200" u="none" strike="noStrike">
                          <a:effectLst/>
                        </a:rPr>
                        <a:t>ROSN)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Сбербанк России (</a:t>
                      </a:r>
                      <a:r>
                        <a:rPr lang="en-US" sz="1200" u="none" strike="noStrike">
                          <a:effectLst/>
                        </a:rPr>
                        <a:t>SBER)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9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Татнефть (</a:t>
                      </a:r>
                      <a:r>
                        <a:rPr lang="en-US" sz="1200" u="none" strike="noStrike">
                          <a:effectLst/>
                        </a:rPr>
                        <a:t>TATNP)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9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</a:rPr>
                        <a:t>Банк ВТБ (</a:t>
                      </a:r>
                      <a:r>
                        <a:rPr lang="en-US" sz="1200" u="none" strike="noStrike">
                          <a:effectLst/>
                        </a:rPr>
                        <a:t>VTBR)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+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+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87000">
                          <a:schemeClr val="accent1">
                            <a:lumMod val="65000"/>
                            <a:alpha val="27000"/>
                          </a:schemeClr>
                        </a:gs>
                        <a:gs pos="100000">
                          <a:srgbClr val="FFD8C5"/>
                        </a:gs>
                        <a:gs pos="100000">
                          <a:srgbClr val="FECBAE"/>
                        </a:gs>
                        <a:gs pos="0">
                          <a:srgbClr val="FECAAB"/>
                        </a:gs>
                        <a:gs pos="0">
                          <a:srgbClr val="FEC09A"/>
                        </a:gs>
                        <a:gs pos="0">
                          <a:schemeClr val="accent1">
                            <a:tint val="66000"/>
                            <a:satMod val="160000"/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538820" y="764704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 клик для порога 0,7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65431" y="452328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Максимальные клики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C402CA-88D6-4D02-B7D8-03ABE591EF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9" name="Пятиугольник 3">
            <a:extLst>
              <a:ext uri="{FF2B5EF4-FFF2-40B4-BE49-F238E27FC236}">
                <a16:creationId xmlns:a16="http://schemas.microsoft.com/office/drawing/2014/main" id="{A7F9B080-4365-40C8-8A67-A326E15F5973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Фондовый рынок как сеть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7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124744"/>
            <a:ext cx="7848872" cy="4824536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спектр возможностей для исследований.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Апробирована модель для российского рынка в периоды 2011-2013 гг.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Максимальные клики рынка России формируются вокруг крупных компаний нефтегазового и банковского секторов.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Акции, из которых может быть сформирован диверсифицированный портфель на рынке России, принадлежат энергетическим и промышленным предприятиям, не связанным непосредственно с нефтегазовой и банковской отраслями. </a:t>
            </a:r>
          </a:p>
          <a:p>
            <a:pPr algn="just"/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0FE5F4-077A-4857-9E8F-E22144F23E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5" name="Пятиугольник 3">
            <a:extLst>
              <a:ext uri="{FF2B5EF4-FFF2-40B4-BE49-F238E27FC236}">
                <a16:creationId xmlns:a16="http://schemas.microsoft.com/office/drawing/2014/main" id="{73263682-2384-4994-898D-D20D02567C0E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DFC6C8B-8650-4A30-BEB5-420A56E2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7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472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2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моделировании информационной конкуренции структура сети была представлена в виде графа, где вершины – агенты сети, ребра – связи между агентами</a:t>
            </a: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</a:t>
            </a:r>
            <a:r>
              <a:rPr lang="ru-RU" sz="13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мемов</a:t>
            </a: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выступали вершины, окрашенные в красный или зеленый цвета, вершины, окрашенные в белый цвет соотносятся с агентами, не публиковавшими </a:t>
            </a:r>
            <a:r>
              <a:rPr lang="ru-RU" sz="13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мем</a:t>
            </a: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– динамическая, предполагающая распространение информации в сети. </a:t>
            </a:r>
          </a:p>
          <a:p>
            <a:pPr algn="just">
              <a:lnSpc>
                <a:spcPct val="150000"/>
              </a:lnSpc>
            </a:pP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шаге Т=0 вершины окрашиваются случайным образом, но по заданному количеству;</a:t>
            </a:r>
          </a:p>
          <a:p>
            <a:pPr algn="just">
              <a:lnSpc>
                <a:spcPct val="150000"/>
              </a:lnSpc>
            </a:pP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сочетание модели клеточного автомата и моделей влияния были разработаны алгоритмы информационной конкуренции в сети. Пусть задана бинарная матрица смежности А, где       - элементы матрицы смежности, и матрица цветов В с элементом</a:t>
            </a: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lang="ru-RU" sz="13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3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Вероятностная часть в модели была задана структурой графа, где </a:t>
            </a: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(</a:t>
            </a: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вершин</a:t>
            </a: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(</a:t>
            </a: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вероятность, того что каждая пара вершин имеет связь</a:t>
            </a: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заданные параметры, тогда количество ребер </a:t>
            </a: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u-RU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как</a:t>
            </a:r>
            <a:r>
              <a:rPr lang="en-US" sz="1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3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59632" y="508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6281936"/>
            <a:ext cx="164754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581128"/>
            <a:ext cx="3304261" cy="828000"/>
          </a:xfrm>
          <a:prstGeom prst="rect">
            <a:avLst/>
          </a:prstGeom>
          <a:noFill/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2653" y="4581128"/>
            <a:ext cx="4655851" cy="828000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3876695"/>
            <a:ext cx="280615" cy="288000"/>
          </a:xfrm>
          <a:prstGeom prst="rect">
            <a:avLst/>
          </a:prstGeom>
          <a:noFill/>
        </p:spPr>
      </p:pic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4028" y="4149080"/>
            <a:ext cx="176000" cy="288000"/>
          </a:xfrm>
          <a:prstGeom prst="rect">
            <a:avLst/>
          </a:prstGeom>
          <a:noFill/>
        </p:spPr>
      </p:pic>
      <p:sp>
        <p:nvSpPr>
          <p:cNvPr id="36" name="Прямоугольник 35"/>
          <p:cNvSpPr/>
          <p:nvPr/>
        </p:nvSpPr>
        <p:spPr>
          <a:xfrm>
            <a:off x="-36512" y="4367417"/>
            <a:ext cx="1152128" cy="35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ru-RU" sz="1400" b="1" dirty="0">
                <a:solidFill>
                  <a:schemeClr val="tx2"/>
                </a:solidFill>
              </a:rPr>
              <a:t>1)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3707904" y="4367417"/>
            <a:ext cx="1188640" cy="35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ru-RU" sz="1400" b="1" dirty="0">
                <a:solidFill>
                  <a:schemeClr val="tx2"/>
                </a:solidFill>
              </a:rPr>
              <a:t>2)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1D1F53E-20FC-40D2-ACDF-E3A78436456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19" name="Пятиугольник 3">
            <a:extLst>
              <a:ext uri="{FF2B5EF4-FFF2-40B4-BE49-F238E27FC236}">
                <a16:creationId xmlns:a16="http://schemas.microsoft.com/office/drawing/2014/main" id="{2EA29E60-7AB7-4EBD-880E-8A8BC558A089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Моделирование информационной конкуренции в сетевых системах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0D111-D628-4CF3-AC71-17005DF6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8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5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672315"/>
            <a:ext cx="8964488" cy="1065321"/>
          </a:xfrm>
        </p:spPr>
        <p:txBody>
          <a:bodyPr>
            <a:noAutofit/>
          </a:bodyPr>
          <a:lstStyle/>
          <a:p>
            <a:pPr algn="ctr"/>
            <a:r>
              <a:rPr lang="ru-RU" sz="2400" cap="none" dirty="0">
                <a:solidFill>
                  <a:schemeClr val="tx1"/>
                </a:solidFill>
                <a:effectLst>
                  <a:reflection endPos="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компьютерного моделирования распространения информации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321101"/>
            <a:ext cx="1561107" cy="137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1149" y="5321101"/>
            <a:ext cx="1555909" cy="139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3703" y="5321101"/>
            <a:ext cx="1543050" cy="139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835696" y="58251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T=3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061043" y="58251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T=6</a:t>
            </a:r>
            <a:endParaRPr lang="ru-RU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864718"/>
            <a:ext cx="1564481" cy="138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04859" y="1864718"/>
            <a:ext cx="1530191" cy="136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37107" y="1864718"/>
            <a:ext cx="1538764" cy="136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520" y="3586014"/>
            <a:ext cx="1543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22882" y="3589462"/>
            <a:ext cx="156448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63703" y="3589462"/>
            <a:ext cx="156448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835696" y="40935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958716" y="40935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835696" y="24407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T=9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958716" y="24407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T=10</a:t>
            </a:r>
            <a:endParaRPr lang="ru-RU" dirty="0"/>
          </a:p>
        </p:txBody>
      </p:sp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" r="5469"/>
          <a:stretch>
            <a:fillRect/>
          </a:stretch>
        </p:blipFill>
        <p:spPr bwMode="auto">
          <a:xfrm>
            <a:off x="6264696" y="1864719"/>
            <a:ext cx="269979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/>
          <a:stretch>
            <a:fillRect/>
          </a:stretch>
        </p:blipFill>
        <p:spPr bwMode="auto">
          <a:xfrm>
            <a:off x="6300192" y="3579065"/>
            <a:ext cx="2736304" cy="137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311437"/>
            <a:ext cx="2612363" cy="137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107504" y="1844824"/>
            <a:ext cx="8964488" cy="13880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7504" y="3589462"/>
            <a:ext cx="8964488" cy="13681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7504" y="5321101"/>
            <a:ext cx="8964488" cy="14401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251520" y="1483315"/>
            <a:ext cx="889247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 один из видов информации не доминирует, есть динамика: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251520" y="3140968"/>
            <a:ext cx="8892479" cy="43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ru-RU" b="1" dirty="0">
                <a:solidFill>
                  <a:schemeClr val="tx2"/>
                </a:solidFill>
              </a:rPr>
              <a:t>Ни один из видов информации не доминирует, динамика отсутствует: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251520" y="4869160"/>
            <a:ext cx="8892479" cy="43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ru-RU" b="1" dirty="0">
                <a:solidFill>
                  <a:schemeClr val="tx2"/>
                </a:solidFill>
              </a:rPr>
              <a:t>Доминирование одного из видов информации: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727DC04-90F6-4ACD-9280-BD52D659682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66902" y="8562"/>
            <a:ext cx="1724227" cy="611247"/>
          </a:xfrm>
          <a:prstGeom prst="rect">
            <a:avLst/>
          </a:prstGeom>
        </p:spPr>
      </p:pic>
      <p:sp>
        <p:nvSpPr>
          <p:cNvPr id="28" name="Пятиугольник 3">
            <a:extLst>
              <a:ext uri="{FF2B5EF4-FFF2-40B4-BE49-F238E27FC236}">
                <a16:creationId xmlns:a16="http://schemas.microsoft.com/office/drawing/2014/main" id="{61EE785C-CB56-47F4-9B18-D6467D54E142}"/>
              </a:ext>
            </a:extLst>
          </p:cNvPr>
          <p:cNvSpPr/>
          <p:nvPr/>
        </p:nvSpPr>
        <p:spPr>
          <a:xfrm>
            <a:off x="-25330" y="44970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Моделирование информационной конкуренции в сетевых системах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A8AE9F-1EA3-49A2-9A93-63488736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B0D53-12AC-4A80-B15F-EF46736CACAC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9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37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1523</TotalTime>
  <Words>1566</Words>
  <Application>Microsoft Office PowerPoint</Application>
  <PresentationFormat>Экран (4:3)</PresentationFormat>
  <Paragraphs>243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Book Antiqua</vt:lpstr>
      <vt:lpstr>Calibri</vt:lpstr>
      <vt:lpstr>Cambria Math</vt:lpstr>
      <vt:lpstr>Franklin Gothic Book</vt:lpstr>
      <vt:lpstr>Franklin Gothic Medium</vt:lpstr>
      <vt:lpstr>Times New Roman</vt:lpstr>
      <vt:lpstr>Wingdings</vt:lpstr>
      <vt:lpstr>Wingdings 2</vt:lpstr>
      <vt:lpstr>Трек</vt:lpstr>
      <vt:lpstr>Презентация PowerPoint</vt:lpstr>
      <vt:lpstr>Презентация PowerPoint</vt:lpstr>
      <vt:lpstr>Презентация PowerPoint</vt:lpstr>
      <vt:lpstr>Построение рыночного графа</vt:lpstr>
      <vt:lpstr>Исследование фондового рынка в динамике</vt:lpstr>
      <vt:lpstr>Презентация PowerPoint</vt:lpstr>
      <vt:lpstr>Презентация PowerPoint</vt:lpstr>
      <vt:lpstr>Презентация PowerPoint</vt:lpstr>
      <vt:lpstr>Результаты компьютерного моделирования распространения информации</vt:lpstr>
      <vt:lpstr>Дискретное моделирование информационной конкуренции в сетевых системах</vt:lpstr>
      <vt:lpstr>Результаты компьютерного моделирования распространения информации</vt:lpstr>
      <vt:lpstr>Результаты компьютерного моделирования распространения информации </vt:lpstr>
      <vt:lpstr>Презентация PowerPoint</vt:lpstr>
      <vt:lpstr>Параметры модели</vt:lpstr>
      <vt:lpstr>Презентация PowerPoint</vt:lpstr>
      <vt:lpstr>Презентация PowerPoint</vt:lpstr>
    </vt:vector>
  </TitlesOfParts>
  <Company>Mi5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Q</dc:creator>
  <cp:lastModifiedBy>Ушакова Наталья Ивановна</cp:lastModifiedBy>
  <cp:revision>169</cp:revision>
  <dcterms:created xsi:type="dcterms:W3CDTF">2011-11-17T16:54:20Z</dcterms:created>
  <dcterms:modified xsi:type="dcterms:W3CDTF">2022-10-18T12:45:18Z</dcterms:modified>
</cp:coreProperties>
</file>