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균 이" initials="승이" lastIdx="1" clrIdx="0">
    <p:extLst>
      <p:ext uri="{19B8F6BF-5375-455C-9EA6-DF929625EA0E}">
        <p15:presenceInfo xmlns:p15="http://schemas.microsoft.com/office/powerpoint/2012/main" userId="9898d1a12bd888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84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1">
                <a:solidFill>
                  <a:srgbClr val="F1F1F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484"/>
            <a:ext cx="12189460" cy="562610"/>
          </a:xfrm>
          <a:custGeom>
            <a:avLst/>
            <a:gdLst/>
            <a:ahLst/>
            <a:cxnLst/>
            <a:rect l="l" t="t" r="r" b="b"/>
            <a:pathLst>
              <a:path w="12189460" h="562610">
                <a:moveTo>
                  <a:pt x="12188952" y="0"/>
                </a:moveTo>
                <a:lnTo>
                  <a:pt x="0" y="0"/>
                </a:lnTo>
                <a:lnTo>
                  <a:pt x="0" y="562356"/>
                </a:lnTo>
                <a:lnTo>
                  <a:pt x="12188952" y="562356"/>
                </a:lnTo>
                <a:lnTo>
                  <a:pt x="1218895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65392"/>
            <a:ext cx="12192000" cy="292735"/>
          </a:xfrm>
          <a:custGeom>
            <a:avLst/>
            <a:gdLst/>
            <a:ahLst/>
            <a:cxnLst/>
            <a:rect l="l" t="t" r="r" b="b"/>
            <a:pathLst>
              <a:path w="12192000" h="292734">
                <a:moveTo>
                  <a:pt x="12192000" y="0"/>
                </a:moveTo>
                <a:lnTo>
                  <a:pt x="0" y="0"/>
                </a:lnTo>
                <a:lnTo>
                  <a:pt x="0" y="292605"/>
                </a:lnTo>
                <a:lnTo>
                  <a:pt x="12192000" y="292605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9" y="637158"/>
            <a:ext cx="12191365" cy="29209"/>
          </a:xfrm>
          <a:custGeom>
            <a:avLst/>
            <a:gdLst/>
            <a:ahLst/>
            <a:cxnLst/>
            <a:rect l="l" t="t" r="r" b="b"/>
            <a:pathLst>
              <a:path w="12191365" h="29209">
                <a:moveTo>
                  <a:pt x="12191251" y="11557"/>
                </a:moveTo>
                <a:lnTo>
                  <a:pt x="12" y="11430"/>
                </a:lnTo>
                <a:lnTo>
                  <a:pt x="0" y="28575"/>
                </a:lnTo>
                <a:lnTo>
                  <a:pt x="12191251" y="28702"/>
                </a:lnTo>
                <a:lnTo>
                  <a:pt x="12191251" y="11557"/>
                </a:lnTo>
                <a:close/>
              </a:path>
              <a:path w="12191365" h="29209">
                <a:moveTo>
                  <a:pt x="12191251" y="127"/>
                </a:moveTo>
                <a:lnTo>
                  <a:pt x="12" y="0"/>
                </a:lnTo>
                <a:lnTo>
                  <a:pt x="0" y="5715"/>
                </a:lnTo>
                <a:lnTo>
                  <a:pt x="12191251" y="5842"/>
                </a:lnTo>
                <a:lnTo>
                  <a:pt x="12191251" y="127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47" y="0"/>
            <a:ext cx="12189460" cy="62865"/>
          </a:xfrm>
          <a:custGeom>
            <a:avLst/>
            <a:gdLst/>
            <a:ahLst/>
            <a:cxnLst/>
            <a:rect l="l" t="t" r="r" b="b"/>
            <a:pathLst>
              <a:path w="12189460" h="62865">
                <a:moveTo>
                  <a:pt x="0" y="62483"/>
                </a:moveTo>
                <a:lnTo>
                  <a:pt x="12188952" y="62483"/>
                </a:lnTo>
                <a:lnTo>
                  <a:pt x="12188952" y="0"/>
                </a:lnTo>
                <a:lnTo>
                  <a:pt x="0" y="0"/>
                </a:lnTo>
                <a:lnTo>
                  <a:pt x="0" y="6248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91" y="6639153"/>
            <a:ext cx="3493008" cy="195072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2124455"/>
            <a:ext cx="12192000" cy="2059305"/>
          </a:xfrm>
          <a:custGeom>
            <a:avLst/>
            <a:gdLst/>
            <a:ahLst/>
            <a:cxnLst/>
            <a:rect l="l" t="t" r="r" b="b"/>
            <a:pathLst>
              <a:path w="12192000" h="2059304">
                <a:moveTo>
                  <a:pt x="12192000" y="0"/>
                </a:moveTo>
                <a:lnTo>
                  <a:pt x="0" y="0"/>
                </a:lnTo>
                <a:lnTo>
                  <a:pt x="0" y="2058924"/>
                </a:lnTo>
                <a:lnTo>
                  <a:pt x="12192000" y="20589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6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1">
                <a:solidFill>
                  <a:srgbClr val="F1F1F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1">
                <a:solidFill>
                  <a:srgbClr val="F1F1F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1" i="1">
                <a:solidFill>
                  <a:srgbClr val="F1F1F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484"/>
            <a:ext cx="12189460" cy="562610"/>
          </a:xfrm>
          <a:custGeom>
            <a:avLst/>
            <a:gdLst/>
            <a:ahLst/>
            <a:cxnLst/>
            <a:rect l="l" t="t" r="r" b="b"/>
            <a:pathLst>
              <a:path w="12189460" h="562610">
                <a:moveTo>
                  <a:pt x="12188952" y="0"/>
                </a:moveTo>
                <a:lnTo>
                  <a:pt x="0" y="0"/>
                </a:lnTo>
                <a:lnTo>
                  <a:pt x="0" y="562356"/>
                </a:lnTo>
                <a:lnTo>
                  <a:pt x="12188952" y="562356"/>
                </a:lnTo>
                <a:lnTo>
                  <a:pt x="1218895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65392"/>
            <a:ext cx="12192000" cy="292735"/>
          </a:xfrm>
          <a:custGeom>
            <a:avLst/>
            <a:gdLst/>
            <a:ahLst/>
            <a:cxnLst/>
            <a:rect l="l" t="t" r="r" b="b"/>
            <a:pathLst>
              <a:path w="12192000" h="292734">
                <a:moveTo>
                  <a:pt x="12192000" y="0"/>
                </a:moveTo>
                <a:lnTo>
                  <a:pt x="0" y="0"/>
                </a:lnTo>
                <a:lnTo>
                  <a:pt x="0" y="292605"/>
                </a:lnTo>
                <a:lnTo>
                  <a:pt x="12192000" y="292605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9" y="637158"/>
            <a:ext cx="12191365" cy="29209"/>
          </a:xfrm>
          <a:custGeom>
            <a:avLst/>
            <a:gdLst/>
            <a:ahLst/>
            <a:cxnLst/>
            <a:rect l="l" t="t" r="r" b="b"/>
            <a:pathLst>
              <a:path w="12191365" h="29209">
                <a:moveTo>
                  <a:pt x="12191251" y="11557"/>
                </a:moveTo>
                <a:lnTo>
                  <a:pt x="12" y="11430"/>
                </a:lnTo>
                <a:lnTo>
                  <a:pt x="0" y="28575"/>
                </a:lnTo>
                <a:lnTo>
                  <a:pt x="12191251" y="28702"/>
                </a:lnTo>
                <a:lnTo>
                  <a:pt x="12191251" y="11557"/>
                </a:lnTo>
                <a:close/>
              </a:path>
              <a:path w="12191365" h="29209">
                <a:moveTo>
                  <a:pt x="12191251" y="127"/>
                </a:moveTo>
                <a:lnTo>
                  <a:pt x="12" y="0"/>
                </a:lnTo>
                <a:lnTo>
                  <a:pt x="0" y="5715"/>
                </a:lnTo>
                <a:lnTo>
                  <a:pt x="12191251" y="5842"/>
                </a:lnTo>
                <a:lnTo>
                  <a:pt x="12191251" y="127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47" y="0"/>
            <a:ext cx="12189460" cy="62865"/>
          </a:xfrm>
          <a:custGeom>
            <a:avLst/>
            <a:gdLst/>
            <a:ahLst/>
            <a:cxnLst/>
            <a:rect l="l" t="t" r="r" b="b"/>
            <a:pathLst>
              <a:path w="12189460" h="62865">
                <a:moveTo>
                  <a:pt x="0" y="62483"/>
                </a:moveTo>
                <a:lnTo>
                  <a:pt x="12188952" y="62483"/>
                </a:lnTo>
                <a:lnTo>
                  <a:pt x="12188952" y="0"/>
                </a:lnTo>
                <a:lnTo>
                  <a:pt x="0" y="0"/>
                </a:lnTo>
                <a:lnTo>
                  <a:pt x="0" y="6248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91" y="6639153"/>
            <a:ext cx="3493008" cy="19507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541" y="148462"/>
            <a:ext cx="2894330" cy="40690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484"/>
            <a:ext cx="12189460" cy="562610"/>
          </a:xfrm>
          <a:custGeom>
            <a:avLst/>
            <a:gdLst/>
            <a:ahLst/>
            <a:cxnLst/>
            <a:rect l="l" t="t" r="r" b="b"/>
            <a:pathLst>
              <a:path w="12189460" h="562610">
                <a:moveTo>
                  <a:pt x="12188952" y="0"/>
                </a:moveTo>
                <a:lnTo>
                  <a:pt x="0" y="0"/>
                </a:lnTo>
                <a:lnTo>
                  <a:pt x="0" y="562356"/>
                </a:lnTo>
                <a:lnTo>
                  <a:pt x="12188952" y="562356"/>
                </a:lnTo>
                <a:lnTo>
                  <a:pt x="1218895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565392"/>
            <a:ext cx="12192000" cy="292735"/>
          </a:xfrm>
          <a:custGeom>
            <a:avLst/>
            <a:gdLst/>
            <a:ahLst/>
            <a:cxnLst/>
            <a:rect l="l" t="t" r="r" b="b"/>
            <a:pathLst>
              <a:path w="12192000" h="292734">
                <a:moveTo>
                  <a:pt x="12192000" y="0"/>
                </a:moveTo>
                <a:lnTo>
                  <a:pt x="0" y="0"/>
                </a:lnTo>
                <a:lnTo>
                  <a:pt x="0" y="292605"/>
                </a:lnTo>
                <a:lnTo>
                  <a:pt x="12192000" y="292605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9" y="637158"/>
            <a:ext cx="12191365" cy="29209"/>
          </a:xfrm>
          <a:custGeom>
            <a:avLst/>
            <a:gdLst/>
            <a:ahLst/>
            <a:cxnLst/>
            <a:rect l="l" t="t" r="r" b="b"/>
            <a:pathLst>
              <a:path w="12191365" h="29209">
                <a:moveTo>
                  <a:pt x="12191251" y="11557"/>
                </a:moveTo>
                <a:lnTo>
                  <a:pt x="12" y="11430"/>
                </a:lnTo>
                <a:lnTo>
                  <a:pt x="0" y="28575"/>
                </a:lnTo>
                <a:lnTo>
                  <a:pt x="12191251" y="28702"/>
                </a:lnTo>
                <a:lnTo>
                  <a:pt x="12191251" y="11557"/>
                </a:lnTo>
                <a:close/>
              </a:path>
              <a:path w="12191365" h="29209">
                <a:moveTo>
                  <a:pt x="12191251" y="127"/>
                </a:moveTo>
                <a:lnTo>
                  <a:pt x="12" y="0"/>
                </a:lnTo>
                <a:lnTo>
                  <a:pt x="0" y="5715"/>
                </a:lnTo>
                <a:lnTo>
                  <a:pt x="12191251" y="5842"/>
                </a:lnTo>
                <a:lnTo>
                  <a:pt x="12191251" y="127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47" y="0"/>
            <a:ext cx="12189460" cy="62865"/>
          </a:xfrm>
          <a:custGeom>
            <a:avLst/>
            <a:gdLst/>
            <a:ahLst/>
            <a:cxnLst/>
            <a:rect l="l" t="t" r="r" b="b"/>
            <a:pathLst>
              <a:path w="12189460" h="62865">
                <a:moveTo>
                  <a:pt x="0" y="62483"/>
                </a:moveTo>
                <a:lnTo>
                  <a:pt x="12188952" y="62483"/>
                </a:lnTo>
                <a:lnTo>
                  <a:pt x="12188952" y="0"/>
                </a:lnTo>
                <a:lnTo>
                  <a:pt x="0" y="0"/>
                </a:lnTo>
                <a:lnTo>
                  <a:pt x="0" y="6248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091" y="6639153"/>
            <a:ext cx="3493008" cy="1950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0869" y="2671041"/>
            <a:ext cx="7268209" cy="733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1">
                <a:solidFill>
                  <a:srgbClr val="F1F1F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83466" y="6628867"/>
            <a:ext cx="168275" cy="17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253"/>
            <a:chOff x="0" y="0"/>
            <a:chExt cx="12192000" cy="6858253"/>
          </a:xfrm>
        </p:grpSpPr>
        <p:sp>
          <p:nvSpPr>
            <p:cNvPr id="3" name="object 3"/>
            <p:cNvSpPr/>
            <p:nvPr/>
          </p:nvSpPr>
          <p:spPr>
            <a:xfrm>
              <a:off x="248411" y="0"/>
              <a:ext cx="11692255" cy="6858000"/>
            </a:xfrm>
            <a:custGeom>
              <a:avLst/>
              <a:gdLst/>
              <a:ahLst/>
              <a:cxnLst/>
              <a:rect l="l" t="t" r="r" b="b"/>
              <a:pathLst>
                <a:path w="11692255" h="6858000">
                  <a:moveTo>
                    <a:pt x="0" y="6858000"/>
                  </a:moveTo>
                  <a:lnTo>
                    <a:pt x="11692128" y="6858000"/>
                  </a:lnTo>
                  <a:lnTo>
                    <a:pt x="11692128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719455" cy="6858000"/>
            </a:xfrm>
            <a:custGeom>
              <a:avLst/>
              <a:gdLst/>
              <a:ahLst/>
              <a:cxnLst/>
              <a:rect l="l" t="t" r="r" b="b"/>
              <a:pathLst>
                <a:path w="719455" h="6858000">
                  <a:moveTo>
                    <a:pt x="719328" y="0"/>
                  </a:moveTo>
                  <a:lnTo>
                    <a:pt x="248412" y="0"/>
                  </a:lnTo>
                  <a:lnTo>
                    <a:pt x="0" y="0"/>
                  </a:lnTo>
                  <a:lnTo>
                    <a:pt x="0" y="719328"/>
                  </a:lnTo>
                  <a:lnTo>
                    <a:pt x="0" y="6858000"/>
                  </a:lnTo>
                  <a:lnTo>
                    <a:pt x="248412" y="6858000"/>
                  </a:lnTo>
                  <a:lnTo>
                    <a:pt x="248412" y="470916"/>
                  </a:lnTo>
                  <a:lnTo>
                    <a:pt x="719328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86683"/>
              <a:ext cx="248920" cy="3671570"/>
            </a:xfrm>
            <a:custGeom>
              <a:avLst/>
              <a:gdLst/>
              <a:ahLst/>
              <a:cxnLst/>
              <a:rect l="l" t="t" r="r" b="b"/>
              <a:pathLst>
                <a:path w="248920" h="3671570">
                  <a:moveTo>
                    <a:pt x="248411" y="0"/>
                  </a:moveTo>
                  <a:lnTo>
                    <a:pt x="0" y="247414"/>
                  </a:lnTo>
                  <a:lnTo>
                    <a:pt x="0" y="3671314"/>
                  </a:lnTo>
                  <a:lnTo>
                    <a:pt x="248411" y="3671314"/>
                  </a:lnTo>
                  <a:lnTo>
                    <a:pt x="248411" y="0"/>
                  </a:lnTo>
                  <a:close/>
                </a:path>
              </a:pathLst>
            </a:custGeom>
            <a:solidFill>
              <a:srgbClr val="0F2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68100" y="0"/>
              <a:ext cx="723900" cy="6858000"/>
            </a:xfrm>
            <a:custGeom>
              <a:avLst/>
              <a:gdLst/>
              <a:ahLst/>
              <a:cxnLst/>
              <a:rect l="l" t="t" r="r" b="b"/>
              <a:pathLst>
                <a:path w="723900" h="6858000">
                  <a:moveTo>
                    <a:pt x="723900" y="0"/>
                  </a:moveTo>
                  <a:lnTo>
                    <a:pt x="472440" y="0"/>
                  </a:lnTo>
                  <a:lnTo>
                    <a:pt x="472440" y="6245352"/>
                  </a:lnTo>
                  <a:lnTo>
                    <a:pt x="612648" y="6245352"/>
                  </a:lnTo>
                  <a:lnTo>
                    <a:pt x="0" y="6858000"/>
                  </a:lnTo>
                  <a:lnTo>
                    <a:pt x="719328" y="6858000"/>
                  </a:lnTo>
                  <a:lnTo>
                    <a:pt x="719328" y="6245352"/>
                  </a:lnTo>
                  <a:lnTo>
                    <a:pt x="723900" y="6245352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40540" y="0"/>
              <a:ext cx="251460" cy="3671570"/>
            </a:xfrm>
            <a:custGeom>
              <a:avLst/>
              <a:gdLst/>
              <a:ahLst/>
              <a:cxnLst/>
              <a:rect l="l" t="t" r="r" b="b"/>
              <a:pathLst>
                <a:path w="251459" h="3671570">
                  <a:moveTo>
                    <a:pt x="251459" y="0"/>
                  </a:moveTo>
                  <a:lnTo>
                    <a:pt x="0" y="0"/>
                  </a:lnTo>
                  <a:lnTo>
                    <a:pt x="0" y="3671316"/>
                  </a:lnTo>
                  <a:lnTo>
                    <a:pt x="251459" y="3419348"/>
                  </a:lnTo>
                  <a:lnTo>
                    <a:pt x="251459" y="0"/>
                  </a:lnTo>
                  <a:close/>
                </a:path>
              </a:pathLst>
            </a:custGeom>
            <a:solidFill>
              <a:srgbClr val="0F2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245352"/>
              <a:ext cx="12192000" cy="612775"/>
            </a:xfrm>
            <a:custGeom>
              <a:avLst/>
              <a:gdLst/>
              <a:ahLst/>
              <a:cxnLst/>
              <a:rect l="l" t="t" r="r" b="b"/>
              <a:pathLst>
                <a:path w="12192000" h="612775">
                  <a:moveTo>
                    <a:pt x="12192000" y="612645"/>
                  </a:moveTo>
                  <a:lnTo>
                    <a:pt x="12192000" y="0"/>
                  </a:lnTo>
                  <a:lnTo>
                    <a:pt x="0" y="0"/>
                  </a:lnTo>
                  <a:lnTo>
                    <a:pt x="0" y="612645"/>
                  </a:lnTo>
                  <a:lnTo>
                    <a:pt x="12192000" y="612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6245352"/>
              <a:ext cx="12192000" cy="90170"/>
            </a:xfrm>
            <a:custGeom>
              <a:avLst/>
              <a:gdLst/>
              <a:ahLst/>
              <a:cxnLst/>
              <a:rect l="l" t="t" r="r" b="b"/>
              <a:pathLst>
                <a:path w="12192000" h="90170">
                  <a:moveTo>
                    <a:pt x="12192000" y="0"/>
                  </a:moveTo>
                  <a:lnTo>
                    <a:pt x="0" y="0"/>
                  </a:lnTo>
                  <a:lnTo>
                    <a:pt x="0" y="22616"/>
                  </a:lnTo>
                  <a:lnTo>
                    <a:pt x="2505" y="35001"/>
                  </a:lnTo>
                  <a:lnTo>
                    <a:pt x="21797" y="63579"/>
                  </a:lnTo>
                  <a:lnTo>
                    <a:pt x="50416" y="82849"/>
                  </a:lnTo>
                  <a:lnTo>
                    <a:pt x="85462" y="89916"/>
                  </a:lnTo>
                  <a:lnTo>
                    <a:pt x="12106021" y="89916"/>
                  </a:lnTo>
                  <a:lnTo>
                    <a:pt x="12156392" y="74560"/>
                  </a:lnTo>
                  <a:lnTo>
                    <a:pt x="12188952" y="34998"/>
                  </a:lnTo>
                  <a:lnTo>
                    <a:pt x="12192000" y="2015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55292" y="955547"/>
              <a:ext cx="8281670" cy="2880360"/>
            </a:xfrm>
            <a:custGeom>
              <a:avLst/>
              <a:gdLst/>
              <a:ahLst/>
              <a:cxnLst/>
              <a:rect l="l" t="t" r="r" b="b"/>
              <a:pathLst>
                <a:path w="8281670" h="2880360">
                  <a:moveTo>
                    <a:pt x="8281415" y="0"/>
                  </a:moveTo>
                  <a:lnTo>
                    <a:pt x="480059" y="0"/>
                  </a:lnTo>
                  <a:lnTo>
                    <a:pt x="0" y="480060"/>
                  </a:lnTo>
                  <a:lnTo>
                    <a:pt x="0" y="2880360"/>
                  </a:lnTo>
                  <a:lnTo>
                    <a:pt x="7801356" y="2880360"/>
                  </a:lnTo>
                  <a:lnTo>
                    <a:pt x="8281415" y="2400300"/>
                  </a:lnTo>
                  <a:lnTo>
                    <a:pt x="8281415" y="0"/>
                  </a:lnTo>
                  <a:close/>
                </a:path>
              </a:pathLst>
            </a:custGeom>
            <a:solidFill>
              <a:srgbClr val="0F2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3683" y="1045463"/>
              <a:ext cx="8100059" cy="2694940"/>
            </a:xfrm>
            <a:custGeom>
              <a:avLst/>
              <a:gdLst/>
              <a:ahLst/>
              <a:cxnLst/>
              <a:rect l="l" t="t" r="r" b="b"/>
              <a:pathLst>
                <a:path w="8100059" h="2694940">
                  <a:moveTo>
                    <a:pt x="8100060" y="0"/>
                  </a:moveTo>
                  <a:lnTo>
                    <a:pt x="449072" y="0"/>
                  </a:lnTo>
                  <a:lnTo>
                    <a:pt x="0" y="449072"/>
                  </a:lnTo>
                  <a:lnTo>
                    <a:pt x="0" y="2694432"/>
                  </a:lnTo>
                  <a:lnTo>
                    <a:pt x="7650988" y="2694432"/>
                  </a:lnTo>
                  <a:lnTo>
                    <a:pt x="8100060" y="2245360"/>
                  </a:lnTo>
                  <a:lnTo>
                    <a:pt x="8100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ko-KR" altLang="en-US" dirty="0" err="1"/>
                <a:t>ㅈ</a:t>
              </a:r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9604247" y="1045463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539496" y="0"/>
                  </a:moveTo>
                  <a:lnTo>
                    <a:pt x="0" y="0"/>
                  </a:lnTo>
                  <a:lnTo>
                    <a:pt x="539496" y="539496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0F2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04247" y="1045463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0" y="0"/>
                  </a:moveTo>
                  <a:lnTo>
                    <a:pt x="539496" y="0"/>
                  </a:lnTo>
                  <a:lnTo>
                    <a:pt x="539496" y="539496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43683" y="3200400"/>
              <a:ext cx="541020" cy="539750"/>
            </a:xfrm>
            <a:custGeom>
              <a:avLst/>
              <a:gdLst/>
              <a:ahLst/>
              <a:cxnLst/>
              <a:rect l="l" t="t" r="r" b="b"/>
              <a:pathLst>
                <a:path w="541019" h="539750">
                  <a:moveTo>
                    <a:pt x="0" y="0"/>
                  </a:moveTo>
                  <a:lnTo>
                    <a:pt x="0" y="539495"/>
                  </a:lnTo>
                  <a:lnTo>
                    <a:pt x="541020" y="5394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24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43683" y="3200400"/>
              <a:ext cx="541020" cy="539750"/>
            </a:xfrm>
            <a:custGeom>
              <a:avLst/>
              <a:gdLst/>
              <a:ahLst/>
              <a:cxnLst/>
              <a:rect l="l" t="t" r="r" b="b"/>
              <a:pathLst>
                <a:path w="541019" h="539750">
                  <a:moveTo>
                    <a:pt x="541020" y="539495"/>
                  </a:moveTo>
                  <a:lnTo>
                    <a:pt x="0" y="539495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D5C63F5-0993-2F37-850F-4CCD0B29B482}"/>
              </a:ext>
            </a:extLst>
          </p:cNvPr>
          <p:cNvSpPr txBox="1"/>
          <p:nvPr/>
        </p:nvSpPr>
        <p:spPr>
          <a:xfrm>
            <a:off x="2438400" y="1742656"/>
            <a:ext cx="6462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자율 주행 자동차 세미나 </a:t>
            </a:r>
            <a:r>
              <a:rPr lang="en-US" altLang="ko-KR" sz="4800" dirty="0"/>
              <a:t>OT</a:t>
            </a:r>
            <a:endParaRPr lang="ko-KR" alt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68426" y="735533"/>
            <a:ext cx="410209" cy="156654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-50" dirty="0">
                <a:solidFill>
                  <a:srgbClr val="244060"/>
                </a:solidFill>
                <a:latin typeface="Wingdings"/>
                <a:cs typeface="Wingdings"/>
              </a:rPr>
              <a:t></a:t>
            </a:r>
            <a:endParaRPr sz="2400" dirty="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495"/>
              </a:spcBef>
            </a:pPr>
            <a:r>
              <a:rPr sz="2000" spc="-50" dirty="0">
                <a:latin typeface="Wingdings"/>
                <a:cs typeface="Wingdings"/>
              </a:rPr>
              <a:t></a:t>
            </a:r>
            <a:endParaRPr sz="2000" dirty="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sz="2000" spc="-50" dirty="0">
                <a:latin typeface="Wingdings"/>
                <a:cs typeface="Wingdings"/>
              </a:rPr>
              <a:t></a:t>
            </a:r>
            <a:endParaRPr sz="2000" dirty="0">
              <a:latin typeface="Wingdings"/>
              <a:cs typeface="Wingdings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sz="2000" spc="-50" dirty="0">
                <a:latin typeface="Wingdings"/>
                <a:cs typeface="Wingdings"/>
              </a:rPr>
              <a:t></a:t>
            </a:r>
            <a:endParaRPr sz="2000" dirty="0">
              <a:latin typeface="Wingdings"/>
              <a:cs typeface="Wingdings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11983466" y="6628867"/>
            <a:ext cx="1682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endParaRPr spc="-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2C3881-ED09-4906-62C1-1AEF638122A8}"/>
              </a:ext>
            </a:extLst>
          </p:cNvPr>
          <p:cNvSpPr txBox="1"/>
          <p:nvPr/>
        </p:nvSpPr>
        <p:spPr>
          <a:xfrm>
            <a:off x="747368" y="1600200"/>
            <a:ext cx="405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장소</a:t>
            </a:r>
            <a:r>
              <a:rPr lang="en-US" altLang="ko-KR" dirty="0"/>
              <a:t>: </a:t>
            </a:r>
            <a:r>
              <a:rPr lang="ko-KR" altLang="en-US" dirty="0"/>
              <a:t>원천관 </a:t>
            </a:r>
            <a:r>
              <a:rPr lang="en-US" altLang="ko-KR" dirty="0"/>
              <a:t>535</a:t>
            </a:r>
            <a:r>
              <a:rPr lang="ko-KR" altLang="en-US" dirty="0"/>
              <a:t>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B27A6A-25CF-EFFC-2340-7362716F172D}"/>
              </a:ext>
            </a:extLst>
          </p:cNvPr>
          <p:cNvSpPr txBox="1"/>
          <p:nvPr/>
        </p:nvSpPr>
        <p:spPr>
          <a:xfrm>
            <a:off x="743939" y="1228582"/>
            <a:ext cx="71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시간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C00000"/>
                </a:solidFill>
              </a:rPr>
              <a:t>중간고사 후 </a:t>
            </a:r>
            <a:r>
              <a:rPr lang="ko-KR" altLang="en-US" dirty="0"/>
              <a:t>매주 화요일 </a:t>
            </a:r>
            <a:r>
              <a:rPr lang="en-US" altLang="ko-KR" dirty="0"/>
              <a:t>7:30 ~ 8:30 </a:t>
            </a:r>
            <a:r>
              <a:rPr lang="en-US" altLang="ko-KR" dirty="0">
                <a:solidFill>
                  <a:srgbClr val="C00000"/>
                </a:solidFill>
              </a:rPr>
              <a:t>(4/30 ~ 6/4)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64D0A3-B9AB-8B05-896D-C2C57D6F5711}"/>
              </a:ext>
            </a:extLst>
          </p:cNvPr>
          <p:cNvSpPr txBox="1"/>
          <p:nvPr/>
        </p:nvSpPr>
        <p:spPr>
          <a:xfrm>
            <a:off x="644118" y="194227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</a:t>
            </a:r>
            <a:r>
              <a:rPr lang="ko-KR" altLang="en-US" dirty="0" err="1"/>
              <a:t>강의자</a:t>
            </a:r>
            <a:r>
              <a:rPr lang="en-US" altLang="ko-KR" dirty="0"/>
              <a:t>: </a:t>
            </a:r>
            <a:r>
              <a:rPr lang="ko-KR" altLang="en-US" dirty="0"/>
              <a:t>이승균</a:t>
            </a:r>
            <a:r>
              <a:rPr lang="en-US" altLang="ko-KR" dirty="0"/>
              <a:t>, </a:t>
            </a:r>
            <a:r>
              <a:rPr lang="ko-KR" altLang="en-US" dirty="0"/>
              <a:t>김정현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58AE45-6447-CB7A-6CF4-A5902FE5B64E}"/>
              </a:ext>
            </a:extLst>
          </p:cNvPr>
          <p:cNvSpPr txBox="1"/>
          <p:nvPr/>
        </p:nvSpPr>
        <p:spPr>
          <a:xfrm>
            <a:off x="644118" y="798534"/>
            <a:ext cx="357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자율 주행 자동차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AF0E1F4-23FE-2D2F-C2D6-9C00A896EC95}"/>
              </a:ext>
            </a:extLst>
          </p:cNvPr>
          <p:cNvSpPr/>
          <p:nvPr/>
        </p:nvSpPr>
        <p:spPr>
          <a:xfrm>
            <a:off x="0" y="6628867"/>
            <a:ext cx="3581400" cy="2291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0A43E5-AC99-EDB7-A1FA-9FB1D85C317F}"/>
              </a:ext>
            </a:extLst>
          </p:cNvPr>
          <p:cNvSpPr txBox="1"/>
          <p:nvPr/>
        </p:nvSpPr>
        <p:spPr>
          <a:xfrm>
            <a:off x="228600" y="83820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강의 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E80E6-4FA8-B915-550C-3DFED139F750}"/>
              </a:ext>
            </a:extLst>
          </p:cNvPr>
          <p:cNvSpPr txBox="1"/>
          <p:nvPr/>
        </p:nvSpPr>
        <p:spPr>
          <a:xfrm>
            <a:off x="228600" y="1676400"/>
            <a:ext cx="1150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chemeClr val="tx1"/>
                </a:solidFill>
                <a:effectLst/>
                <a:latin typeface="Söhne"/>
              </a:rPr>
              <a:t> Python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기본 문법 및 활용</a:t>
            </a:r>
            <a:endParaRPr lang="en-US" altLang="ko-KR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</a:p>
          <a:p>
            <a:pPr algn="l"/>
            <a:r>
              <a:rPr lang="en-US" altLang="ko-KR" b="0" i="0" dirty="0">
                <a:solidFill>
                  <a:schemeClr val="tx1"/>
                </a:solidFill>
                <a:effectLst/>
                <a:latin typeface="Söhne"/>
              </a:rPr>
              <a:t>2.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Söhne"/>
              </a:rPr>
              <a:t>딥러닝의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 이해와 활용</a:t>
            </a:r>
          </a:p>
          <a:p>
            <a:pPr algn="l"/>
            <a:endParaRPr lang="en-US" altLang="ko-KR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Söhne"/>
              </a:rPr>
              <a:t>3.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öhne"/>
              </a:rPr>
              <a:t>Google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öhne"/>
              </a:rPr>
              <a:t>Colab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활용 능력 강화</a:t>
            </a:r>
            <a:endParaRPr lang="en-US" altLang="ko-KR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endParaRPr lang="en-US" altLang="ko-KR" dirty="0">
              <a:solidFill>
                <a:schemeClr val="tx1"/>
              </a:solidFill>
              <a:latin typeface="Söhne"/>
            </a:endParaRPr>
          </a:p>
          <a:p>
            <a:pPr algn="l"/>
            <a:r>
              <a:rPr lang="en-US" altLang="ko-KR" b="0" i="0" dirty="0">
                <a:solidFill>
                  <a:schemeClr val="tx1"/>
                </a:solidFill>
                <a:effectLst/>
                <a:latin typeface="Söhne"/>
              </a:rPr>
              <a:t>4. Arduino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와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öhne"/>
              </a:rPr>
              <a:t>Python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의 연동 및 자율 주행 자동차 설계 능력 강화</a:t>
            </a:r>
            <a:endParaRPr lang="en-US" altLang="ko-KR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endParaRPr lang="en-US" altLang="ko-KR" dirty="0">
              <a:solidFill>
                <a:schemeClr val="tx1"/>
              </a:solidFill>
              <a:latin typeface="Söhne"/>
            </a:endParaRPr>
          </a:p>
          <a:p>
            <a:pPr algn="l"/>
            <a:r>
              <a:rPr lang="en-US" altLang="ko-KR" b="0" i="0" dirty="0">
                <a:solidFill>
                  <a:schemeClr val="tx1"/>
                </a:solidFill>
                <a:effectLst/>
                <a:latin typeface="Söhne"/>
              </a:rPr>
              <a:t>*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최종적으로 신호등과 표지판을 </a:t>
            </a:r>
            <a:r>
              <a:rPr lang="ko-KR" altLang="en-US" dirty="0">
                <a:solidFill>
                  <a:schemeClr val="tx1"/>
                </a:solidFill>
                <a:latin typeface="Söhne"/>
              </a:rPr>
              <a:t>카메라로 인식하여 자율적으로 운행할 수 있는 자동차를 제작하는 것이 목표</a:t>
            </a:r>
            <a:r>
              <a:rPr lang="en-US" altLang="ko-KR" dirty="0">
                <a:solidFill>
                  <a:schemeClr val="tx1"/>
                </a:solidFill>
                <a:latin typeface="Söhne"/>
              </a:rPr>
              <a:t>!</a:t>
            </a:r>
            <a:endParaRPr lang="ko-KR" alt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88CE27-BDED-4674-FC96-6113A3E67591}"/>
              </a:ext>
            </a:extLst>
          </p:cNvPr>
          <p:cNvSpPr/>
          <p:nvPr/>
        </p:nvSpPr>
        <p:spPr>
          <a:xfrm>
            <a:off x="0" y="6628867"/>
            <a:ext cx="3581400" cy="2291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21FE9A-9ADF-6F8E-39C4-D5C7F1B2CA55}"/>
              </a:ext>
            </a:extLst>
          </p:cNvPr>
          <p:cNvSpPr txBox="1"/>
          <p:nvPr/>
        </p:nvSpPr>
        <p:spPr>
          <a:xfrm>
            <a:off x="542925" y="2695419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: IDLE </a:t>
            </a:r>
            <a:r>
              <a:rPr lang="ko-KR" altLang="en-US" dirty="0"/>
              <a:t>다운로드</a:t>
            </a:r>
            <a:r>
              <a:rPr lang="en-US" altLang="ko-KR" dirty="0"/>
              <a:t>, </a:t>
            </a:r>
            <a:r>
              <a:rPr lang="ko-KR" altLang="en-US" dirty="0"/>
              <a:t>환경 변수 설정</a:t>
            </a:r>
            <a:r>
              <a:rPr lang="en-US" altLang="ko-KR" dirty="0"/>
              <a:t>, pip </a:t>
            </a:r>
            <a:r>
              <a:rPr lang="ko-KR" altLang="en-US" dirty="0"/>
              <a:t>설치 </a:t>
            </a:r>
            <a:r>
              <a:rPr lang="en-US" altLang="ko-KR" dirty="0"/>
              <a:t>/ python </a:t>
            </a:r>
            <a:r>
              <a:rPr lang="ko-KR" altLang="en-US" dirty="0"/>
              <a:t>기본 문법 </a:t>
            </a:r>
            <a:r>
              <a:rPr lang="en-US" altLang="ko-KR" dirty="0"/>
              <a:t>( Module, Package, framework) </a:t>
            </a:r>
            <a:r>
              <a:rPr lang="ko-KR" altLang="en-US" dirty="0"/>
              <a:t>및 실습 </a:t>
            </a:r>
            <a:r>
              <a:rPr lang="en-US" altLang="ko-KR" dirty="0"/>
              <a:t>(4/30)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4A9A62-04E7-562E-6680-842D83EC7CF6}"/>
              </a:ext>
            </a:extLst>
          </p:cNvPr>
          <p:cNvSpPr txBox="1"/>
          <p:nvPr/>
        </p:nvSpPr>
        <p:spPr>
          <a:xfrm>
            <a:off x="457200" y="3482447"/>
            <a:ext cx="10296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: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Söhne"/>
              </a:rPr>
              <a:t>티쳐블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Söhne"/>
              </a:rPr>
              <a:t>머신과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altLang="ko-KR" b="0" i="0" dirty="0" err="1">
                <a:solidFill>
                  <a:schemeClr val="tx1"/>
                </a:solidFill>
                <a:effectLst/>
                <a:latin typeface="Söhne"/>
              </a:rPr>
              <a:t>Colab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Söhne"/>
              </a:rPr>
              <a:t>소개</a:t>
            </a:r>
            <a:endParaRPr lang="en-US" altLang="ko-KR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endParaRPr lang="ko-KR" alt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Söhne"/>
              </a:rPr>
              <a:t>* 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Söhne"/>
              </a:rPr>
              <a:t>머신 러닝 데이터셋 이해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Söhne"/>
              </a:rPr>
              <a:t>* 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Söhne"/>
              </a:rPr>
              <a:t>데이터셋의 시각화</a:t>
            </a:r>
          </a:p>
          <a:p>
            <a:pPr algn="l"/>
            <a:r>
              <a:rPr lang="en-US" altLang="ko-KR" i="0" dirty="0">
                <a:solidFill>
                  <a:schemeClr val="tx1"/>
                </a:solidFill>
                <a:effectLst/>
                <a:latin typeface="Söhne"/>
              </a:rPr>
              <a:t>* 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Söhne"/>
              </a:rPr>
              <a:t>데이터셋의 분할</a:t>
            </a:r>
          </a:p>
          <a:p>
            <a:pPr algn="l"/>
            <a:r>
              <a:rPr lang="en-US" altLang="ko-KR" dirty="0">
                <a:solidFill>
                  <a:schemeClr val="tx1"/>
                </a:solidFill>
                <a:latin typeface="Söhne"/>
              </a:rPr>
              <a:t>*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Söhne"/>
              </a:rPr>
              <a:t>데이터셋 </a:t>
            </a:r>
            <a:r>
              <a:rPr lang="ko-KR" altLang="en-US" i="0" dirty="0" err="1">
                <a:solidFill>
                  <a:schemeClr val="tx1"/>
                </a:solidFill>
                <a:effectLst/>
                <a:latin typeface="Söhne"/>
              </a:rPr>
              <a:t>전처리</a:t>
            </a:r>
            <a:endParaRPr lang="ko-KR" altLang="en-US" i="0" dirty="0">
              <a:solidFill>
                <a:schemeClr val="tx1"/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EAFA51-8EE7-8A9D-9D17-3D00A3685014}"/>
              </a:ext>
            </a:extLst>
          </p:cNvPr>
          <p:cNvSpPr txBox="1"/>
          <p:nvPr/>
        </p:nvSpPr>
        <p:spPr>
          <a:xfrm>
            <a:off x="533400" y="123780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Deep Learning Basic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ADCC28-7859-6EDB-64A5-5F7C39CAE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00" y="1222885"/>
            <a:ext cx="3756986" cy="1066892"/>
          </a:xfrm>
          <a:prstGeom prst="rect">
            <a:avLst/>
          </a:prstGeom>
        </p:spPr>
      </p:pic>
      <p:pic>
        <p:nvPicPr>
          <p:cNvPr id="2" name="prediction">
            <a:hlinkClick r:id="" action="ppaction://media"/>
            <a:extLst>
              <a:ext uri="{FF2B5EF4-FFF2-40B4-BE49-F238E27FC236}">
                <a16:creationId xmlns:a16="http://schemas.microsoft.com/office/drawing/2014/main" id="{B74B6996-5FBC-D873-7403-CB96E7EA9BF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785185" y="3522513"/>
            <a:ext cx="2981225" cy="2825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0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7F3981-1EAB-EDF4-8F6B-2B75871D8390}"/>
              </a:ext>
            </a:extLst>
          </p:cNvPr>
          <p:cNvSpPr/>
          <p:nvPr/>
        </p:nvSpPr>
        <p:spPr>
          <a:xfrm>
            <a:off x="0" y="6628867"/>
            <a:ext cx="3581400" cy="2291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378B68-9D22-6A23-CEEF-AD1E93FA8D40}"/>
              </a:ext>
            </a:extLst>
          </p:cNvPr>
          <p:cNvSpPr txBox="1"/>
          <p:nvPr/>
        </p:nvSpPr>
        <p:spPr>
          <a:xfrm>
            <a:off x="533400" y="12192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자율 </a:t>
            </a:r>
            <a:r>
              <a:rPr lang="ko-KR" altLang="en-US" sz="3600"/>
              <a:t>주행 자동차 사전 작업</a:t>
            </a:r>
            <a:endParaRPr lang="ko-KR" altLang="en-US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B01C09-F3E8-671A-0DEC-A8795A647D66}"/>
              </a:ext>
            </a:extLst>
          </p:cNvPr>
          <p:cNvSpPr txBox="1"/>
          <p:nvPr/>
        </p:nvSpPr>
        <p:spPr>
          <a:xfrm>
            <a:off x="533400" y="23622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: Open CV</a:t>
            </a:r>
            <a:r>
              <a:rPr lang="ko-KR" altLang="en-US" dirty="0"/>
              <a:t> 실습 및 </a:t>
            </a:r>
            <a:r>
              <a:rPr lang="en-US" altLang="ko-KR" dirty="0"/>
              <a:t>Yolov5</a:t>
            </a:r>
            <a:r>
              <a:rPr lang="ko-KR" altLang="en-US" dirty="0"/>
              <a:t> 알고리즘 알아보기</a:t>
            </a: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9EC9A4-1D77-C02B-D96F-ED8DE8EC6B96}"/>
              </a:ext>
            </a:extLst>
          </p:cNvPr>
          <p:cNvSpPr txBox="1"/>
          <p:nvPr/>
        </p:nvSpPr>
        <p:spPr>
          <a:xfrm>
            <a:off x="685800" y="415504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자동차 제작 및 모터 제어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1647D5-AD96-5FCC-740A-62E1697B8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007398"/>
            <a:ext cx="4109566" cy="24729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5644B8-5E63-98A0-54AF-B5BAC431D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657600"/>
            <a:ext cx="3581400" cy="27218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D2E5C9-1462-4D14-9362-F1E53E0C81D9}"/>
              </a:ext>
            </a:extLst>
          </p:cNvPr>
          <p:cNvSpPr txBox="1"/>
          <p:nvPr/>
        </p:nvSpPr>
        <p:spPr>
          <a:xfrm>
            <a:off x="533400" y="12192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실제 자율 주행 자동차 운행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CDEFB-AA90-2831-9361-030A305CA1C1}"/>
              </a:ext>
            </a:extLst>
          </p:cNvPr>
          <p:cNvSpPr txBox="1"/>
          <p:nvPr/>
        </p:nvSpPr>
        <p:spPr>
          <a:xfrm>
            <a:off x="533400" y="25908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자동차 제작 </a:t>
            </a:r>
            <a:r>
              <a:rPr lang="en-US" altLang="ko-KR" dirty="0"/>
              <a:t>(2) </a:t>
            </a:r>
            <a:r>
              <a:rPr lang="ko-KR" altLang="en-US" dirty="0"/>
              <a:t>및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– Python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2F8C-1D09-D040-C367-0E976A99EA09}"/>
              </a:ext>
            </a:extLst>
          </p:cNvPr>
          <p:cNvSpPr txBox="1"/>
          <p:nvPr/>
        </p:nvSpPr>
        <p:spPr>
          <a:xfrm>
            <a:off x="533400" y="3574703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: python</a:t>
            </a:r>
            <a:r>
              <a:rPr lang="ko-KR" altLang="en-US" dirty="0"/>
              <a:t>을 이용한 신호등 감지 모델 테스트</a:t>
            </a:r>
            <a:endParaRPr lang="en-US" altLang="ko-KR" dirty="0"/>
          </a:p>
          <a:p>
            <a:r>
              <a:rPr lang="ko-KR" altLang="en-US" dirty="0"/>
              <a:t> 및 시리얼 통신을 이용한 실제 자동차 운행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09B001-D27E-6815-B863-08267658DEB7}"/>
              </a:ext>
            </a:extLst>
          </p:cNvPr>
          <p:cNvSpPr/>
          <p:nvPr/>
        </p:nvSpPr>
        <p:spPr>
          <a:xfrm>
            <a:off x="0" y="6628867"/>
            <a:ext cx="3581400" cy="2291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27D17B-FCA8-EE78-9554-D426606FE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47" y="3810000"/>
            <a:ext cx="3840681" cy="22804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56B782-9224-6D22-2CC3-E244C290C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044462"/>
            <a:ext cx="4400776" cy="220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85" dirty="0"/>
              <a:t>Thank</a:t>
            </a:r>
            <a:r>
              <a:rPr spc="-15" dirty="0"/>
              <a:t> </a:t>
            </a:r>
            <a:r>
              <a:rPr spc="-500" dirty="0"/>
              <a:t>You</a:t>
            </a:r>
            <a:r>
              <a:rPr spc="-40" dirty="0"/>
              <a:t> </a:t>
            </a:r>
            <a:r>
              <a:rPr spc="-295" dirty="0"/>
              <a:t>for</a:t>
            </a:r>
            <a:r>
              <a:rPr spc="-5" dirty="0"/>
              <a:t> </a:t>
            </a:r>
            <a:r>
              <a:rPr spc="-395" dirty="0"/>
              <a:t>your</a:t>
            </a:r>
            <a:r>
              <a:rPr spc="-25" dirty="0"/>
              <a:t> </a:t>
            </a:r>
            <a:r>
              <a:rPr spc="-210" dirty="0"/>
              <a:t>attention!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CB4A5A-95E9-D2BC-A46D-EF004558DD6E}"/>
              </a:ext>
            </a:extLst>
          </p:cNvPr>
          <p:cNvSpPr/>
          <p:nvPr/>
        </p:nvSpPr>
        <p:spPr>
          <a:xfrm>
            <a:off x="0" y="6628867"/>
            <a:ext cx="3581400" cy="2291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208</Words>
  <Application>Microsoft Office PowerPoint</Application>
  <PresentationFormat>와이드스크린</PresentationFormat>
  <Paragraphs>41</Paragraphs>
  <Slides>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Söhne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WINNER Presentation Template</dc:title>
  <dc:creator>Kyeongrok Kim</dc:creator>
  <cp:lastModifiedBy>정현 김</cp:lastModifiedBy>
  <cp:revision>12</cp:revision>
  <dcterms:created xsi:type="dcterms:W3CDTF">2024-03-23T09:31:40Z</dcterms:created>
  <dcterms:modified xsi:type="dcterms:W3CDTF">2024-03-29T16:38:05Z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2024-03-02T00:00:00Z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2024-03-23T00:00:00Z</vt:filetime>
  </property>
  <property fmtid="{D5CDD505-2E9C-101B-9397-08002B2CF9AE}" pid="5" name="Producer">
    <vt:lpwstr>3-Heights(TM) PDF Security Shell 4.8.25.2 (http://www.pdf-tools.com)</vt:lpwstr>
  </property>
</Properties>
</file>