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74" r:id="rId3"/>
    <p:sldId id="304" r:id="rId4"/>
    <p:sldId id="259" r:id="rId5"/>
    <p:sldId id="260" r:id="rId6"/>
    <p:sldId id="258" r:id="rId7"/>
    <p:sldId id="301" r:id="rId8"/>
    <p:sldId id="300" r:id="rId9"/>
    <p:sldId id="285" r:id="rId10"/>
    <p:sldId id="305" r:id="rId11"/>
    <p:sldId id="306" r:id="rId12"/>
    <p:sldId id="275" r:id="rId13"/>
    <p:sldId id="281" r:id="rId14"/>
    <p:sldId id="282" r:id="rId15"/>
    <p:sldId id="279" r:id="rId16"/>
    <p:sldId id="299" r:id="rId17"/>
    <p:sldId id="287" r:id="rId18"/>
    <p:sldId id="302" r:id="rId19"/>
    <p:sldId id="298" r:id="rId20"/>
    <p:sldId id="303" r:id="rId21"/>
    <p:sldId id="277" r:id="rId22"/>
    <p:sldId id="286" r:id="rId23"/>
    <p:sldId id="290" r:id="rId24"/>
    <p:sldId id="269" r:id="rId25"/>
  </p:sldIdLst>
  <p:sldSz cx="12192000" cy="6858000"/>
  <p:notesSz cx="6858000" cy="9144000"/>
  <p:embeddedFontLst>
    <p:embeddedFont>
      <p:font typeface="NanumSquare" panose="020B0600000101010101" pitchFamily="50" charset="-127"/>
      <p:regular r:id="rId27"/>
    </p:embeddedFont>
    <p:embeddedFont>
      <p:font typeface="NanumSquare Light" panose="020B0600000101010101" pitchFamily="50" charset="-127"/>
      <p:regular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 Light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11:47:31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0,'3200'0,"-6767"0,3549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9442" y="2447473"/>
            <a:ext cx="8373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 Competition</a:t>
            </a:r>
            <a:r>
              <a:rPr lang="ko-KR" altLang="en-US" sz="6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결과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CF5D6-42AF-A24C-9EF2-0CB6B159E3A8}"/>
              </a:ext>
            </a:extLst>
          </p:cNvPr>
          <p:cNvSpPr txBox="1"/>
          <p:nvPr/>
        </p:nvSpPr>
        <p:spPr>
          <a:xfrm>
            <a:off x="4880376" y="4845269"/>
            <a:ext cx="243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TEAM 8</a:t>
            </a:r>
          </a:p>
          <a:p>
            <a:pPr algn="ctr"/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ctr"/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2016104107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김민준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2017103707 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강성문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2017103752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전민우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6AB00-9FA7-404F-86D8-29DDCD6E48C3}"/>
              </a:ext>
            </a:extLst>
          </p:cNvPr>
          <p:cNvSpPr txBox="1"/>
          <p:nvPr/>
        </p:nvSpPr>
        <p:spPr>
          <a:xfrm>
            <a:off x="3305471" y="3646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166842"/>
            <a:ext cx="11554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⑫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 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Augmentation(resize(224),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(224,padding=20),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4092182(4.0M)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0.9905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⑬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 (custom) 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Augmentation(resize(224),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(224,padding=20),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4916782(4.9M)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0.9855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views">
            <a:extLst>
              <a:ext uri="{FF2B5EF4-FFF2-40B4-BE49-F238E27FC236}">
                <a16:creationId xmlns:a16="http://schemas.microsoft.com/office/drawing/2014/main" id="{2C65DE04-3333-F4E0-19EE-4212A1A6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85" y="3257034"/>
            <a:ext cx="4633916" cy="32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8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166842"/>
            <a:ext cx="1155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Mixed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Depthwise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Convolution (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MDConv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C512F9-0059-A908-03CB-5462EA10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2651827"/>
            <a:ext cx="2403826" cy="91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0C5BBA-53C8-9B0F-195F-62AAAC90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77" y="1813173"/>
            <a:ext cx="2882172" cy="28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58B47-D09C-7DB1-E9CD-CD3F6737F90E}"/>
              </a:ext>
            </a:extLst>
          </p:cNvPr>
          <p:cNvSpPr txBox="1"/>
          <p:nvPr/>
        </p:nvSpPr>
        <p:spPr>
          <a:xfrm>
            <a:off x="3355822" y="29235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6C25-6649-5869-5FA6-94C18E8F1E46}"/>
              </a:ext>
            </a:extLst>
          </p:cNvPr>
          <p:cNvSpPr txBox="1"/>
          <p:nvPr/>
        </p:nvSpPr>
        <p:spPr>
          <a:xfrm>
            <a:off x="762667" y="3834725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Group convolution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A7170-2D2F-7960-31FF-4BB58EEFC1EA}"/>
              </a:ext>
            </a:extLst>
          </p:cNvPr>
          <p:cNvSpPr txBox="1"/>
          <p:nvPr/>
        </p:nvSpPr>
        <p:spPr>
          <a:xfrm>
            <a:off x="4181126" y="4853298"/>
            <a:ext cx="257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Depthwise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convolution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views">
            <a:extLst>
              <a:ext uri="{FF2B5EF4-FFF2-40B4-BE49-F238E27FC236}">
                <a16:creationId xmlns:a16="http://schemas.microsoft.com/office/drawing/2014/main" id="{81EB83A3-402B-939A-27DB-5152FCAF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15" y="4014000"/>
            <a:ext cx="4780313" cy="20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0FA0D-BBCE-2F9D-A8EA-0E8CCC46D11A}"/>
              </a:ext>
            </a:extLst>
          </p:cNvPr>
          <p:cNvSpPr txBox="1"/>
          <p:nvPr/>
        </p:nvSpPr>
        <p:spPr>
          <a:xfrm>
            <a:off x="9200726" y="6130996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MDConv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2E149-00ED-72C9-6047-A5BDB26AD2E2}"/>
              </a:ext>
            </a:extLst>
          </p:cNvPr>
          <p:cNvSpPr txBox="1"/>
          <p:nvPr/>
        </p:nvSpPr>
        <p:spPr>
          <a:xfrm>
            <a:off x="6974237" y="29268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724FF6-3914-78BD-4F31-F4311B38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396" y="1365658"/>
            <a:ext cx="3892750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952560" y="966700"/>
            <a:ext cx="3564322" cy="2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451" y="437391"/>
            <a:ext cx="374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CEF0D-185D-4FEC-A7E4-39744715E351}"/>
              </a:ext>
            </a:extLst>
          </p:cNvPr>
          <p:cNvSpPr txBox="1"/>
          <p:nvPr/>
        </p:nvSpPr>
        <p:spPr>
          <a:xfrm>
            <a:off x="449238" y="1022166"/>
            <a:ext cx="108813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transforms.Resize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(224) +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transforms.RandomCrop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(224)</a:t>
            </a:r>
          </a:p>
          <a:p>
            <a:pPr algn="just"/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BatchSize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128 / LR = 0.0001 / EPOCHS = 50 /WD = 5e-4/ Warmup start cosine annealing(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T_up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=10)/SGD/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 + data augmentation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4092182(4.0M)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0.9905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E1ED25-4A3B-3B41-ACB3-C45D8B39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7" y="2792814"/>
            <a:ext cx="4548761" cy="16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952560" y="966700"/>
            <a:ext cx="3564322" cy="2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451" y="437391"/>
            <a:ext cx="374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CEF0D-185D-4FEC-A7E4-39744715E351}"/>
              </a:ext>
            </a:extLst>
          </p:cNvPr>
          <p:cNvSpPr txBox="1"/>
          <p:nvPr/>
        </p:nvSpPr>
        <p:spPr>
          <a:xfrm>
            <a:off x="541292" y="1240216"/>
            <a:ext cx="10407124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10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sz="10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-m/</a:t>
            </a:r>
            <a:r>
              <a:rPr lang="en-US" altLang="ko-KR" sz="10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BatchSize</a:t>
            </a:r>
            <a:r>
              <a:rPr lang="en-US" altLang="ko-KR" sz="10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128 / LR = 0.0001 / EPOCHS = 50 /WD = 5e-4/ Warm up Cosine Annealing LR scheduler(</a:t>
            </a:r>
            <a:r>
              <a:rPr lang="en-US" altLang="ko-KR" sz="10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T_up</a:t>
            </a:r>
            <a:r>
              <a:rPr lang="en-US" altLang="ko-KR" sz="10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=10)/SGD/</a:t>
            </a:r>
            <a:r>
              <a:rPr lang="en-US" altLang="ko-KR" sz="10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</a:t>
            </a:r>
            <a:r>
              <a:rPr lang="en-US" altLang="ko-KR" sz="10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transforms.RandomChoice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([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transforms.RandomHorizontalFlip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(),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transforms.RandomVerticalFlip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(),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])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 dataset accuracy: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0.9830</a:t>
            </a:r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transforms.RandomErasing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0.9885</a:t>
            </a:r>
          </a:p>
          <a:p>
            <a:pPr algn="just"/>
            <a:endParaRPr lang="en-US" altLang="ko-KR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9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④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transforms.Normalize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([0.4705, 0.4670, 0.3899], [0.2365, 0.2301, 0.2520])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0.9885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Image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size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224: mean- [0.4705, 0.4670, 0.3899], std- [0.2365, 0.2301, 0.2520]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Image size 240:mean- [0.4705, 0.4669, 0.3898], std- [0.2365, 0.2301, 0.2520]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Image size 256:mean- [0.4706, 0.4670, 0.3889],std- [0.2364, 0.2301, 0.2520]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63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952560" y="966700"/>
            <a:ext cx="3564322" cy="2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451" y="437391"/>
            <a:ext cx="374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CEF0D-185D-4FEC-A7E4-39744715E351}"/>
              </a:ext>
            </a:extLst>
          </p:cNvPr>
          <p:cNvSpPr txBox="1"/>
          <p:nvPr/>
        </p:nvSpPr>
        <p:spPr>
          <a:xfrm>
            <a:off x="541292" y="1240216"/>
            <a:ext cx="1040712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⑤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transforms.RandomCrop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(224, padding= )</a:t>
            </a:r>
          </a:p>
          <a:p>
            <a:pPr marL="342900" indent="-342900" algn="just">
              <a:buFontTx/>
              <a:buAutoNum type="arabicParenR"/>
            </a:pP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Padding = 8 , Test dataset accuracy: 0.9850</a:t>
            </a:r>
          </a:p>
          <a:p>
            <a:pPr marL="342900" indent="-342900" algn="just">
              <a:buAutoNum type="arabicParenR"/>
            </a:pPr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342900" indent="-342900" algn="just">
              <a:buFontTx/>
              <a:buAutoNum type="arabicParenR"/>
            </a:pP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Padding = 16 , Test dataset accuracy: 0.9885</a:t>
            </a:r>
          </a:p>
          <a:p>
            <a:pPr marL="342900" indent="-342900" algn="just">
              <a:buAutoNum type="arabicParenR"/>
            </a:pPr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342900" indent="-342900" algn="just">
              <a:buFontTx/>
              <a:buAutoNum type="arabicParenR"/>
            </a:pPr>
            <a:r>
              <a:rPr lang="en-US" altLang="ko-KR" b="1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Padding = 20 , Test dataset accuracy: 0.9905</a:t>
            </a:r>
          </a:p>
          <a:p>
            <a:pPr marL="342900" indent="-342900" algn="just">
              <a:buFontTx/>
              <a:buAutoNum type="arabicParenR"/>
            </a:pPr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342900" indent="-342900" algn="just">
              <a:buFontTx/>
              <a:buAutoNum type="arabicParenR"/>
            </a:pP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Padding = 8 , </a:t>
            </a:r>
            <a:r>
              <a:rPr lang="en-US" altLang="ko-KR" dirty="0" err="1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padding_mode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= ‘reflect’,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  Test dataset accuracy: 0.9870</a:t>
            </a:r>
          </a:p>
          <a:p>
            <a:pPr algn="just"/>
            <a:endParaRPr lang="en-US" altLang="ko-KR" sz="9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1C0027-BF67-445C-26CF-62D6745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2" y="4009619"/>
            <a:ext cx="5899682" cy="24993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C6D839-2548-CF68-F434-368566B2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74" y="729778"/>
            <a:ext cx="2447925" cy="2400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7ADAD2-9881-27F5-6AA0-72C16376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9" y="729778"/>
            <a:ext cx="2447925" cy="2400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A4C8AE-3C8A-EBA3-EADB-D5C01A44F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746" y="3535936"/>
            <a:ext cx="2447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04109" y="976847"/>
            <a:ext cx="1791177" cy="11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359" y="437391"/>
            <a:ext cx="195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463DC-AC04-48CC-9574-AFB13E32B4D3}"/>
              </a:ext>
            </a:extLst>
          </p:cNvPr>
          <p:cNvSpPr txBox="1"/>
          <p:nvPr/>
        </p:nvSpPr>
        <p:spPr>
          <a:xfrm>
            <a:off x="541291" y="1240216"/>
            <a:ext cx="1117557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SGD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(optimizer =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torch.optim.SGD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model.parameters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=0.0001, momentum=0.9,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nesterov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=True,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weight_decay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=5e-4))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just"/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 + data augmentation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[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MixNet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-m/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BatchSize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= 128 / LR = 0.0001 / EPOCHS = 50 /WD = 5e-4/ Warm up Cosine Annealing LR scheduler(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T_up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=10)/SGD/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CrossEntropy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]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0.9905</a:t>
            </a:r>
          </a:p>
          <a:p>
            <a:pPr marL="342900" indent="-342900" algn="just">
              <a:buAutoNum type="arabicParenR"/>
            </a:pPr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ADAM (optimizer =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torch.optim.Adam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model.parameters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(),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=0.0001,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weight_decay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=5e-4))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 + data augmentation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[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MixNet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-m/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BatchSize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= 128 / LR = 0.0001 / EPOCHS = 50 /WD = 5e-4/ Warm up Cosine Annealing LR scheduler(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T_up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=10)/ADAM/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CrossEntropy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]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 dataset accuracy : 0.980</a:t>
            </a:r>
          </a:p>
        </p:txBody>
      </p:sp>
    </p:spTree>
    <p:extLst>
      <p:ext uri="{BB962C8B-B14F-4D97-AF65-F5344CB8AC3E}">
        <p14:creationId xmlns:p14="http://schemas.microsoft.com/office/powerpoint/2010/main" val="394319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04109" y="976738"/>
            <a:ext cx="1808539" cy="113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721" y="437391"/>
            <a:ext cx="195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6DD7B-5516-E47B-9738-6485C1ABDA45}"/>
              </a:ext>
            </a:extLst>
          </p:cNvPr>
          <p:cNvSpPr txBox="1"/>
          <p:nvPr/>
        </p:nvSpPr>
        <p:spPr>
          <a:xfrm>
            <a:off x="541291" y="1305341"/>
            <a:ext cx="106347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 Optimizer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SAM Optimizer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는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loss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를 계산할 때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loss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값의 최적화하고 동시에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loss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sharpness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를 최적화한다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.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따라서 학습과정에서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loss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가 두 번 계산되며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모델의 학습과정에서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local minima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들이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Smooth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해진다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Mixnet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-m + data augmentation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[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MixNet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-m/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BatchSize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= 128 / LR = 0.0001 / EPOCHS = 50 /WD = 5e-4/ Warm up Cosine Annealing LR scheduler(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T_up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=10)/SGD/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CrossEntropy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SGD Optimizer Test dataset accuracy: 0.9905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SAM Optimizer Test dataset accuracy: 0.9880</a:t>
            </a:r>
          </a:p>
          <a:p>
            <a:pPr algn="just"/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성능 향상이 미미하고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 SAM Optimizer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 계산 양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(train 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시간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)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은 거의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2</a:t>
            </a:r>
            <a:r>
              <a:rPr lang="ko-KR" altLang="en-US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배로 늘어나서 채택을 하지 않았다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84C44-09C3-0707-E5F5-452A6AD9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10" y="2258254"/>
            <a:ext cx="5682007" cy="25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3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02104B-A5A6-4CFE-B511-E9D14E6B346E}"/>
              </a:ext>
            </a:extLst>
          </p:cNvPr>
          <p:cNvCxnSpPr>
            <a:cxnSpLocks/>
          </p:cNvCxnSpPr>
          <p:nvPr/>
        </p:nvCxnSpPr>
        <p:spPr>
          <a:xfrm>
            <a:off x="1019748" y="989148"/>
            <a:ext cx="30892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3A8DB-8DB8-4F16-977B-D8A101134871}"/>
              </a:ext>
            </a:extLst>
          </p:cNvPr>
          <p:cNvSpPr txBox="1"/>
          <p:nvPr/>
        </p:nvSpPr>
        <p:spPr>
          <a:xfrm>
            <a:off x="910016" y="437391"/>
            <a:ext cx="330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 Parameter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8B8F1-6699-4901-9E16-B8D11E358F3E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0BA50-5CCC-AA00-E528-284DA63D4F38}"/>
              </a:ext>
            </a:extLst>
          </p:cNvPr>
          <p:cNvSpPr txBox="1"/>
          <p:nvPr/>
        </p:nvSpPr>
        <p:spPr>
          <a:xfrm>
            <a:off x="541291" y="1240216"/>
            <a:ext cx="111755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Epoch 50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고정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[Augmentation </a:t>
            </a:r>
            <a:r>
              <a:rPr lang="ko-KR" altLang="en-US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BatchSize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128 / LR = 0.0001 / WD = 5e-4</a:t>
            </a:r>
            <a:r>
              <a:rPr lang="ko-KR" altLang="en-US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CosineAnnealingWarmupRestarts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SGD/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Epoch 50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회를 학습하는 경우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 이후에도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계속해서 성능이 개선 되고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validation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accuracy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45~50 Epoch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가장 높았다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 Epoch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 훈련하면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좋은 성능의 모델링이 이루어짐을 예측할 수 있다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marL="342900" indent="-342900" algn="just">
              <a:buAutoNum type="arabicParenR"/>
            </a:pPr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2D1B94A-71A6-C740-D892-5869F64B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79" y="3114896"/>
            <a:ext cx="6730800" cy="34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AB5E266-712B-988B-186D-D3601F05B72B}"/>
              </a:ext>
            </a:extLst>
          </p:cNvPr>
          <p:cNvSpPr/>
          <p:nvPr/>
        </p:nvSpPr>
        <p:spPr>
          <a:xfrm>
            <a:off x="8963447" y="3114896"/>
            <a:ext cx="207818" cy="222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A81910-FDFE-6245-99C0-EBEC963C7AB9}"/>
              </a:ext>
            </a:extLst>
          </p:cNvPr>
          <p:cNvSpPr/>
          <p:nvPr/>
        </p:nvSpPr>
        <p:spPr>
          <a:xfrm>
            <a:off x="8961126" y="3369383"/>
            <a:ext cx="207818" cy="222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7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02104B-A5A6-4CFE-B511-E9D14E6B346E}"/>
              </a:ext>
            </a:extLst>
          </p:cNvPr>
          <p:cNvCxnSpPr>
            <a:cxnSpLocks/>
          </p:cNvCxnSpPr>
          <p:nvPr/>
        </p:nvCxnSpPr>
        <p:spPr>
          <a:xfrm>
            <a:off x="1019748" y="989148"/>
            <a:ext cx="30892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3A8DB-8DB8-4F16-977B-D8A101134871}"/>
              </a:ext>
            </a:extLst>
          </p:cNvPr>
          <p:cNvSpPr txBox="1"/>
          <p:nvPr/>
        </p:nvSpPr>
        <p:spPr>
          <a:xfrm>
            <a:off x="910016" y="437391"/>
            <a:ext cx="330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 Parameter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8B8F1-6699-4901-9E16-B8D11E358F3E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0BA50-5CCC-AA00-E528-284DA63D4F38}"/>
              </a:ext>
            </a:extLst>
          </p:cNvPr>
          <p:cNvSpPr txBox="1"/>
          <p:nvPr/>
        </p:nvSpPr>
        <p:spPr>
          <a:xfrm>
            <a:off x="541291" y="1240216"/>
            <a:ext cx="111755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/ Val 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비율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[Augmentation </a:t>
            </a:r>
            <a:r>
              <a:rPr lang="ko-KR" altLang="en-US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BatchSize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128 / LR = 0.0001 / WD = 5e-4</a:t>
            </a:r>
            <a:r>
              <a:rPr lang="ko-KR" altLang="en-US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CosineAnnealingWarmupRestarts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SGD/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Train, Validation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 시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비율로 하는 것보다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1, 100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학습하는 것이 테스트셋에 대해 성능이 더 좋았다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Train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비율이 높으면 높을수록 </a:t>
            </a:r>
            <a:r>
              <a:rPr lang="ko-KR" altLang="en-US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과적합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될 수 있다는 기존의 통념과 거리가 먼 결과가 나와 추가적인 학습이 필요해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보인다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  <a:p>
            <a:pPr marL="342900" indent="-342900" algn="just">
              <a:buAutoNum type="arabicParenR"/>
            </a:pPr>
            <a:endParaRPr lang="en-US" altLang="ko-KR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9202DE30-6674-77F8-76BC-3C8214F7C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9308"/>
              </p:ext>
            </p:extLst>
          </p:nvPr>
        </p:nvGraphicFramePr>
        <p:xfrm>
          <a:off x="1932136" y="3211141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376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731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3993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 :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99 : 1 or Train all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Mixnet_m</a:t>
                      </a:r>
                      <a:endParaRPr lang="en-US" altLang="ko-KR" b="1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0.98800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0.99450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7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EfficientNet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lite1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0.98900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0.99650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6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Mobilenet_v2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0.95050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0.95800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97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C4ADE-7E23-4BF7-87CB-4F5A09E5EFCE}"/>
              </a:ext>
            </a:extLst>
          </p:cNvPr>
          <p:cNvSpPr txBox="1"/>
          <p:nvPr/>
        </p:nvSpPr>
        <p:spPr>
          <a:xfrm>
            <a:off x="541292" y="1240216"/>
            <a:ext cx="11316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 Scheduler (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0.0001)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0.1530 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Exponential Scheduler (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0.1)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0.9755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2EDE58-71B6-4670-BB92-65C97CCB846F}"/>
              </a:ext>
            </a:extLst>
          </p:cNvPr>
          <p:cNvCxnSpPr>
            <a:cxnSpLocks/>
          </p:cNvCxnSpPr>
          <p:nvPr/>
        </p:nvCxnSpPr>
        <p:spPr>
          <a:xfrm flipV="1">
            <a:off x="933331" y="982668"/>
            <a:ext cx="2426049" cy="6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41DE22-A876-4363-B8E5-EDEE6A82ECCF}"/>
              </a:ext>
            </a:extLst>
          </p:cNvPr>
          <p:cNvSpPr txBox="1"/>
          <p:nvPr/>
        </p:nvSpPr>
        <p:spPr>
          <a:xfrm>
            <a:off x="933331" y="437391"/>
            <a:ext cx="242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scheduler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36645-AEC2-47EA-B1F0-E55718AF1563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47257-AEF6-6BC0-B650-44058177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" y="3209847"/>
            <a:ext cx="4800000" cy="31492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ADFB30-ABC6-2CB1-9975-F0462F4E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81" y="2211564"/>
            <a:ext cx="5235229" cy="1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1FC875-6CB3-4DA3-9192-298AF79CDD4E}"/>
              </a:ext>
            </a:extLst>
          </p:cNvPr>
          <p:cNvSpPr txBox="1"/>
          <p:nvPr/>
        </p:nvSpPr>
        <p:spPr>
          <a:xfrm>
            <a:off x="722205" y="461939"/>
            <a:ext cx="165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A340D9-9A88-4A75-A17D-D5125E174A07}"/>
              </a:ext>
            </a:extLst>
          </p:cNvPr>
          <p:cNvCxnSpPr>
            <a:cxnSpLocks/>
          </p:cNvCxnSpPr>
          <p:nvPr/>
        </p:nvCxnSpPr>
        <p:spPr>
          <a:xfrm>
            <a:off x="722205" y="1013961"/>
            <a:ext cx="1738697" cy="68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5E5353-0872-4360-B5C0-4649760E4B9F}"/>
              </a:ext>
            </a:extLst>
          </p:cNvPr>
          <p:cNvSpPr txBox="1"/>
          <p:nvPr/>
        </p:nvSpPr>
        <p:spPr>
          <a:xfrm>
            <a:off x="722205" y="1486888"/>
            <a:ext cx="72257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EDA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Models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Data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Optimizer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Hyper Parameter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Lr scheduler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Competition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활용한 모델 및 기술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733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C4ADE-7E23-4BF7-87CB-4F5A09E5EFCE}"/>
              </a:ext>
            </a:extLst>
          </p:cNvPr>
          <p:cNvSpPr txBox="1"/>
          <p:nvPr/>
        </p:nvSpPr>
        <p:spPr>
          <a:xfrm>
            <a:off x="541292" y="1240216"/>
            <a:ext cx="11316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CosineAnnealingWarmUpRestarts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[50 Epoch]</a:t>
            </a:r>
          </a:p>
          <a:p>
            <a:pPr marL="342900" indent="-342900" algn="just">
              <a:buAutoNum type="arabicParenR"/>
            </a:pPr>
            <a:r>
              <a:rPr lang="en-US" altLang="ko-KR" b="1" dirty="0" err="1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T_up</a:t>
            </a:r>
            <a:r>
              <a:rPr lang="en-US" altLang="ko-KR" b="1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10/ T_0=50: 0.9905</a:t>
            </a:r>
          </a:p>
          <a:p>
            <a:pPr marL="342900" indent="-342900" algn="just">
              <a:buAutoNum type="arabicParenR"/>
            </a:pPr>
            <a:r>
              <a:rPr lang="en-US" altLang="ko-KR" dirty="0" err="1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T_up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15/ T_0=50: 0.9835</a:t>
            </a:r>
          </a:p>
          <a:p>
            <a:pPr marL="342900" indent="-342900" algn="just">
              <a:buAutoNum type="arabicParenR"/>
            </a:pPr>
            <a:r>
              <a:rPr lang="en-US" altLang="ko-KR" dirty="0" err="1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T_up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5/ T_0=25 :0.9790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2EDE58-71B6-4670-BB92-65C97CCB846F}"/>
              </a:ext>
            </a:extLst>
          </p:cNvPr>
          <p:cNvCxnSpPr>
            <a:cxnSpLocks/>
          </p:cNvCxnSpPr>
          <p:nvPr/>
        </p:nvCxnSpPr>
        <p:spPr>
          <a:xfrm flipV="1">
            <a:off x="933331" y="982668"/>
            <a:ext cx="2426049" cy="6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41DE22-A876-4363-B8E5-EDEE6A82ECCF}"/>
              </a:ext>
            </a:extLst>
          </p:cNvPr>
          <p:cNvSpPr txBox="1"/>
          <p:nvPr/>
        </p:nvSpPr>
        <p:spPr>
          <a:xfrm>
            <a:off x="933331" y="437391"/>
            <a:ext cx="242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scheduler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36645-AEC2-47EA-B1F0-E55718AF1563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83AF5-A314-F75D-89C8-E5CD57AF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1" y="4280502"/>
            <a:ext cx="3600450" cy="23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0A599-576F-244D-CB0C-C27A6DD9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755" y="4309038"/>
            <a:ext cx="36004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0C9B96-954C-947D-DDF1-7F258C448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908" y="4280502"/>
            <a:ext cx="360045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B7E4B3-02DE-DE72-D22F-9FCC17388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402" y="2156865"/>
            <a:ext cx="8165911" cy="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961282" y="954292"/>
            <a:ext cx="6696803" cy="34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361" y="437391"/>
            <a:ext cx="674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Competition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활용한 모델 및 기술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BB6D-D3C6-4C5C-BAC4-179C87E8F0A7}"/>
              </a:ext>
            </a:extLst>
          </p:cNvPr>
          <p:cNvSpPr txBox="1"/>
          <p:nvPr/>
        </p:nvSpPr>
        <p:spPr>
          <a:xfrm>
            <a:off x="541292" y="1539067"/>
            <a:ext cx="107363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Model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-M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Data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824FA3-E855-ACC1-8AF9-3DD8B5E4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2" y="2863725"/>
            <a:ext cx="5899682" cy="249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3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961282" y="954292"/>
            <a:ext cx="6696803" cy="34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361" y="437391"/>
            <a:ext cx="674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Competition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활용한 모델 및 기술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9874-6060-4345-99BC-2223CD318EFA}"/>
              </a:ext>
            </a:extLst>
          </p:cNvPr>
          <p:cNvSpPr txBox="1"/>
          <p:nvPr/>
        </p:nvSpPr>
        <p:spPr>
          <a:xfrm>
            <a:off x="541292" y="1280616"/>
            <a:ext cx="1073630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HyperParameter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사용 기법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[</a:t>
            </a:r>
            <a:r>
              <a:rPr lang="en-US" altLang="ko-KR" sz="16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BatchSize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128 / LR = 0.0001 / EPOCHS = 50 / WD = 5e-4 /Momentum = 0.9/ 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Warm up start Cosine Annealing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Optimizer: SGD/Loss Function: </a:t>
            </a:r>
            <a:r>
              <a:rPr lang="en-US" altLang="ko-KR" sz="16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</a:t>
            </a:r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Train dataset all]</a:t>
            </a:r>
          </a:p>
          <a:p>
            <a:pPr algn="just"/>
            <a:endParaRPr lang="en-US" altLang="ko-KR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1EF319-0EE5-9FBE-4134-F4EBA0E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21" y="3823728"/>
            <a:ext cx="3600450" cy="236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149B22-C454-AF0D-5298-AD7F6580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83" y="3321027"/>
            <a:ext cx="8165911" cy="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4C1782-7CF5-4CB7-A0F8-A8BED073710A}"/>
              </a:ext>
            </a:extLst>
          </p:cNvPr>
          <p:cNvCxnSpPr>
            <a:cxnSpLocks/>
          </p:cNvCxnSpPr>
          <p:nvPr/>
        </p:nvCxnSpPr>
        <p:spPr>
          <a:xfrm flipV="1">
            <a:off x="961282" y="954292"/>
            <a:ext cx="6696803" cy="34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D9BA81-D52B-4098-B7A2-E70CB509A568}"/>
              </a:ext>
            </a:extLst>
          </p:cNvPr>
          <p:cNvSpPr txBox="1"/>
          <p:nvPr/>
        </p:nvSpPr>
        <p:spPr>
          <a:xfrm>
            <a:off x="822361" y="437391"/>
            <a:ext cx="674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Competition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활용한 모델 및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5069-A73F-4D82-B0CD-38E89ABF219F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7093D-795F-4FDA-9868-212D84B80975}"/>
              </a:ext>
            </a:extLst>
          </p:cNvPr>
          <p:cNvSpPr txBox="1"/>
          <p:nvPr/>
        </p:nvSpPr>
        <p:spPr>
          <a:xfrm>
            <a:off x="541292" y="1263295"/>
            <a:ext cx="1075082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④ 결론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설명한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 augmentation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및 </a:t>
            </a:r>
            <a:r>
              <a:rPr lang="en-US" altLang="ko-KR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lr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scheduler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기법을 적용한 모델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MixNet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-m)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 Accuracy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측정한 결과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0.9945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성능을 도출했다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Epoch 50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학습하면서 계속해서 성능이 높아지는 경향을 보아 충분히 학습이 이루어지지 않음을 알 수 있고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추가로 학습하면 성능을 더 올릴 수 있을 것이라 예상된다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주어진 데이터 셋에서 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validation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데이터를 줄이고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</a:t>
            </a:r>
            <a:r>
              <a:rPr lang="ko-KR" altLang="en-US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늘려 비용 문제를 최소화함으로써 성능을 끌어올릴 수 있었다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⑤ 역할 분담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김민준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Mixnet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,,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EfficientNet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학습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padding size, resize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조절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augmentation –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crop type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반영 위주로 학습 등등</a:t>
            </a:r>
            <a:endParaRPr lang="en-US" altLang="ko-KR" sz="1400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강성문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Dataset EDA, Mobilenet_v2,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Mixnet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다양한 모델 학습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/learning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scheduler(exponential)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이어 학습하는 코드 등등</a:t>
            </a:r>
            <a:endParaRPr lang="en-US" altLang="ko-KR" sz="1400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전민우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ResNet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EfficientNet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다양한 모델 학습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train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dataset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 조절 </a:t>
            </a:r>
            <a:r>
              <a:rPr lang="en-US" altLang="ko-KR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leaning scheduler </a:t>
            </a:r>
            <a:r>
              <a:rPr lang="ko-KR" altLang="en-US" sz="14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변화시켜 학습 등등</a:t>
            </a:r>
            <a:endParaRPr lang="en-US" altLang="ko-KR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20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9416"/>
            <a:ext cx="872272" cy="97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4042" y="437391"/>
            <a:ext cx="9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290092"/>
            <a:ext cx="112938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Dataset :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58388 images for train &amp; 2000 images for test</a:t>
            </a:r>
          </a:p>
          <a:p>
            <a:pPr algn="just"/>
            <a:r>
              <a:rPr lang="ko-KR" altLang="en-US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400</a:t>
            </a:r>
            <a:r>
              <a:rPr lang="ko-KR" altLang="en-US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각각 대략 </a:t>
            </a:r>
            <a:r>
              <a:rPr lang="en-US" altLang="ko-KR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150</a:t>
            </a:r>
            <a:r>
              <a:rPr lang="ko-KR" altLang="en-US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정도의 샘플로 구성되어 </a:t>
            </a:r>
            <a:r>
              <a:rPr lang="en-US" altLang="ko-KR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 Balance</a:t>
            </a:r>
            <a:r>
              <a:rPr lang="ko-KR" altLang="en-US" sz="1600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갖췄다고 판단</a:t>
            </a:r>
            <a:endParaRPr lang="en-US" altLang="ko-KR" sz="1600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7E054-FA52-C4C4-9049-C8FF4AE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91" y="437391"/>
            <a:ext cx="2491828" cy="28593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30C2C6-BEEA-6AE5-DA25-1986998F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06" y="3488317"/>
            <a:ext cx="8857898" cy="25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240216"/>
            <a:ext cx="1129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Image </a:t>
            </a:r>
            <a:r>
              <a:rPr lang="en-US" altLang="ko-KR" dirty="0">
                <a:solidFill>
                  <a:srgbClr val="00002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224 x 224 x 3(RGB) </a:t>
            </a:r>
            <a:endParaRPr lang="en-US" altLang="ko-KR" b="1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471A-DFCA-6B7F-872E-2F4F36FA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016876"/>
            <a:ext cx="3800475" cy="3771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F951D-8B6A-B05A-5D00-08F5E850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60" y="1969251"/>
            <a:ext cx="3705225" cy="38195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52808-FD70-2DEB-9AFA-BF4C0AC43D63}"/>
              </a:ext>
            </a:extLst>
          </p:cNvPr>
          <p:cNvCxnSpPr>
            <a:cxnSpLocks/>
          </p:cNvCxnSpPr>
          <p:nvPr/>
        </p:nvCxnSpPr>
        <p:spPr>
          <a:xfrm flipV="1">
            <a:off x="1046321" y="979416"/>
            <a:ext cx="872272" cy="97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370E1C-A486-F408-FAF1-D4019F4A5BBA}"/>
              </a:ext>
            </a:extLst>
          </p:cNvPr>
          <p:cNvSpPr txBox="1"/>
          <p:nvPr/>
        </p:nvSpPr>
        <p:spPr>
          <a:xfrm>
            <a:off x="984042" y="437391"/>
            <a:ext cx="9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8B470-4266-97B6-E0BE-AEA1CD196968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240216"/>
            <a:ext cx="1129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Train &amp; Test set Class name 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불일치 여부 탐색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en-US" altLang="ko-KR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F9A4FD-2862-50A2-BA6A-9CDD927B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0" y="1929938"/>
            <a:ext cx="8058150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3DD9F5-BCBF-72D1-F896-8E796C94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5669685"/>
            <a:ext cx="1034415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D63E93-E207-D895-1A6F-FD0F366D9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80" y="3173778"/>
            <a:ext cx="3020291" cy="1219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87B96E-2973-2355-7B70-3876F678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0" y="4440206"/>
            <a:ext cx="3200400" cy="125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2F8FF5-44A6-B8D4-8C6C-4AE63827E054}"/>
              </a:ext>
            </a:extLst>
          </p:cNvPr>
          <p:cNvSpPr txBox="1"/>
          <p:nvPr/>
        </p:nvSpPr>
        <p:spPr>
          <a:xfrm>
            <a:off x="4235711" y="3287908"/>
            <a:ext cx="5001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Class Name</a:t>
            </a:r>
          </a:p>
          <a:p>
            <a:pPr algn="just"/>
            <a:endParaRPr lang="en-US" altLang="ko-KR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Class Name</a:t>
            </a:r>
            <a:endParaRPr lang="en-US" altLang="ko-KR" b="1" dirty="0">
              <a:solidFill>
                <a:srgbClr val="00002F"/>
              </a:solidFill>
              <a:latin typeface="+mj-lt"/>
              <a:ea typeface="NanumSquare Light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414D45-B886-93C2-70EE-FA67382618AC}"/>
              </a:ext>
            </a:extLst>
          </p:cNvPr>
          <p:cNvSpPr/>
          <p:nvPr/>
        </p:nvSpPr>
        <p:spPr>
          <a:xfrm>
            <a:off x="8051800" y="2616200"/>
            <a:ext cx="867930" cy="557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CE9A75-52E2-29A0-8E54-38C141405EEF}"/>
              </a:ext>
            </a:extLst>
          </p:cNvPr>
          <p:cNvCxnSpPr>
            <a:cxnSpLocks/>
          </p:cNvCxnSpPr>
          <p:nvPr/>
        </p:nvCxnSpPr>
        <p:spPr>
          <a:xfrm flipV="1">
            <a:off x="1046321" y="979416"/>
            <a:ext cx="872272" cy="97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D012FF-37F9-3407-8483-2746E46A3372}"/>
              </a:ext>
            </a:extLst>
          </p:cNvPr>
          <p:cNvSpPr txBox="1"/>
          <p:nvPr/>
        </p:nvSpPr>
        <p:spPr>
          <a:xfrm>
            <a:off x="984042" y="437391"/>
            <a:ext cx="9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AB8AD-7095-1156-9791-685731DBE4A0}"/>
              </a:ext>
            </a:extLst>
          </p:cNvPr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37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50473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240216"/>
            <a:ext cx="11293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ResNet-34(Custom)(Baseline Model) 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3338832(3.3M)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0.5380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 ResNet-34(Custom) + 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augmentation (resize(64), </a:t>
            </a:r>
            <a:r>
              <a:rPr lang="en-US" altLang="ko-KR" sz="14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randomcrop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(64, padding=8), random erasing)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3338832(3.3M)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0.8370</a:t>
            </a:r>
            <a:endParaRPr lang="en-US" altLang="ko-KR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ResNet-44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 (resize(64),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(64, padding=8), random erasing)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4987856(4.9M)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0.8465</a:t>
            </a:r>
          </a:p>
          <a:p>
            <a:pPr algn="just"/>
            <a:endParaRPr lang="en-US" altLang="ko-KR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257AD-698F-FAA4-DE46-600321C7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98" y="3365436"/>
            <a:ext cx="6184941" cy="2745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AEF0F-0C01-9D23-0DBE-62C9CA2A02F2}"/>
              </a:ext>
            </a:extLst>
          </p:cNvPr>
          <p:cNvSpPr txBox="1"/>
          <p:nvPr/>
        </p:nvSpPr>
        <p:spPr>
          <a:xfrm>
            <a:off x="9246664" y="3606978"/>
            <a:ext cx="2058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3x3, 16, stride 1</a:t>
            </a:r>
            <a:endParaRPr lang="ko-KR" alt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3BD8D2D-E209-8E12-0E4A-78A0412CB3F6}"/>
                  </a:ext>
                </a:extLst>
              </p14:cNvPr>
              <p14:cNvContentPartPr/>
              <p14:nvPr/>
            </p14:nvContentPartPr>
            <p14:xfrm>
              <a:off x="8172228" y="3836954"/>
              <a:ext cx="12909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3BD8D2D-E209-8E12-0E4A-78A0412CB3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3228" y="3827954"/>
                <a:ext cx="130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D3036E5-2B83-B2D4-2676-815527C38F5D}"/>
              </a:ext>
            </a:extLst>
          </p:cNvPr>
          <p:cNvSpPr txBox="1"/>
          <p:nvPr/>
        </p:nvSpPr>
        <p:spPr>
          <a:xfrm>
            <a:off x="6267490" y="3606978"/>
            <a:ext cx="56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E51DB-1551-86A0-8923-9DE231FF2037}"/>
              </a:ext>
            </a:extLst>
          </p:cNvPr>
          <p:cNvSpPr txBox="1"/>
          <p:nvPr/>
        </p:nvSpPr>
        <p:spPr>
          <a:xfrm>
            <a:off x="5816731" y="4121917"/>
            <a:ext cx="56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1A62C-6E0A-76DF-D09A-9EFEAB39A860}"/>
              </a:ext>
            </a:extLst>
          </p:cNvPr>
          <p:cNvSpPr txBox="1"/>
          <p:nvPr/>
        </p:nvSpPr>
        <p:spPr>
          <a:xfrm>
            <a:off x="5816731" y="4589814"/>
            <a:ext cx="56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13F27-EF5E-81BF-137B-1E8F1164DBF7}"/>
              </a:ext>
            </a:extLst>
          </p:cNvPr>
          <p:cNvSpPr txBox="1"/>
          <p:nvPr/>
        </p:nvSpPr>
        <p:spPr>
          <a:xfrm>
            <a:off x="5816731" y="5032239"/>
            <a:ext cx="56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8x8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7186B-354C-2032-384E-86973F2F34A4}"/>
              </a:ext>
            </a:extLst>
          </p:cNvPr>
          <p:cNvSpPr txBox="1"/>
          <p:nvPr/>
        </p:nvSpPr>
        <p:spPr>
          <a:xfrm>
            <a:off x="6668644" y="4090547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B5E20-8611-5726-940F-70064863F096}"/>
              </a:ext>
            </a:extLst>
          </p:cNvPr>
          <p:cNvSpPr txBox="1"/>
          <p:nvPr/>
        </p:nvSpPr>
        <p:spPr>
          <a:xfrm>
            <a:off x="6700609" y="4386479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04C6C-BDB5-E511-7000-C5C607826433}"/>
              </a:ext>
            </a:extLst>
          </p:cNvPr>
          <p:cNvSpPr txBox="1"/>
          <p:nvPr/>
        </p:nvSpPr>
        <p:spPr>
          <a:xfrm>
            <a:off x="6700609" y="4576106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D064B-FC06-2613-DA19-AD6B22693661}"/>
              </a:ext>
            </a:extLst>
          </p:cNvPr>
          <p:cNvSpPr txBox="1"/>
          <p:nvPr/>
        </p:nvSpPr>
        <p:spPr>
          <a:xfrm>
            <a:off x="6700609" y="4870049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48196-0B12-51D8-A5FB-7020A56C508E}"/>
              </a:ext>
            </a:extLst>
          </p:cNvPr>
          <p:cNvSpPr txBox="1"/>
          <p:nvPr/>
        </p:nvSpPr>
        <p:spPr>
          <a:xfrm>
            <a:off x="6694647" y="5019599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5DFB6-B904-7225-F619-56156FAEA9FB}"/>
              </a:ext>
            </a:extLst>
          </p:cNvPr>
          <p:cNvSpPr txBox="1"/>
          <p:nvPr/>
        </p:nvSpPr>
        <p:spPr>
          <a:xfrm>
            <a:off x="6914018" y="4022107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B7A2A-528A-302C-CA15-62791190BBF3}"/>
              </a:ext>
            </a:extLst>
          </p:cNvPr>
          <p:cNvSpPr txBox="1"/>
          <p:nvPr/>
        </p:nvSpPr>
        <p:spPr>
          <a:xfrm>
            <a:off x="6668644" y="3943793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5150C-13F6-0C7D-BEB1-40689B6C017B}"/>
              </a:ext>
            </a:extLst>
          </p:cNvPr>
          <p:cNvSpPr txBox="1"/>
          <p:nvPr/>
        </p:nvSpPr>
        <p:spPr>
          <a:xfrm>
            <a:off x="6992022" y="4501895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EAC01-56C5-0C53-B528-02EB51DEBD22}"/>
              </a:ext>
            </a:extLst>
          </p:cNvPr>
          <p:cNvSpPr txBox="1"/>
          <p:nvPr/>
        </p:nvSpPr>
        <p:spPr>
          <a:xfrm>
            <a:off x="6992022" y="4929355"/>
            <a:ext cx="323378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75FE0B-F121-0AC9-3521-A6C97704CE9E}"/>
              </a:ext>
            </a:extLst>
          </p:cNvPr>
          <p:cNvCxnSpPr/>
          <p:nvPr/>
        </p:nvCxnSpPr>
        <p:spPr>
          <a:xfrm>
            <a:off x="6379574" y="5263071"/>
            <a:ext cx="4755875" cy="442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2F2BE9-7CA6-8B6C-276A-AC982AD92F6E}"/>
              </a:ext>
            </a:extLst>
          </p:cNvPr>
          <p:cNvCxnSpPr/>
          <p:nvPr/>
        </p:nvCxnSpPr>
        <p:spPr>
          <a:xfrm flipV="1">
            <a:off x="6379574" y="5263071"/>
            <a:ext cx="4798584" cy="442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A9623B7-AA30-23CB-AC3C-960D3C78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82" y="5853309"/>
            <a:ext cx="3481283" cy="7827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ED845CE-9C19-7FDC-359E-011616B65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865" y="6244696"/>
            <a:ext cx="1571625" cy="33337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35B0419-D148-9FAE-16F9-74CA58CE6C38}"/>
              </a:ext>
            </a:extLst>
          </p:cNvPr>
          <p:cNvSpPr/>
          <p:nvPr/>
        </p:nvSpPr>
        <p:spPr>
          <a:xfrm>
            <a:off x="4894746" y="6275457"/>
            <a:ext cx="271851" cy="2718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2" y="1240216"/>
            <a:ext cx="11293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④ regnet_y_400mf + </a:t>
            </a:r>
            <a:r>
              <a:rPr lang="en-US" altLang="ko-KR" sz="11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Augmentation(resize(224), </a:t>
            </a:r>
            <a:r>
              <a:rPr lang="en-US" altLang="ko-KR" sz="11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randomcrop</a:t>
            </a:r>
            <a:r>
              <a:rPr lang="en-US" altLang="ko-KR" sz="11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(224,padding=20), random erasing) + Warmup start Cosine annealing LR scheduler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4816464(4.8M)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0.9795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⑤ mobile Vit-s(Custom) + 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Augmentation(resize(224), </a:t>
            </a:r>
            <a:r>
              <a:rPr lang="en-US" altLang="ko-KR" sz="1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randomcrop</a:t>
            </a:r>
            <a:r>
              <a:rPr lang="en-US" altLang="ko-KR" sz="1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(224,padding=20), random erasing) + Warmup start Cosine annealing LR scheduler </a:t>
            </a:r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4972400(4.9M)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0.9845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b="1" dirty="0">
              <a:solidFill>
                <a:srgbClr val="00002F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1018-3293-84E5-0261-30DFE6B5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35" y="2910626"/>
            <a:ext cx="4291752" cy="34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3" y="1166842"/>
            <a:ext cx="10407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⑥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V2  </a:t>
            </a:r>
            <a:r>
              <a:rPr lang="en-US" altLang="ko-KR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(resize(64))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2736272(2.7M)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0.7985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⑦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V2 + Data Augmentation(resize(224))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2736272(2.7M)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0.9435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⑧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V2 +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Augmentation(resize(224), </a:t>
            </a:r>
            <a:r>
              <a:rPr lang="en-US" altLang="ko-KR" sz="12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randomcrop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(224,padding=20),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2736272(2.7M)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0.9505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1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46321" y="974002"/>
            <a:ext cx="1357518" cy="1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6799" y="437391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73133-A2A5-4B7A-BF75-2ACCC4C85B27}"/>
              </a:ext>
            </a:extLst>
          </p:cNvPr>
          <p:cNvSpPr txBox="1"/>
          <p:nvPr/>
        </p:nvSpPr>
        <p:spPr>
          <a:xfrm>
            <a:off x="541291" y="1240216"/>
            <a:ext cx="11340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⑨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EfficientNet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lite 0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Augmentation(resize(224),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(224,padding=20),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4079544(4.0M)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0.9865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⑩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EfficientNet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lite 1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Augmentation(resize(240),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(240,padding=20),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4648080(4.6M)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0.9890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⑪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EfficientNet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lite 2(custom)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+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Data Augmentation(resize(260),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randomcrop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(260,padding=20), random erasing) + exponential LR scheduler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Model Parameters: 4920016(4.9M)</a:t>
            </a:r>
          </a:p>
          <a:p>
            <a:pPr algn="just"/>
            <a:r>
              <a:rPr lang="en-US" altLang="ko-KR" dirty="0">
                <a:solidFill>
                  <a:srgbClr val="00002F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 dataset accuracy: 0.9845</a:t>
            </a:r>
          </a:p>
          <a:p>
            <a:pPr algn="just"/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4DF42-162E-9FCC-B07E-D43CFC4E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76" y="3879829"/>
            <a:ext cx="2439444" cy="29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62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1609</Words>
  <Application>Microsoft Office PowerPoint</Application>
  <PresentationFormat>와이드스크린</PresentationFormat>
  <Paragraphs>270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 ExtraBold</vt:lpstr>
      <vt:lpstr>Arial</vt:lpstr>
      <vt:lpstr>나눔스퀘어 Light</vt:lpstr>
      <vt:lpstr>NanumSquare</vt:lpstr>
      <vt:lpstr>맑은 고딕</vt:lpstr>
      <vt:lpstr>NanumSquare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2017103752@office.khu.ac.kr</cp:lastModifiedBy>
  <cp:revision>79</cp:revision>
  <dcterms:created xsi:type="dcterms:W3CDTF">2017-05-29T09:12:16Z</dcterms:created>
  <dcterms:modified xsi:type="dcterms:W3CDTF">2022-06-09T14:22:49Z</dcterms:modified>
</cp:coreProperties>
</file>