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en-US/docs/Web/JavaScript/Closures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s://docs.microsoft.com/ko-kr/dotnet/fsharp/language-reference/functions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developer.mozilla.org/en-US/docs/Web/JavaScript/Closure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los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Closure</a:t>
            </a:r>
          </a:p>
        </p:txBody>
      </p:sp>
      <p:sp>
        <p:nvSpPr>
          <p:cNvPr id="120" name="전 성빈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전 성빈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고차함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고차함수</a:t>
            </a:r>
          </a:p>
        </p:txBody>
      </p:sp>
      <p:sp>
        <p:nvSpPr>
          <p:cNvPr id="163" name="함수는 인자로 받을 수가 있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함수는 인자로 받을 수가 있다</a:t>
            </a:r>
          </a:p>
          <a:p>
            <a:pPr/>
            <a:r>
              <a:t>함수가 리턴 될 수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함수는 인자로 받을 수 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함수는 인자로 받을 수 있다</a:t>
            </a:r>
          </a:p>
        </p:txBody>
      </p:sp>
      <p:sp>
        <p:nvSpPr>
          <p:cNvPr id="166" name="jQu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jQuery</a:t>
            </a:r>
          </a:p>
          <a:p>
            <a:pPr/>
            <a:r>
              <a:t>자바스크립트 콜백함수</a:t>
            </a:r>
          </a:p>
          <a:p>
            <a:pPr/>
            <a:r>
              <a:t>파이썬 map filter reduce</a:t>
            </a:r>
          </a:p>
        </p:txBody>
      </p:sp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2161" y="8297259"/>
            <a:ext cx="9730761" cy="813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1929" y="3021983"/>
            <a:ext cx="6451697" cy="2321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3029" y="5922211"/>
            <a:ext cx="10469025" cy="1795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함수가 리턴 될 수 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함수가 리턴 될 수 있다</a:t>
            </a:r>
          </a:p>
        </p:txBody>
      </p:sp>
      <p:sp>
        <p:nvSpPr>
          <p:cNvPr id="172" name="람다식을 이용하여 리턴을 할 수 있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람다식을 이용하여 리턴을 할 수 있고</a:t>
            </a:r>
          </a:p>
          <a:p>
            <a:pPr/>
            <a:r>
              <a:t>클로저(함수를 리턴)하는 식으로 구성</a:t>
            </a:r>
          </a:p>
          <a:p>
            <a:pPr/>
            <a:r>
              <a:t>할 수 도  있습니다</a:t>
            </a:r>
          </a:p>
        </p:txBody>
      </p:sp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1949" y="5045285"/>
            <a:ext cx="6881461" cy="3148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다시 클로저로 돌아와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다시 클로저로 돌아와서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클로저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클로저란?</a:t>
            </a:r>
          </a:p>
        </p:txBody>
      </p:sp>
      <p:sp>
        <p:nvSpPr>
          <p:cNvPr id="178" name="함수가 리턴 한 값은 함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함수가 리턴 한 값은 함수</a:t>
            </a:r>
          </a:p>
          <a:p>
            <a:pPr/>
            <a:r>
              <a:t>함수내부의 스코프 와 관련이 있다</a:t>
            </a:r>
          </a:p>
          <a:p>
            <a:pPr/>
            <a:r>
              <a:t>함수형 프로그래밍에 쓰인다고 한다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557" y="5514825"/>
            <a:ext cx="5299959" cy="3167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1668" y="5514825"/>
            <a:ext cx="5006731" cy="3167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함수가 리턴 한 값은 ‘함수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함수가 리턴 한 값은 ‘함수’</a:t>
            </a:r>
          </a:p>
        </p:txBody>
      </p:sp>
      <p:sp>
        <p:nvSpPr>
          <p:cNvPr id="183" name="프로그래머 분들이 알고계시는 그 ‘형태’가 맞습니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프로그래머 분들이 알고계시는 그 ‘형태’가 맞습니다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개념을 알려면 ‘형태’ 가지고는 안될것 같았습니다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811" y="3435556"/>
            <a:ext cx="5256996" cy="346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9100" y="3435556"/>
            <a:ext cx="5635501" cy="3466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처음 적용할 때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처음 적용할 때…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0956" y="2660856"/>
            <a:ext cx="5271785" cy="3594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590" y="2660856"/>
            <a:ext cx="5450661" cy="35943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그룹"/>
          <p:cNvGrpSpPr/>
          <p:nvPr/>
        </p:nvGrpSpPr>
        <p:grpSpPr>
          <a:xfrm>
            <a:off x="2310086" y="6596634"/>
            <a:ext cx="8512785" cy="751332"/>
            <a:chOff x="0" y="0"/>
            <a:chExt cx="8512784" cy="751331"/>
          </a:xfrm>
        </p:grpSpPr>
        <p:sp>
          <p:nvSpPr>
            <p:cNvPr id="190" name="함수를 반환"/>
            <p:cNvSpPr txBox="1"/>
            <p:nvPr/>
          </p:nvSpPr>
          <p:spPr>
            <a:xfrm>
              <a:off x="-1" y="0"/>
              <a:ext cx="2452625" cy="7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함수를 반환</a:t>
              </a:r>
            </a:p>
          </p:txBody>
        </p:sp>
        <p:sp>
          <p:nvSpPr>
            <p:cNvPr id="191" name="결과값을 반환"/>
            <p:cNvSpPr txBox="1"/>
            <p:nvPr/>
          </p:nvSpPr>
          <p:spPr>
            <a:xfrm>
              <a:off x="5620740" y="0"/>
              <a:ext cx="2892045" cy="7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결과값을 반환</a:t>
              </a:r>
            </a:p>
          </p:txBody>
        </p:sp>
      </p:grpSp>
      <p:grpSp>
        <p:nvGrpSpPr>
          <p:cNvPr id="195" name="그룹"/>
          <p:cNvGrpSpPr/>
          <p:nvPr/>
        </p:nvGrpSpPr>
        <p:grpSpPr>
          <a:xfrm>
            <a:off x="2731957" y="7139671"/>
            <a:ext cx="7023125" cy="1392670"/>
            <a:chOff x="0" y="0"/>
            <a:chExt cx="7023123" cy="1392668"/>
          </a:xfrm>
        </p:grpSpPr>
        <p:sp>
          <p:nvSpPr>
            <p:cNvPr id="193" name="X 장식 활자"/>
            <p:cNvSpPr/>
            <p:nvPr/>
          </p:nvSpPr>
          <p:spPr>
            <a:xfrm>
              <a:off x="5866894" y="26389"/>
              <a:ext cx="1156230" cy="13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fill="norm" stroke="1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올린 엄지"/>
            <p:cNvSpPr/>
            <p:nvPr/>
          </p:nvSpPr>
          <p:spPr>
            <a:xfrm>
              <a:off x="-1" y="0"/>
              <a:ext cx="1209120" cy="132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99" fill="norm" stroke="1" extrusionOk="0">
                  <a:moveTo>
                    <a:pt x="8533" y="0"/>
                  </a:moveTo>
                  <a:cubicBezTo>
                    <a:pt x="8363" y="1"/>
                    <a:pt x="8192" y="58"/>
                    <a:pt x="8054" y="179"/>
                  </a:cubicBezTo>
                  <a:cubicBezTo>
                    <a:pt x="7531" y="638"/>
                    <a:pt x="6970" y="1441"/>
                    <a:pt x="7087" y="2734"/>
                  </a:cubicBezTo>
                  <a:cubicBezTo>
                    <a:pt x="7292" y="4997"/>
                    <a:pt x="9344" y="5714"/>
                    <a:pt x="7908" y="8149"/>
                  </a:cubicBezTo>
                  <a:cubicBezTo>
                    <a:pt x="7908" y="8149"/>
                    <a:pt x="6742" y="8020"/>
                    <a:pt x="4459" y="8430"/>
                  </a:cubicBezTo>
                  <a:cubicBezTo>
                    <a:pt x="2536" y="8776"/>
                    <a:pt x="1728" y="8552"/>
                    <a:pt x="884" y="8969"/>
                  </a:cubicBezTo>
                  <a:cubicBezTo>
                    <a:pt x="-570" y="9687"/>
                    <a:pt x="-101" y="11442"/>
                    <a:pt x="1349" y="12003"/>
                  </a:cubicBezTo>
                  <a:cubicBezTo>
                    <a:pt x="110" y="12750"/>
                    <a:pt x="-255" y="14477"/>
                    <a:pt x="1873" y="15239"/>
                  </a:cubicBezTo>
                  <a:cubicBezTo>
                    <a:pt x="682" y="16392"/>
                    <a:pt x="668" y="17858"/>
                    <a:pt x="2539" y="18352"/>
                  </a:cubicBezTo>
                  <a:cubicBezTo>
                    <a:pt x="1295" y="19566"/>
                    <a:pt x="2436" y="21027"/>
                    <a:pt x="3759" y="21027"/>
                  </a:cubicBezTo>
                  <a:cubicBezTo>
                    <a:pt x="13755" y="21027"/>
                    <a:pt x="12101" y="20342"/>
                    <a:pt x="15234" y="20342"/>
                  </a:cubicBezTo>
                  <a:cubicBezTo>
                    <a:pt x="18665" y="20342"/>
                    <a:pt x="21030" y="21599"/>
                    <a:pt x="21030" y="21599"/>
                  </a:cubicBezTo>
                  <a:lnTo>
                    <a:pt x="21030" y="11829"/>
                  </a:lnTo>
                  <a:cubicBezTo>
                    <a:pt x="21030" y="11829"/>
                    <a:pt x="18103" y="11058"/>
                    <a:pt x="16154" y="10113"/>
                  </a:cubicBezTo>
                  <a:cubicBezTo>
                    <a:pt x="15350" y="9722"/>
                    <a:pt x="14504" y="9210"/>
                    <a:pt x="13676" y="6613"/>
                  </a:cubicBezTo>
                  <a:cubicBezTo>
                    <a:pt x="12912" y="4218"/>
                    <a:pt x="11140" y="3961"/>
                    <a:pt x="10515" y="2980"/>
                  </a:cubicBezTo>
                  <a:cubicBezTo>
                    <a:pt x="10128" y="2452"/>
                    <a:pt x="9578" y="1231"/>
                    <a:pt x="9220" y="425"/>
                  </a:cubicBezTo>
                  <a:cubicBezTo>
                    <a:pt x="9099" y="153"/>
                    <a:pt x="8817" y="-1"/>
                    <a:pt x="8533" y="0"/>
                  </a:cubicBezTo>
                  <a:close/>
                </a:path>
              </a:pathLst>
            </a:cu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  <p:bldP build="whole" bldLvl="1" animBg="1" rev="0" advAuto="0" spid="19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자바의 결과값리턴과 헷갈리기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96570">
              <a:defRPr sz="6800"/>
            </a:lvl1pPr>
          </a:lstStyle>
          <a:p>
            <a:pPr/>
            <a:r>
              <a:t>자바의 결과값리턴과 헷갈리기도</a:t>
            </a:r>
          </a:p>
        </p:txBody>
      </p:sp>
      <p:sp>
        <p:nvSpPr>
          <p:cNvPr id="198" name="자바는 리턴값으로 함수의 결과값을 리턴합니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자바는 리턴값으로 함수의 결과값을 리턴합니다</a:t>
            </a:r>
          </a:p>
          <a:p>
            <a:pPr/>
            <a:r>
              <a:t>처음에 많이 헷갈렸습니다;</a:t>
            </a:r>
          </a:p>
          <a:p>
            <a:pPr/>
            <a:r>
              <a:t>이렇게 되는 이유는 자바 기초에서 찾을 수 있었습니다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함수내부의 스코프 와 관련이 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73201">
              <a:defRPr sz="6480"/>
            </a:lvl1pPr>
          </a:lstStyle>
          <a:p>
            <a:pPr/>
            <a:r>
              <a:t>함수내부의 스코프 와 관련이 있다</a:t>
            </a:r>
          </a:p>
        </p:txBody>
      </p:sp>
      <p:sp>
        <p:nvSpPr>
          <p:cNvPr id="201" name="스코프? 변수? 맞습니다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스코프? 변수? 맞습니다!</a:t>
            </a:r>
          </a:p>
          <a:p>
            <a:pPr/>
            <a:r>
              <a:t>현재의 변수 스코프는?</a:t>
            </a:r>
          </a:p>
        </p:txBody>
      </p:sp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5668" y="2367569"/>
            <a:ext cx="6859066" cy="452316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선"/>
          <p:cNvSpPr/>
          <p:nvPr/>
        </p:nvSpPr>
        <p:spPr>
          <a:xfrm>
            <a:off x="6787747" y="3209077"/>
            <a:ext cx="1514494" cy="124040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선"/>
          <p:cNvSpPr/>
          <p:nvPr/>
        </p:nvSpPr>
        <p:spPr>
          <a:xfrm>
            <a:off x="7748560" y="3568188"/>
            <a:ext cx="1595423" cy="93653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선"/>
          <p:cNvSpPr/>
          <p:nvPr/>
        </p:nvSpPr>
        <p:spPr>
          <a:xfrm>
            <a:off x="9771364" y="4331340"/>
            <a:ext cx="1143568" cy="1988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선"/>
          <p:cNvSpPr/>
          <p:nvPr/>
        </p:nvSpPr>
        <p:spPr>
          <a:xfrm flipH="1">
            <a:off x="6873230" y="5097715"/>
            <a:ext cx="877119" cy="87711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즉 sentence에서는…"/>
          <p:cNvSpPr txBox="1"/>
          <p:nvPr/>
        </p:nvSpPr>
        <p:spPr>
          <a:xfrm>
            <a:off x="1024726" y="6296875"/>
            <a:ext cx="8687309" cy="2710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즉 sentence에서는</a:t>
            </a:r>
          </a:p>
          <a:p>
            <a:pPr algn="l">
              <a:spcBef>
                <a:spcPts val="4200"/>
              </a:spcBef>
              <a:defRPr b="0" sz="3200"/>
            </a:pPr>
            <a:r>
              <a:t> makeHelloSentence의 정보를 가지고있으면서</a:t>
            </a:r>
          </a:p>
          <a:p>
            <a:pPr algn="l">
              <a:spcBef>
                <a:spcPts val="4200"/>
              </a:spcBef>
              <a:defRPr b="0" sz="3200"/>
            </a:pPr>
            <a:r>
              <a:t>  makeASentence 의 정보를 가지고있다는 점입니다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5" grpId="3"/>
      <p:bldP build="whole" bldLvl="1" animBg="1" rev="0" advAuto="0" spid="206" grpId="4"/>
      <p:bldP build="whole" bldLvl="1" animBg="1" rev="0" advAuto="0" spid="207" grpId="5"/>
      <p:bldP build="whole" bldLvl="1" animBg="1" rev="0" advAuto="0" spid="20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함수 내부의 스코프 이지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함수 내부의 스코프 이지만 </a:t>
            </a:r>
          </a:p>
        </p:txBody>
      </p:sp>
      <p:sp>
        <p:nvSpPr>
          <p:cNvPr id="210" name="함수가 끝나게 되면?…"/>
          <p:cNvSpPr txBox="1"/>
          <p:nvPr>
            <p:ph type="body" sz="half" idx="1"/>
          </p:nvPr>
        </p:nvSpPr>
        <p:spPr>
          <a:xfrm>
            <a:off x="952500" y="25971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함수가 끝나게 되면?</a:t>
            </a:r>
          </a:p>
          <a:p>
            <a:pPr/>
            <a:r>
              <a:t>안에 있는 hi, myNameis</a:t>
            </a:r>
          </a:p>
          <a:p>
            <a:pPr/>
            <a:r>
              <a:t>의 내용은 사라지지 않습니다</a:t>
            </a:r>
          </a:p>
          <a:p>
            <a:pPr/>
            <a:r>
              <a:t>언제 어디에서 쓰일지 모르기 때문에 스코프가 유지 됩니다</a:t>
            </a:r>
          </a:p>
        </p:txBody>
      </p:sp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7141" y="2367569"/>
            <a:ext cx="6547593" cy="4317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순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순서</a:t>
            </a:r>
          </a:p>
        </p:txBody>
      </p:sp>
      <p:sp>
        <p:nvSpPr>
          <p:cNvPr id="123" name="클로저 발표배경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02260" indent="-302260" defTabSz="397256">
              <a:spcBef>
                <a:spcPts val="2800"/>
              </a:spcBef>
              <a:defRPr sz="2176"/>
            </a:pPr>
            <a:r>
              <a:t>클로저 발표배경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보통 개발자들의 인식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들어가기전에 앞서서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변수의 스코프 이야기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스코프 체이닝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고차함수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다시 클로저로 돌아와서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언제써요?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주의점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언제쓰나요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언제쓰나요?</a:t>
            </a:r>
          </a:p>
        </p:txBody>
      </p:sp>
      <p:sp>
        <p:nvSpPr>
          <p:cNvPr id="214" name="만들어진 함수를 수정할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만들어진 함수를 수정할때</a:t>
            </a:r>
          </a:p>
          <a:p>
            <a:pPr/>
            <a:r>
              <a:t>캡슐화</a:t>
            </a:r>
          </a:p>
          <a:p>
            <a:pPr/>
            <a:r>
              <a:t>커링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만들어진 함수를 수정할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만들어진 함수를 수정할때</a:t>
            </a:r>
          </a:p>
        </p:txBody>
      </p:sp>
      <p:sp>
        <p:nvSpPr>
          <p:cNvPr id="217" name="수정해야 할 함수에 파라메터를 안바꾸고 결과값만 바꾸고 싶을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수정해야 할 함수에 파라메터를 안바꾸고 결과값만 바꾸고 싶을때</a:t>
            </a:r>
          </a:p>
          <a:p>
            <a:pPr/>
            <a:r>
              <a:t>내부에 함수를 만든 후 결과값으로 내보낼 수 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캡슐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캡슐화</a:t>
            </a:r>
          </a:p>
        </p:txBody>
      </p:sp>
      <p:sp>
        <p:nvSpPr>
          <p:cNvPr id="220" name="Getter Setter는 자바만의 전유물이었는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Getter Setter는 자바만의 전유물이었는줄</a:t>
            </a:r>
          </a:p>
          <a:p>
            <a:pPr/>
            <a:r>
              <a:t>알았는데 렉시컬 스코프가 지원되는</a:t>
            </a:r>
          </a:p>
          <a:p>
            <a:pPr/>
            <a:r>
              <a:t>언어 에서도 쓸 수 있었습니다</a:t>
            </a:r>
          </a:p>
        </p:txBody>
      </p:sp>
      <p:pic>
        <p:nvPicPr>
          <p:cNvPr id="22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8989" y="1576087"/>
            <a:ext cx="4276048" cy="729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정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정리</a:t>
            </a:r>
          </a:p>
        </p:txBody>
      </p:sp>
      <p:sp>
        <p:nvSpPr>
          <p:cNvPr id="224" name="함수가 함수를 반환하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함수가 함수를 반환하며</a:t>
            </a:r>
          </a:p>
          <a:p>
            <a:pPr/>
            <a:r>
              <a:t>‘바깥쪽 함수의 환경을 저장’했다가 안쪽 함수가 불려졌을때 </a:t>
            </a:r>
          </a:p>
          <a:p>
            <a:pPr/>
            <a:r>
              <a:t>저장한 환경을 이용하여 바깥쪽 함수의 루틴 실행</a:t>
            </a:r>
          </a:p>
          <a:p>
            <a:pPr/>
            <a:r>
              <a:t>지금까지 배워본 것으로 비추어 볼 때 클로저는 마치 생성자의 역할을 하고 있었습니다 </a:t>
            </a:r>
          </a:p>
        </p:txBody>
      </p:sp>
      <p:sp>
        <p:nvSpPr>
          <p:cNvPr id="225" name="https://developer.mozilla.org/en-US/docs/Web/JavaScript/Closures"/>
          <p:cNvSpPr txBox="1"/>
          <p:nvPr/>
        </p:nvSpPr>
        <p:spPr>
          <a:xfrm>
            <a:off x="783406" y="8493483"/>
            <a:ext cx="584130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15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https://developer.mozilla.org/en-US/docs/Web/JavaScript/Closures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28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2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701" y="2590208"/>
            <a:ext cx="11929398" cy="234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2249" y="5279912"/>
            <a:ext cx="100203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https://docs.microsoft.com/ko-kr/dotnet/fsharp/language-reference/functions/"/>
          <p:cNvSpPr txBox="1"/>
          <p:nvPr/>
        </p:nvSpPr>
        <p:spPr>
          <a:xfrm>
            <a:off x="945809" y="8566516"/>
            <a:ext cx="6768657" cy="31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15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https://docs.microsoft.com/ko-kr/dotnet/fsharp/language-reference/functions/</a:t>
            </a:r>
          </a:p>
        </p:txBody>
      </p:sp>
      <p:sp>
        <p:nvSpPr>
          <p:cNvPr id="232" name="직사각형"/>
          <p:cNvSpPr/>
          <p:nvPr/>
        </p:nvSpPr>
        <p:spPr>
          <a:xfrm>
            <a:off x="8946022" y="3533210"/>
            <a:ext cx="3407309" cy="463496"/>
          </a:xfrm>
          <a:prstGeom prst="rect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35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490" y="2162822"/>
            <a:ext cx="10637820" cy="650240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선"/>
          <p:cNvSpPr/>
          <p:nvPr/>
        </p:nvSpPr>
        <p:spPr>
          <a:xfrm>
            <a:off x="2652555" y="4733110"/>
            <a:ext cx="1481936" cy="2692938"/>
          </a:xfrm>
          <a:prstGeom prst="line">
            <a:avLst/>
          </a:prstGeom>
          <a:ln w="25400">
            <a:solidFill>
              <a:srgbClr val="FF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40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276661"/>
            <a:ext cx="11099800" cy="4914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44" name="클로저로 구현 할 수 있다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클로저로 구현 할 수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주의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주의점</a:t>
            </a:r>
          </a:p>
        </p:txBody>
      </p:sp>
      <p:sp>
        <p:nvSpPr>
          <p:cNvPr id="247" name="메모리 누수가 일어날 수 있습니다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메모리 누수가 일어날 수 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Q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클로저 발표배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클로저 발표배경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감사합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</a:t>
            </a:r>
          </a:p>
        </p:txBody>
      </p:sp>
      <p:sp>
        <p:nvSpPr>
          <p:cNvPr id="252" name="본문"/>
          <p:cNvSpPr txBox="1"/>
          <p:nvPr>
            <p:ph type="body" sz="quarter" idx="4294967295"/>
          </p:nvPr>
        </p:nvSpPr>
        <p:spPr>
          <a:xfrm>
            <a:off x="1270000" y="5638800"/>
            <a:ext cx="10464800" cy="11303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보통 개발자들의 인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보통 개발자들의 인식</a:t>
            </a:r>
          </a:p>
        </p:txBody>
      </p:sp>
      <p:sp>
        <p:nvSpPr>
          <p:cNvPr id="128" name="클로저? 일단 소스코드를 보자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클로저? 일단 소스코드를 보자</a:t>
            </a:r>
          </a:p>
          <a:p>
            <a:pPr/>
          </a:p>
          <a:p>
            <a:pPr/>
          </a:p>
          <a:p>
            <a:pPr/>
          </a:p>
          <a:p>
            <a:pPr/>
            <a:r>
              <a:t>함수 안에 함수가 있고 함수를 되돌려주는걸 클로져라고해</a:t>
            </a:r>
          </a:p>
          <a:p>
            <a:pPr/>
            <a:r>
              <a:t>회사에서 잘 안써서 개념만 알고있어</a:t>
            </a:r>
          </a:p>
        </p:txBody>
      </p:sp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226" y="3210739"/>
            <a:ext cx="5438081" cy="324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4459" y="3210739"/>
            <a:ext cx="5137211" cy="3249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들어가기전에 앞서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들어가기전에 앞서서</a:t>
            </a:r>
          </a:p>
        </p:txBody>
      </p:sp>
      <p:sp>
        <p:nvSpPr>
          <p:cNvPr id="133" name="변수의 스코프 이야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변수의 스코프 이야기</a:t>
            </a:r>
          </a:p>
          <a:p>
            <a:pPr/>
            <a:r>
              <a:t>스코프 체이닝</a:t>
            </a:r>
          </a:p>
          <a:p>
            <a:pPr/>
            <a:r>
              <a:t>고차함수</a:t>
            </a:r>
          </a:p>
          <a:p>
            <a:pPr/>
          </a:p>
          <a:p>
            <a:pPr marL="0" indent="0">
              <a:buSzTx/>
              <a:buNone/>
            </a:pPr>
            <a:r>
              <a:t> ※ 소스코드는 파이썬과 자바스크립트로 준비해 봤습니다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변수의 스코프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변수의 스코프 이야기</a:t>
            </a:r>
          </a:p>
        </p:txBody>
      </p:sp>
      <p:sp>
        <p:nvSpPr>
          <p:cNvPr id="136" name="함수형 프로그래밍 에서의 변수 스코프 이야기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함수형 프로그래밍 에서의 변수 스코프 이야기</a:t>
            </a:r>
          </a:p>
          <a:p>
            <a:pPr/>
            <a:r>
              <a:t>렉시컬 스코프</a:t>
            </a:r>
          </a:p>
          <a:p>
            <a:pPr/>
            <a:r>
              <a:t>렉시컬 스코프?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검색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검색!</a:t>
            </a:r>
          </a:p>
        </p:txBody>
      </p:sp>
      <p:sp>
        <p:nvSpPr>
          <p:cNvPr id="139" name="본문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696" y="4305163"/>
            <a:ext cx="11319408" cy="287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374" y="2375224"/>
            <a:ext cx="11342052" cy="170130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ttps://developer.mozilla.org/en-US/docs/Web/JavaScript/Closures"/>
          <p:cNvSpPr txBox="1"/>
          <p:nvPr/>
        </p:nvSpPr>
        <p:spPr>
          <a:xfrm>
            <a:off x="893221" y="8443512"/>
            <a:ext cx="584130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15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https://developer.mozilla.org/en-US/docs/Web/JavaScript/Closures</a:t>
            </a:r>
          </a:p>
        </p:txBody>
      </p:sp>
      <p:sp>
        <p:nvSpPr>
          <p:cNvPr id="143" name="직사각형"/>
          <p:cNvSpPr/>
          <p:nvPr/>
        </p:nvSpPr>
        <p:spPr>
          <a:xfrm>
            <a:off x="1034812" y="6093608"/>
            <a:ext cx="3229680" cy="463496"/>
          </a:xfrm>
          <a:prstGeom prst="rect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직사각형"/>
          <p:cNvSpPr/>
          <p:nvPr/>
        </p:nvSpPr>
        <p:spPr>
          <a:xfrm>
            <a:off x="10587627" y="5658648"/>
            <a:ext cx="950464" cy="463497"/>
          </a:xfrm>
          <a:prstGeom prst="rect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렉시컬 스코프 참고소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렉시컬 스코프 참고소스</a:t>
            </a:r>
          </a:p>
        </p:txBody>
      </p:sp>
      <p:sp>
        <p:nvSpPr>
          <p:cNvPr id="147" name="함수가 호출된 위치? 함수가 선언된 위치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함수가 호출된 위치? 함수가 선언된 위치?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함수가 선언된 위치가 기준이 되어 변수를 참조하는 것</a:t>
            </a:r>
          </a:p>
        </p:txBody>
      </p: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953" y="2122455"/>
            <a:ext cx="4555396" cy="49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065" y="2122334"/>
            <a:ext cx="4309778" cy="49254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그룹"/>
          <p:cNvGrpSpPr/>
          <p:nvPr/>
        </p:nvGrpSpPr>
        <p:grpSpPr>
          <a:xfrm>
            <a:off x="2373171" y="3053116"/>
            <a:ext cx="6017010" cy="2377581"/>
            <a:chOff x="0" y="0"/>
            <a:chExt cx="6017008" cy="2377580"/>
          </a:xfrm>
        </p:grpSpPr>
        <p:sp>
          <p:nvSpPr>
            <p:cNvPr id="150" name="선"/>
            <p:cNvSpPr/>
            <p:nvPr/>
          </p:nvSpPr>
          <p:spPr>
            <a:xfrm>
              <a:off x="0" y="-1"/>
              <a:ext cx="1119601" cy="2377582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선"/>
            <p:cNvSpPr/>
            <p:nvPr/>
          </p:nvSpPr>
          <p:spPr>
            <a:xfrm>
              <a:off x="4503683" y="78461"/>
              <a:ext cx="1513326" cy="222239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5" name="그룹"/>
          <p:cNvGrpSpPr/>
          <p:nvPr/>
        </p:nvGrpSpPr>
        <p:grpSpPr>
          <a:xfrm>
            <a:off x="1819896" y="4011686"/>
            <a:ext cx="6730019" cy="510307"/>
            <a:chOff x="0" y="0"/>
            <a:chExt cx="6730017" cy="510305"/>
          </a:xfrm>
        </p:grpSpPr>
        <p:sp>
          <p:nvSpPr>
            <p:cNvPr id="153" name="직사각형"/>
            <p:cNvSpPr/>
            <p:nvPr/>
          </p:nvSpPr>
          <p:spPr>
            <a:xfrm>
              <a:off x="0" y="0"/>
              <a:ext cx="996772" cy="353431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5512461" y="46323"/>
              <a:ext cx="1217557" cy="463983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스코프 체이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스코프 체이닝</a:t>
            </a:r>
          </a:p>
        </p:txBody>
      </p:sp>
      <p:sp>
        <p:nvSpPr>
          <p:cNvPr id="158" name="렉시컬 스코프를 이해하기 위한 단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렉시컬 스코프를 이해하기 위한 단어</a:t>
            </a:r>
          </a:p>
          <a:p>
            <a:pPr/>
            <a:r>
              <a:t>함수가 정의되어 있는 곳을 기준으로</a:t>
            </a:r>
          </a:p>
          <a:p>
            <a:pPr/>
            <a:r>
              <a:t>변수를 찾는 과정</a:t>
            </a:r>
          </a:p>
          <a:p>
            <a:pPr/>
            <a:r>
              <a:t>함수 내에서 이러한 작업이 일어났을때</a:t>
            </a:r>
          </a:p>
          <a:p>
            <a:pPr/>
            <a:r>
              <a:t>내부에서 선언된 함수가 외부의 변수를</a:t>
            </a:r>
          </a:p>
          <a:p>
            <a:pPr/>
            <a:r>
              <a:t>참조하는 행위를 스코프 체이닝</a:t>
            </a:r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0200" y="2425700"/>
            <a:ext cx="4738012" cy="490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선"/>
          <p:cNvSpPr/>
          <p:nvPr/>
        </p:nvSpPr>
        <p:spPr>
          <a:xfrm>
            <a:off x="9581584" y="3671948"/>
            <a:ext cx="1014528" cy="10145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