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7" r:id="rId8"/>
    <p:sldId id="271" r:id="rId9"/>
    <p:sldId id="272" r:id="rId10"/>
    <p:sldId id="273" r:id="rId11"/>
    <p:sldId id="274" r:id="rId12"/>
    <p:sldId id="275" r:id="rId13"/>
    <p:sldId id="282" r:id="rId14"/>
    <p:sldId id="276" r:id="rId15"/>
    <p:sldId id="277" r:id="rId16"/>
    <p:sldId id="278" r:id="rId17"/>
    <p:sldId id="279" r:id="rId18"/>
    <p:sldId id="280" r:id="rId19"/>
    <p:sldId id="281" r:id="rId20"/>
    <p:sldId id="259" r:id="rId21"/>
    <p:sldId id="266" r:id="rId22"/>
  </p:sldIdLst>
  <p:sldSz cx="18288000" cy="10287000"/>
  <p:notesSz cx="6858000" cy="9144000"/>
  <p:embeddedFontLst>
    <p:embeddedFont>
      <p:font typeface="HY동녘B" panose="020B0600000101010101" charset="-127"/>
      <p:regular r:id="rId23"/>
    </p:embeddedFont>
    <p:embeddedFont>
      <p:font typeface="HY헤드라인M" panose="02030600000101010101" pitchFamily="18" charset="-127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FBE043"/>
    <a:srgbClr val="F6F6F6"/>
    <a:srgbClr val="FF6F0F"/>
    <a:srgbClr val="04C954"/>
    <a:srgbClr val="263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65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E2FF1F74-25BE-0762-A559-D133A73494D5}"/>
              </a:ext>
            </a:extLst>
          </p:cNvPr>
          <p:cNvGrpSpPr/>
          <p:nvPr userDrawn="1"/>
        </p:nvGrpSpPr>
        <p:grpSpPr>
          <a:xfrm>
            <a:off x="641182" y="703794"/>
            <a:ext cx="17005635" cy="8879412"/>
            <a:chOff x="0" y="0"/>
            <a:chExt cx="4478850" cy="2338611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3AEEF90C-999C-40F4-AD91-8E7B91AF190C}"/>
                </a:ext>
              </a:extLst>
            </p:cNvPr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FDDA664A-1441-1CAB-ADAC-1DC5FFE92D22}"/>
                </a:ext>
              </a:extLst>
            </p:cNvPr>
            <p:cNvSpPr txBox="1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84"/>
                </a:lnSpc>
              </a:pPr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25.png"/><Relationship Id="rId4" Type="http://schemas.microsoft.com/office/2007/relationships/hdphoto" Target="../media/hdphoto5.wdp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microsoft.com/office/2007/relationships/hdphoto" Target="../media/hdphoto5.wdp"/><Relationship Id="rId4" Type="http://schemas.openxmlformats.org/officeDocument/2006/relationships/image" Target="../media/image24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8.png"/><Relationship Id="rId3" Type="http://schemas.openxmlformats.org/officeDocument/2006/relationships/image" Target="../media/image35.svg"/><Relationship Id="rId7" Type="http://schemas.microsoft.com/office/2007/relationships/hdphoto" Target="../media/hdphoto7.wdp"/><Relationship Id="rId12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0.svg"/><Relationship Id="rId5" Type="http://schemas.microsoft.com/office/2007/relationships/hdphoto" Target="../media/hdphoto5.wdp"/><Relationship Id="rId10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38.svg"/><Relationship Id="rId1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microsoft.com/office/2007/relationships/hdphoto" Target="../media/hdphoto2.wdp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1182" y="667629"/>
            <a:ext cx="17005635" cy="891557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84"/>
              </a:lnSpc>
            </a:pPr>
            <a:endParaRPr>
              <a:solidFill>
                <a:srgbClr val="263035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05000" y="2171700"/>
            <a:ext cx="8611653" cy="3052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892"/>
              </a:lnSpc>
            </a:pPr>
            <a:r>
              <a:rPr lang="ko-KR" altLang="en-US" sz="10000" spc="-359" dirty="0" err="1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동녘B" panose="020B0600000101010101" charset="-127"/>
                <a:ea typeface="HY동녘B" panose="020B0600000101010101" charset="-127"/>
                <a:cs typeface="Nanum Square"/>
                <a:sym typeface="Nanum Square"/>
              </a:rPr>
              <a:t>쉐어토리</a:t>
            </a:r>
            <a:endParaRPr lang="en-US" altLang="ko-KR" sz="10000" spc="-359" dirty="0">
              <a:ln>
                <a:solidFill>
                  <a:srgbClr val="263035">
                    <a:alpha val="20000"/>
                  </a:srgbClr>
                </a:solidFill>
              </a:ln>
              <a:solidFill>
                <a:srgbClr val="263035"/>
              </a:solidFill>
              <a:latin typeface="HY동녘B" panose="020B0600000101010101" charset="-127"/>
              <a:ea typeface="HY동녘B" panose="020B0600000101010101" charset="-127"/>
              <a:cs typeface="Nanum Square"/>
              <a:sym typeface="Nanum Square"/>
            </a:endParaRPr>
          </a:p>
          <a:p>
            <a:pPr algn="l">
              <a:lnSpc>
                <a:spcPts val="11892"/>
              </a:lnSpc>
            </a:pPr>
            <a:r>
              <a:rPr lang="en-US" sz="10000" spc="-359" dirty="0" err="1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동녘B" panose="020B0600000101010101" charset="-127"/>
                <a:ea typeface="HY동녘B" panose="020B0600000101010101" charset="-127"/>
                <a:cs typeface="Nanum Square"/>
                <a:sym typeface="Nanum Square"/>
              </a:rPr>
              <a:t>ShareStroy</a:t>
            </a:r>
            <a:endParaRPr lang="en-US" sz="10000" spc="-359" dirty="0">
              <a:ln>
                <a:solidFill>
                  <a:srgbClr val="263035">
                    <a:alpha val="20000"/>
                  </a:srgbClr>
                </a:solidFill>
              </a:ln>
              <a:solidFill>
                <a:srgbClr val="263035"/>
              </a:solidFill>
              <a:latin typeface="HY동녘B" panose="020B0600000101010101" charset="-127"/>
              <a:ea typeface="HY동녘B" panose="020B0600000101010101" charset="-127"/>
              <a:cs typeface="Nanum Square"/>
              <a:sym typeface="Nanum Squar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72800" y="7962900"/>
            <a:ext cx="5317153" cy="345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17"/>
              </a:lnSpc>
              <a:spcBef>
                <a:spcPct val="0"/>
              </a:spcBef>
            </a:pPr>
            <a:r>
              <a:rPr lang="en-US" sz="2199" spc="-79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+mn-ea"/>
                <a:cs typeface="Nanum Square"/>
                <a:sym typeface="Nanum Square"/>
              </a:rPr>
              <a:t>YD_</a:t>
            </a:r>
            <a:r>
              <a:rPr lang="ko-KR" altLang="en-US" sz="2199" spc="-79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+mn-ea"/>
                <a:cs typeface="Nanum Square"/>
                <a:sym typeface="Nanum Square"/>
              </a:rPr>
              <a:t>시스템 분석설계</a:t>
            </a:r>
            <a:endParaRPr lang="en-US" sz="2199" spc="-79" dirty="0">
              <a:ln>
                <a:solidFill>
                  <a:srgbClr val="263035">
                    <a:alpha val="20000"/>
                  </a:srgbClr>
                </a:solidFill>
              </a:ln>
              <a:solidFill>
                <a:srgbClr val="263035"/>
              </a:solidFill>
              <a:latin typeface="+mn-ea"/>
              <a:cs typeface="Nanum Square"/>
              <a:sym typeface="Nanum Squar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8A951-4C04-A720-2F02-5A530494FDEE}"/>
              </a:ext>
            </a:extLst>
          </p:cNvPr>
          <p:cNvSpPr txBox="1"/>
          <p:nvPr/>
        </p:nvSpPr>
        <p:spPr>
          <a:xfrm>
            <a:off x="12115801" y="5841424"/>
            <a:ext cx="480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물건을 나누고 경험을 공유하다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405EDC-9915-852A-3AE4-8AAF09948F79}"/>
              </a:ext>
            </a:extLst>
          </p:cNvPr>
          <p:cNvGrpSpPr/>
          <p:nvPr/>
        </p:nvGrpSpPr>
        <p:grpSpPr>
          <a:xfrm>
            <a:off x="9829800" y="5764028"/>
            <a:ext cx="1894072" cy="1894072"/>
            <a:chOff x="9829800" y="6056704"/>
            <a:chExt cx="1894072" cy="189407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E311598-E5B8-CC4D-4D59-9BB1C0344363}"/>
                </a:ext>
              </a:extLst>
            </p:cNvPr>
            <p:cNvSpPr/>
            <p:nvPr/>
          </p:nvSpPr>
          <p:spPr>
            <a:xfrm>
              <a:off x="9829800" y="6056704"/>
              <a:ext cx="1894072" cy="1894072"/>
            </a:xfrm>
            <a:prstGeom prst="ellipse">
              <a:avLst/>
            </a:prstGeom>
            <a:solidFill>
              <a:srgbClr val="F6E266"/>
            </a:solidFill>
            <a:ln w="101600">
              <a:noFill/>
            </a:ln>
            <a:scene3d>
              <a:camera prst="perspectiveLeft"/>
              <a:lightRig rig="flat" dir="t"/>
            </a:scene3d>
            <a:sp3d extrusionH="381000" contourW="44450">
              <a:extrusionClr>
                <a:srgbClr val="F1D333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4D05CA4-CA9D-0E56-5458-B919C61AD788}"/>
                </a:ext>
              </a:extLst>
            </p:cNvPr>
            <p:cNvGrpSpPr/>
            <p:nvPr/>
          </p:nvGrpSpPr>
          <p:grpSpPr>
            <a:xfrm>
              <a:off x="10229493" y="6449262"/>
              <a:ext cx="1163570" cy="1097530"/>
              <a:chOff x="4542180" y="798099"/>
              <a:chExt cx="994160" cy="937735"/>
            </a:xfrm>
          </p:grpSpPr>
          <p:pic>
            <p:nvPicPr>
              <p:cNvPr id="9" name="Picture 2" descr="My Letter S Personal 포스터">
                <a:extLst>
                  <a:ext uri="{FF2B5EF4-FFF2-40B4-BE49-F238E27FC236}">
                    <a16:creationId xmlns:a16="http://schemas.microsoft.com/office/drawing/2014/main" id="{3D2120FA-391E-19C1-732C-9206E099B0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133" b="74800" l="9888" r="89925">
                            <a14:foregroundMark x1="48507" y1="74800" x2="48507" y2="748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37" t="15053" r="29737" b="23660"/>
              <a:stretch/>
            </p:blipFill>
            <p:spPr bwMode="auto">
              <a:xfrm>
                <a:off x="4542180" y="798099"/>
                <a:ext cx="589765" cy="937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My Letter S Personal 포스터">
                <a:extLst>
                  <a:ext uri="{FF2B5EF4-FFF2-40B4-BE49-F238E27FC236}">
                    <a16:creationId xmlns:a16="http://schemas.microsoft.com/office/drawing/2014/main" id="{E8CC6889-7FFA-A751-41C6-78188EF06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133" b="74800" l="9888" r="89925">
                            <a14:foregroundMark x1="48507" y1="74800" x2="48507" y2="748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37" t="15053" r="29737" b="23660"/>
              <a:stretch/>
            </p:blipFill>
            <p:spPr bwMode="auto">
              <a:xfrm>
                <a:off x="4946575" y="798099"/>
                <a:ext cx="589765" cy="937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extBox 7">
            <a:extLst>
              <a:ext uri="{FF2B5EF4-FFF2-40B4-BE49-F238E27FC236}">
                <a16:creationId xmlns:a16="http://schemas.microsoft.com/office/drawing/2014/main" id="{CDC20C3A-7E0A-1F70-5CB0-2E7704DC3CA6}"/>
              </a:ext>
            </a:extLst>
          </p:cNvPr>
          <p:cNvSpPr txBox="1"/>
          <p:nvPr/>
        </p:nvSpPr>
        <p:spPr>
          <a:xfrm>
            <a:off x="10970342" y="8308594"/>
            <a:ext cx="5317153" cy="345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17"/>
              </a:lnSpc>
              <a:spcBef>
                <a:spcPct val="0"/>
              </a:spcBef>
            </a:pPr>
            <a:r>
              <a:rPr lang="ko-KR" altLang="en-US" sz="2199" spc="-79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+mn-ea"/>
                <a:cs typeface="Nanum Square"/>
                <a:sym typeface="Nanum Square"/>
              </a:rPr>
              <a:t>팀 </a:t>
            </a:r>
            <a:r>
              <a:rPr lang="en-US" altLang="ko-KR" sz="2199" spc="-79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+mn-ea"/>
                <a:cs typeface="Nanum Square"/>
                <a:sym typeface="Nanum Square"/>
              </a:rPr>
              <a:t>: Dream</a:t>
            </a:r>
            <a:endParaRPr lang="en-US" sz="2199" spc="-79" dirty="0">
              <a:ln>
                <a:solidFill>
                  <a:srgbClr val="263035">
                    <a:alpha val="20000"/>
                  </a:srgbClr>
                </a:solidFill>
              </a:ln>
              <a:solidFill>
                <a:srgbClr val="263035"/>
              </a:solidFill>
              <a:latin typeface="+mn-ea"/>
              <a:cs typeface="Nanum Square"/>
              <a:sym typeface="Nanum Squar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08E33-5983-F1EF-BB2C-ACE8B0692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62FED746-CDDF-A85C-F093-EE97F1DD9CA9}"/>
              </a:ext>
            </a:extLst>
          </p:cNvPr>
          <p:cNvSpPr txBox="1"/>
          <p:nvPr/>
        </p:nvSpPr>
        <p:spPr>
          <a:xfrm>
            <a:off x="1789995" y="1401008"/>
            <a:ext cx="9868605" cy="114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25"/>
              </a:lnSpc>
              <a:spcBef>
                <a:spcPct val="0"/>
              </a:spcBef>
            </a:pPr>
            <a:r>
              <a:rPr lang="en-US" sz="7500" b="1" spc="-27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  <a:cs typeface="Nanum Square Bold"/>
                <a:sym typeface="Nanum Square Bold"/>
              </a:rPr>
              <a:t>02  </a:t>
            </a:r>
            <a:r>
              <a:rPr lang="ko-KR" altLang="en-US" sz="7500" b="1" spc="-27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  <a:cs typeface="Nanum Square Bold"/>
                <a:sym typeface="Nanum Square Bold"/>
              </a:rPr>
              <a:t>사전조사 및 탐구</a:t>
            </a:r>
            <a:endParaRPr lang="en-US" sz="7500" b="1" spc="-27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CD9F6C24-CBA0-014D-A9D5-D621EF94D6C7}"/>
              </a:ext>
            </a:extLst>
          </p:cNvPr>
          <p:cNvSpPr/>
          <p:nvPr/>
        </p:nvSpPr>
        <p:spPr>
          <a:xfrm flipH="1">
            <a:off x="1789995" y="2591633"/>
            <a:ext cx="1135883" cy="0"/>
          </a:xfrm>
          <a:prstGeom prst="line">
            <a:avLst/>
          </a:prstGeom>
          <a:ln w="38100" cap="flat">
            <a:solidFill>
              <a:srgbClr val="2630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4CA5F-8D8C-74A3-FFA4-07A151D09076}"/>
              </a:ext>
            </a:extLst>
          </p:cNvPr>
          <p:cNvSpPr txBox="1"/>
          <p:nvPr/>
        </p:nvSpPr>
        <p:spPr>
          <a:xfrm>
            <a:off x="5181600" y="4305300"/>
            <a:ext cx="8382000" cy="3243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유사 시스템 조사</a:t>
            </a:r>
            <a:endParaRPr lang="en-US" altLang="ko-KR" sz="48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 학습 계획</a:t>
            </a:r>
            <a:endParaRPr lang="en-US" altLang="ko-KR" sz="48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작품 이용사례</a:t>
            </a:r>
          </a:p>
        </p:txBody>
      </p:sp>
    </p:spTree>
    <p:extLst>
      <p:ext uri="{BB962C8B-B14F-4D97-AF65-F5344CB8AC3E}">
        <p14:creationId xmlns:p14="http://schemas.microsoft.com/office/powerpoint/2010/main" val="153907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91EEC-3F73-372D-7BFB-30BE24237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EE199812-E09D-2A34-DC38-9CC1C30CA8DC}"/>
              </a:ext>
            </a:extLst>
          </p:cNvPr>
          <p:cNvSpPr/>
          <p:nvPr/>
        </p:nvSpPr>
        <p:spPr>
          <a:xfrm>
            <a:off x="1058920" y="1943100"/>
            <a:ext cx="846080" cy="0"/>
          </a:xfrm>
          <a:prstGeom prst="line">
            <a:avLst/>
          </a:prstGeom>
          <a:ln w="38100" cap="flat">
            <a:solidFill>
              <a:srgbClr val="2630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0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ECEF0B-B185-DA23-FC43-D594CBE139B6}"/>
              </a:ext>
            </a:extLst>
          </p:cNvPr>
          <p:cNvSpPr txBox="1"/>
          <p:nvPr/>
        </p:nvSpPr>
        <p:spPr>
          <a:xfrm>
            <a:off x="990600" y="1112103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01 </a:t>
            </a: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유사 시스템 조사 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0C4393C-1C94-3186-F03F-23687411ABCB}"/>
              </a:ext>
            </a:extLst>
          </p:cNvPr>
          <p:cNvGrpSpPr/>
          <p:nvPr/>
        </p:nvGrpSpPr>
        <p:grpSpPr>
          <a:xfrm>
            <a:off x="9448800" y="2552700"/>
            <a:ext cx="2617746" cy="1752600"/>
            <a:chOff x="3581400" y="3924300"/>
            <a:chExt cx="2617746" cy="175260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DDB5DB-38C8-7EBB-17DE-74713B1D0A2F}"/>
                </a:ext>
              </a:extLst>
            </p:cNvPr>
            <p:cNvSpPr/>
            <p:nvPr/>
          </p:nvSpPr>
          <p:spPr>
            <a:xfrm>
              <a:off x="3581400" y="3924300"/>
              <a:ext cx="2617746" cy="830998"/>
            </a:xfrm>
            <a:prstGeom prst="roundRect">
              <a:avLst/>
            </a:prstGeom>
            <a:solidFill>
              <a:srgbClr val="FF6F0F"/>
            </a:solidFill>
            <a:ln>
              <a:solidFill>
                <a:srgbClr val="FF6F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638BF92F-1B75-CA49-F7DD-20C3198E3783}"/>
                </a:ext>
              </a:extLst>
            </p:cNvPr>
            <p:cNvSpPr txBox="1"/>
            <p:nvPr/>
          </p:nvSpPr>
          <p:spPr>
            <a:xfrm>
              <a:off x="4053208" y="4000500"/>
              <a:ext cx="1645838" cy="4693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4172"/>
                </a:lnSpc>
                <a:spcBef>
                  <a:spcPct val="0"/>
                </a:spcBef>
              </a:pPr>
              <a:r>
                <a:rPr lang="ko-KR" altLang="en-US" sz="3000" b="1" spc="-126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Nanum Square Bold"/>
                  <a:sym typeface="Nanum Square Bold"/>
                </a:rPr>
                <a:t>당근 </a:t>
              </a:r>
              <a:r>
                <a:rPr lang="ko-KR" altLang="en-US" sz="3000" spc="-126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Nanum Square Bold"/>
                  <a:sym typeface="Nanum Square Bold"/>
                </a:rPr>
                <a:t>마켓</a:t>
              </a:r>
              <a:endParaRPr lang="en-US" altLang="ko-KR" sz="3000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DA5651B-0AC8-386C-ED6A-5A04B280BEA8}"/>
                </a:ext>
              </a:extLst>
            </p:cNvPr>
            <p:cNvSpPr/>
            <p:nvPr/>
          </p:nvSpPr>
          <p:spPr>
            <a:xfrm>
              <a:off x="3581400" y="4571153"/>
              <a:ext cx="2617746" cy="11057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6F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고객센터">
              <a:extLst>
                <a:ext uri="{FF2B5EF4-FFF2-40B4-BE49-F238E27FC236}">
                  <a16:creationId xmlns:a16="http://schemas.microsoft.com/office/drawing/2014/main" id="{0ED529CF-1880-3085-74FA-C2AB8B4DF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016" y="4610100"/>
              <a:ext cx="2278784" cy="1021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28C72F9-28AE-4812-5A25-E1FA4FE3B072}"/>
              </a:ext>
            </a:extLst>
          </p:cNvPr>
          <p:cNvSpPr/>
          <p:nvPr/>
        </p:nvSpPr>
        <p:spPr>
          <a:xfrm>
            <a:off x="12421589" y="2552700"/>
            <a:ext cx="2617746" cy="830998"/>
          </a:xfrm>
          <a:prstGeom prst="roundRect">
            <a:avLst/>
          </a:prstGeom>
          <a:solidFill>
            <a:srgbClr val="FBE043"/>
          </a:solidFill>
          <a:ln>
            <a:solidFill>
              <a:srgbClr val="FBE0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11">
            <a:extLst>
              <a:ext uri="{FF2B5EF4-FFF2-40B4-BE49-F238E27FC236}">
                <a16:creationId xmlns:a16="http://schemas.microsoft.com/office/drawing/2014/main" id="{CD2D6BA3-8582-B855-1B9C-89A9F1275F30}"/>
              </a:ext>
            </a:extLst>
          </p:cNvPr>
          <p:cNvSpPr txBox="1"/>
          <p:nvPr/>
        </p:nvSpPr>
        <p:spPr>
          <a:xfrm>
            <a:off x="12783175" y="2628900"/>
            <a:ext cx="1866282" cy="469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3000" b="1" spc="-126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쉐어토리</a:t>
            </a:r>
            <a:endParaRPr lang="en-US" altLang="ko-KR" sz="3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EF61DC-38E0-2FFA-9591-8CB94FCA03C1}"/>
              </a:ext>
            </a:extLst>
          </p:cNvPr>
          <p:cNvSpPr/>
          <p:nvPr/>
        </p:nvSpPr>
        <p:spPr>
          <a:xfrm>
            <a:off x="12421589" y="3199553"/>
            <a:ext cx="2617746" cy="1105747"/>
          </a:xfrm>
          <a:prstGeom prst="rect">
            <a:avLst/>
          </a:prstGeom>
          <a:solidFill>
            <a:schemeClr val="bg1"/>
          </a:solidFill>
          <a:ln>
            <a:solidFill>
              <a:srgbClr val="FBE0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03757AA-2851-300F-B441-C51EEAEAF21C}"/>
              </a:ext>
            </a:extLst>
          </p:cNvPr>
          <p:cNvGrpSpPr/>
          <p:nvPr/>
        </p:nvGrpSpPr>
        <p:grpSpPr>
          <a:xfrm>
            <a:off x="6476011" y="2552700"/>
            <a:ext cx="2617746" cy="1752600"/>
            <a:chOff x="7102406" y="2902626"/>
            <a:chExt cx="2617746" cy="17526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D24C6CF2-FB90-D2A1-6D3A-8AB29754B137}"/>
                </a:ext>
              </a:extLst>
            </p:cNvPr>
            <p:cNvSpPr/>
            <p:nvPr/>
          </p:nvSpPr>
          <p:spPr>
            <a:xfrm>
              <a:off x="7102406" y="2902626"/>
              <a:ext cx="2617746" cy="83099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C90DE479-27D5-8BB1-347D-D68E0DD56F3D}"/>
                </a:ext>
              </a:extLst>
            </p:cNvPr>
            <p:cNvSpPr txBox="1"/>
            <p:nvPr/>
          </p:nvSpPr>
          <p:spPr>
            <a:xfrm>
              <a:off x="7574214" y="2978826"/>
              <a:ext cx="1645838" cy="4693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4172"/>
                </a:lnSpc>
                <a:spcBef>
                  <a:spcPct val="0"/>
                </a:spcBef>
              </a:pPr>
              <a:r>
                <a:rPr lang="ko-KR" altLang="en-US" sz="3000" b="1" spc="-126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Nanum Square Bold"/>
                  <a:sym typeface="Nanum Square Bold"/>
                </a:rPr>
                <a:t>번개장터</a:t>
              </a:r>
              <a:endParaRPr lang="en-US" altLang="ko-KR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5506578-6503-6C67-C496-E09C37E21C3A}"/>
                </a:ext>
              </a:extLst>
            </p:cNvPr>
            <p:cNvSpPr/>
            <p:nvPr/>
          </p:nvSpPr>
          <p:spPr>
            <a:xfrm>
              <a:off x="7102406" y="3549479"/>
              <a:ext cx="2617746" cy="11057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 descr="App Store에서 제공하는 번개장터">
              <a:extLst>
                <a:ext uri="{FF2B5EF4-FFF2-40B4-BE49-F238E27FC236}">
                  <a16:creationId xmlns:a16="http://schemas.microsoft.com/office/drawing/2014/main" id="{95C64163-C70D-B89A-6CA4-FE62CC527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449" y="3626129"/>
              <a:ext cx="1907660" cy="9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1246D81-E38C-D54C-6D59-E16B74AE97D5}"/>
              </a:ext>
            </a:extLst>
          </p:cNvPr>
          <p:cNvSpPr/>
          <p:nvPr/>
        </p:nvSpPr>
        <p:spPr>
          <a:xfrm>
            <a:off x="3503222" y="2552700"/>
            <a:ext cx="2617746" cy="830998"/>
          </a:xfrm>
          <a:prstGeom prst="roundRect">
            <a:avLst/>
          </a:prstGeom>
          <a:solidFill>
            <a:srgbClr val="04C954"/>
          </a:solidFill>
          <a:ln>
            <a:solidFill>
              <a:srgbClr val="04C9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11">
            <a:extLst>
              <a:ext uri="{FF2B5EF4-FFF2-40B4-BE49-F238E27FC236}">
                <a16:creationId xmlns:a16="http://schemas.microsoft.com/office/drawing/2014/main" id="{B169F608-2C08-8604-4E39-CA41CF9050EE}"/>
              </a:ext>
            </a:extLst>
          </p:cNvPr>
          <p:cNvSpPr txBox="1"/>
          <p:nvPr/>
        </p:nvSpPr>
        <p:spPr>
          <a:xfrm>
            <a:off x="3975030" y="2628900"/>
            <a:ext cx="1645838" cy="469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중고나라</a:t>
            </a:r>
            <a:endParaRPr lang="en-US" altLang="ko-KR" sz="3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0F55D87-6AEA-2D14-9639-FC3D97F0408A}"/>
              </a:ext>
            </a:extLst>
          </p:cNvPr>
          <p:cNvSpPr/>
          <p:nvPr/>
        </p:nvSpPr>
        <p:spPr>
          <a:xfrm>
            <a:off x="3503222" y="3199553"/>
            <a:ext cx="2617746" cy="1105747"/>
          </a:xfrm>
          <a:prstGeom prst="rect">
            <a:avLst/>
          </a:prstGeom>
          <a:solidFill>
            <a:schemeClr val="bg1"/>
          </a:solidFill>
          <a:ln>
            <a:solidFill>
              <a:srgbClr val="04C9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중고나라, '카페클리닝' 단행으로 하루 게시글 수 제한…거래 성사에 집중 : 중고나라">
            <a:extLst>
              <a:ext uri="{FF2B5EF4-FFF2-40B4-BE49-F238E27FC236}">
                <a16:creationId xmlns:a16="http://schemas.microsoft.com/office/drawing/2014/main" id="{F467FD6E-9FA2-0306-43CE-F6753171D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3" t="20295" r="14383" b="22099"/>
          <a:stretch/>
        </p:blipFill>
        <p:spPr bwMode="auto">
          <a:xfrm>
            <a:off x="3812212" y="3296706"/>
            <a:ext cx="1971474" cy="89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926CD-9036-E22A-6EE0-B46F09930065}"/>
              </a:ext>
            </a:extLst>
          </p:cNvPr>
          <p:cNvSpPr/>
          <p:nvPr/>
        </p:nvSpPr>
        <p:spPr>
          <a:xfrm>
            <a:off x="3489076" y="4457700"/>
            <a:ext cx="2617746" cy="4114800"/>
          </a:xfrm>
          <a:prstGeom prst="rect">
            <a:avLst/>
          </a:prstGeom>
          <a:noFill/>
          <a:ln>
            <a:solidFill>
              <a:srgbClr val="04C9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14A4586-C476-CB8C-2D1F-F371B07F7727}"/>
              </a:ext>
            </a:extLst>
          </p:cNvPr>
          <p:cNvSpPr/>
          <p:nvPr/>
        </p:nvSpPr>
        <p:spPr>
          <a:xfrm>
            <a:off x="6476011" y="4457700"/>
            <a:ext cx="2617746" cy="411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17E4E9C-39A6-EB4F-8D43-82BFB4AFFCBB}"/>
              </a:ext>
            </a:extLst>
          </p:cNvPr>
          <p:cNvSpPr/>
          <p:nvPr/>
        </p:nvSpPr>
        <p:spPr>
          <a:xfrm>
            <a:off x="9434654" y="4457700"/>
            <a:ext cx="2617746" cy="4114800"/>
          </a:xfrm>
          <a:prstGeom prst="rect">
            <a:avLst/>
          </a:prstGeom>
          <a:noFill/>
          <a:ln>
            <a:solidFill>
              <a:srgbClr val="FF6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5523E774-07AA-1A75-62CD-8BD9A7E70466}"/>
              </a:ext>
            </a:extLst>
          </p:cNvPr>
          <p:cNvSpPr/>
          <p:nvPr/>
        </p:nvSpPr>
        <p:spPr>
          <a:xfrm>
            <a:off x="12421589" y="4457700"/>
            <a:ext cx="2617746" cy="4114800"/>
          </a:xfrm>
          <a:prstGeom prst="rect">
            <a:avLst/>
          </a:prstGeom>
          <a:noFill/>
          <a:ln>
            <a:solidFill>
              <a:srgbClr val="FBE0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TextBox 11">
            <a:extLst>
              <a:ext uri="{FF2B5EF4-FFF2-40B4-BE49-F238E27FC236}">
                <a16:creationId xmlns:a16="http://schemas.microsoft.com/office/drawing/2014/main" id="{EAB4744A-976D-AE1A-CE95-877003CF06CA}"/>
              </a:ext>
            </a:extLst>
          </p:cNvPr>
          <p:cNvSpPr txBox="1"/>
          <p:nvPr/>
        </p:nvSpPr>
        <p:spPr>
          <a:xfrm>
            <a:off x="1833409" y="4626013"/>
            <a:ext cx="1415259" cy="447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2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상품검색</a:t>
            </a:r>
            <a:endParaRPr lang="en-US" altLang="ko-KR" sz="2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1029" name="TextBox 11">
            <a:extLst>
              <a:ext uri="{FF2B5EF4-FFF2-40B4-BE49-F238E27FC236}">
                <a16:creationId xmlns:a16="http://schemas.microsoft.com/office/drawing/2014/main" id="{F5BA363E-769A-DBAA-B98D-73660E522698}"/>
              </a:ext>
            </a:extLst>
          </p:cNvPr>
          <p:cNvSpPr txBox="1"/>
          <p:nvPr/>
        </p:nvSpPr>
        <p:spPr>
          <a:xfrm>
            <a:off x="1833408" y="5229468"/>
            <a:ext cx="1415259" cy="447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2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물품 등록</a:t>
            </a:r>
            <a:endParaRPr lang="en-US" altLang="ko-KR" sz="2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1031" name="TextBox 11">
            <a:extLst>
              <a:ext uri="{FF2B5EF4-FFF2-40B4-BE49-F238E27FC236}">
                <a16:creationId xmlns:a16="http://schemas.microsoft.com/office/drawing/2014/main" id="{AE943ED0-8C0D-EA82-3148-B4639392E260}"/>
              </a:ext>
            </a:extLst>
          </p:cNvPr>
          <p:cNvSpPr txBox="1"/>
          <p:nvPr/>
        </p:nvSpPr>
        <p:spPr>
          <a:xfrm>
            <a:off x="1833407" y="5839068"/>
            <a:ext cx="1415259" cy="447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2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카테고리</a:t>
            </a:r>
            <a:endParaRPr lang="en-US" altLang="ko-KR" sz="2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1033" name="TextBox 11">
            <a:extLst>
              <a:ext uri="{FF2B5EF4-FFF2-40B4-BE49-F238E27FC236}">
                <a16:creationId xmlns:a16="http://schemas.microsoft.com/office/drawing/2014/main" id="{4DF5E36F-BE20-E706-08FC-06D06F2976F5}"/>
              </a:ext>
            </a:extLst>
          </p:cNvPr>
          <p:cNvSpPr txBox="1"/>
          <p:nvPr/>
        </p:nvSpPr>
        <p:spPr>
          <a:xfrm>
            <a:off x="1833405" y="7047207"/>
            <a:ext cx="1415259" cy="447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2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커뮤니티</a:t>
            </a:r>
            <a:endParaRPr lang="en-US" altLang="ko-KR" sz="2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1034" name="TextBox 11">
            <a:extLst>
              <a:ext uri="{FF2B5EF4-FFF2-40B4-BE49-F238E27FC236}">
                <a16:creationId xmlns:a16="http://schemas.microsoft.com/office/drawing/2014/main" id="{8F68CA91-7238-081C-6D43-81C194FBA98D}"/>
              </a:ext>
            </a:extLst>
          </p:cNvPr>
          <p:cNvSpPr txBox="1"/>
          <p:nvPr/>
        </p:nvSpPr>
        <p:spPr>
          <a:xfrm>
            <a:off x="1833406" y="6443752"/>
            <a:ext cx="1415259" cy="447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2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채팅</a:t>
            </a:r>
            <a:endParaRPr lang="en-US" altLang="ko-KR" sz="2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1035" name="TextBox 11">
            <a:extLst>
              <a:ext uri="{FF2B5EF4-FFF2-40B4-BE49-F238E27FC236}">
                <a16:creationId xmlns:a16="http://schemas.microsoft.com/office/drawing/2014/main" id="{7BC76FDF-046A-4EDD-D2EB-D426B5B6F0C1}"/>
              </a:ext>
            </a:extLst>
          </p:cNvPr>
          <p:cNvSpPr txBox="1"/>
          <p:nvPr/>
        </p:nvSpPr>
        <p:spPr>
          <a:xfrm>
            <a:off x="1833405" y="7650662"/>
            <a:ext cx="1415259" cy="447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2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경매</a:t>
            </a:r>
            <a:endParaRPr lang="en-US" altLang="ko-KR" sz="2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1037" name="원형: 비어 있음 1036">
            <a:extLst>
              <a:ext uri="{FF2B5EF4-FFF2-40B4-BE49-F238E27FC236}">
                <a16:creationId xmlns:a16="http://schemas.microsoft.com/office/drawing/2014/main" id="{C2B23B59-C816-D5B2-3C9C-6C033ADA70EC}"/>
              </a:ext>
            </a:extLst>
          </p:cNvPr>
          <p:cNvSpPr/>
          <p:nvPr/>
        </p:nvSpPr>
        <p:spPr>
          <a:xfrm>
            <a:off x="4639837" y="4766359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8" name="원형: 비어 있음 1037">
            <a:extLst>
              <a:ext uri="{FF2B5EF4-FFF2-40B4-BE49-F238E27FC236}">
                <a16:creationId xmlns:a16="http://schemas.microsoft.com/office/drawing/2014/main" id="{4D0D1D9A-5C31-78F1-4213-2C9BE1903574}"/>
              </a:ext>
            </a:extLst>
          </p:cNvPr>
          <p:cNvSpPr/>
          <p:nvPr/>
        </p:nvSpPr>
        <p:spPr>
          <a:xfrm>
            <a:off x="4639837" y="5374558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9" name="원형: 비어 있음 1038">
            <a:extLst>
              <a:ext uri="{FF2B5EF4-FFF2-40B4-BE49-F238E27FC236}">
                <a16:creationId xmlns:a16="http://schemas.microsoft.com/office/drawing/2014/main" id="{BBEB33D5-0491-8F57-F2A4-6EB327C082B4}"/>
              </a:ext>
            </a:extLst>
          </p:cNvPr>
          <p:cNvSpPr/>
          <p:nvPr/>
        </p:nvSpPr>
        <p:spPr>
          <a:xfrm>
            <a:off x="4639837" y="5970763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0" name="원형: 비어 있음 1039">
            <a:extLst>
              <a:ext uri="{FF2B5EF4-FFF2-40B4-BE49-F238E27FC236}">
                <a16:creationId xmlns:a16="http://schemas.microsoft.com/office/drawing/2014/main" id="{4DFF9093-37FE-3639-FEBD-E50E5CAF78AD}"/>
              </a:ext>
            </a:extLst>
          </p:cNvPr>
          <p:cNvSpPr/>
          <p:nvPr/>
        </p:nvSpPr>
        <p:spPr>
          <a:xfrm>
            <a:off x="4639837" y="6588382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2" name="곱하기 기호 1041">
            <a:extLst>
              <a:ext uri="{FF2B5EF4-FFF2-40B4-BE49-F238E27FC236}">
                <a16:creationId xmlns:a16="http://schemas.microsoft.com/office/drawing/2014/main" id="{CAFA77C3-8F7C-8015-A205-0F643A312165}"/>
              </a:ext>
            </a:extLst>
          </p:cNvPr>
          <p:cNvSpPr/>
          <p:nvPr/>
        </p:nvSpPr>
        <p:spPr>
          <a:xfrm>
            <a:off x="4541515" y="7128908"/>
            <a:ext cx="501445" cy="539957"/>
          </a:xfrm>
          <a:prstGeom prst="mathMultiply">
            <a:avLst>
              <a:gd name="adj1" fmla="val 131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곱하기 기호 1042">
            <a:extLst>
              <a:ext uri="{FF2B5EF4-FFF2-40B4-BE49-F238E27FC236}">
                <a16:creationId xmlns:a16="http://schemas.microsoft.com/office/drawing/2014/main" id="{295E4BE9-AE06-DC5B-35B0-921155EB1137}"/>
              </a:ext>
            </a:extLst>
          </p:cNvPr>
          <p:cNvSpPr/>
          <p:nvPr/>
        </p:nvSpPr>
        <p:spPr>
          <a:xfrm>
            <a:off x="4547226" y="7734300"/>
            <a:ext cx="501445" cy="539957"/>
          </a:xfrm>
          <a:prstGeom prst="mathMultiply">
            <a:avLst>
              <a:gd name="adj1" fmla="val 131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원형: 비어 있음 1043">
            <a:extLst>
              <a:ext uri="{FF2B5EF4-FFF2-40B4-BE49-F238E27FC236}">
                <a16:creationId xmlns:a16="http://schemas.microsoft.com/office/drawing/2014/main" id="{B06320FA-FBB3-5130-74AE-5FC006571495}"/>
              </a:ext>
            </a:extLst>
          </p:cNvPr>
          <p:cNvSpPr/>
          <p:nvPr/>
        </p:nvSpPr>
        <p:spPr>
          <a:xfrm>
            <a:off x="7620000" y="4766359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5" name="원형: 비어 있음 1044">
            <a:extLst>
              <a:ext uri="{FF2B5EF4-FFF2-40B4-BE49-F238E27FC236}">
                <a16:creationId xmlns:a16="http://schemas.microsoft.com/office/drawing/2014/main" id="{D976A5DA-2350-002E-637D-B94C8774208D}"/>
              </a:ext>
            </a:extLst>
          </p:cNvPr>
          <p:cNvSpPr/>
          <p:nvPr/>
        </p:nvSpPr>
        <p:spPr>
          <a:xfrm>
            <a:off x="7620000" y="5374558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6" name="원형: 비어 있음 1045">
            <a:extLst>
              <a:ext uri="{FF2B5EF4-FFF2-40B4-BE49-F238E27FC236}">
                <a16:creationId xmlns:a16="http://schemas.microsoft.com/office/drawing/2014/main" id="{5C4F3872-6C65-2848-9C67-0FEA4049D434}"/>
              </a:ext>
            </a:extLst>
          </p:cNvPr>
          <p:cNvSpPr/>
          <p:nvPr/>
        </p:nvSpPr>
        <p:spPr>
          <a:xfrm>
            <a:off x="7620000" y="5970763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7" name="원형: 비어 있음 1046">
            <a:extLst>
              <a:ext uri="{FF2B5EF4-FFF2-40B4-BE49-F238E27FC236}">
                <a16:creationId xmlns:a16="http://schemas.microsoft.com/office/drawing/2014/main" id="{E325AC85-CD3C-AC70-B1FB-464ACBC53806}"/>
              </a:ext>
            </a:extLst>
          </p:cNvPr>
          <p:cNvSpPr/>
          <p:nvPr/>
        </p:nvSpPr>
        <p:spPr>
          <a:xfrm>
            <a:off x="7620000" y="6588382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8" name="곱하기 기호 1047">
            <a:extLst>
              <a:ext uri="{FF2B5EF4-FFF2-40B4-BE49-F238E27FC236}">
                <a16:creationId xmlns:a16="http://schemas.microsoft.com/office/drawing/2014/main" id="{75E74EEA-6536-C82B-CED1-DFA45A2D85C4}"/>
              </a:ext>
            </a:extLst>
          </p:cNvPr>
          <p:cNvSpPr/>
          <p:nvPr/>
        </p:nvSpPr>
        <p:spPr>
          <a:xfrm>
            <a:off x="7521678" y="7128908"/>
            <a:ext cx="501445" cy="539957"/>
          </a:xfrm>
          <a:prstGeom prst="mathMultiply">
            <a:avLst>
              <a:gd name="adj1" fmla="val 131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곱하기 기호 1048">
            <a:extLst>
              <a:ext uri="{FF2B5EF4-FFF2-40B4-BE49-F238E27FC236}">
                <a16:creationId xmlns:a16="http://schemas.microsoft.com/office/drawing/2014/main" id="{FB04E24D-3E71-1009-6E0E-B4DEA0864A85}"/>
              </a:ext>
            </a:extLst>
          </p:cNvPr>
          <p:cNvSpPr/>
          <p:nvPr/>
        </p:nvSpPr>
        <p:spPr>
          <a:xfrm>
            <a:off x="7527389" y="7734300"/>
            <a:ext cx="501445" cy="539957"/>
          </a:xfrm>
          <a:prstGeom prst="mathMultiply">
            <a:avLst>
              <a:gd name="adj1" fmla="val 131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0" name="원형: 비어 있음 1049">
            <a:extLst>
              <a:ext uri="{FF2B5EF4-FFF2-40B4-BE49-F238E27FC236}">
                <a16:creationId xmlns:a16="http://schemas.microsoft.com/office/drawing/2014/main" id="{C678EBB1-941D-606E-B628-FBB28550ED14}"/>
              </a:ext>
            </a:extLst>
          </p:cNvPr>
          <p:cNvSpPr/>
          <p:nvPr/>
        </p:nvSpPr>
        <p:spPr>
          <a:xfrm>
            <a:off x="10632598" y="4762500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1" name="원형: 비어 있음 1050">
            <a:extLst>
              <a:ext uri="{FF2B5EF4-FFF2-40B4-BE49-F238E27FC236}">
                <a16:creationId xmlns:a16="http://schemas.microsoft.com/office/drawing/2014/main" id="{476B2E55-C590-1B10-D13C-6887AB5F5705}"/>
              </a:ext>
            </a:extLst>
          </p:cNvPr>
          <p:cNvSpPr/>
          <p:nvPr/>
        </p:nvSpPr>
        <p:spPr>
          <a:xfrm>
            <a:off x="10632598" y="5370699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2" name="원형: 비어 있음 1051">
            <a:extLst>
              <a:ext uri="{FF2B5EF4-FFF2-40B4-BE49-F238E27FC236}">
                <a16:creationId xmlns:a16="http://schemas.microsoft.com/office/drawing/2014/main" id="{9FCC37CE-BBF4-4D58-19D5-30EF6E5DC90F}"/>
              </a:ext>
            </a:extLst>
          </p:cNvPr>
          <p:cNvSpPr/>
          <p:nvPr/>
        </p:nvSpPr>
        <p:spPr>
          <a:xfrm>
            <a:off x="10632598" y="5966904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3" name="원형: 비어 있음 1052">
            <a:extLst>
              <a:ext uri="{FF2B5EF4-FFF2-40B4-BE49-F238E27FC236}">
                <a16:creationId xmlns:a16="http://schemas.microsoft.com/office/drawing/2014/main" id="{5D8835E8-6F72-8705-3E24-C448FC2A7ACC}"/>
              </a:ext>
            </a:extLst>
          </p:cNvPr>
          <p:cNvSpPr/>
          <p:nvPr/>
        </p:nvSpPr>
        <p:spPr>
          <a:xfrm>
            <a:off x="10632598" y="6584523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5" name="곱하기 기호 1054">
            <a:extLst>
              <a:ext uri="{FF2B5EF4-FFF2-40B4-BE49-F238E27FC236}">
                <a16:creationId xmlns:a16="http://schemas.microsoft.com/office/drawing/2014/main" id="{E9FF25C8-21D3-EED2-0360-21D170336FEC}"/>
              </a:ext>
            </a:extLst>
          </p:cNvPr>
          <p:cNvSpPr/>
          <p:nvPr/>
        </p:nvSpPr>
        <p:spPr>
          <a:xfrm>
            <a:off x="10539987" y="7730441"/>
            <a:ext cx="501445" cy="539957"/>
          </a:xfrm>
          <a:prstGeom prst="mathMultiply">
            <a:avLst>
              <a:gd name="adj1" fmla="val 131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6" name="원형: 비어 있음 1055">
            <a:extLst>
              <a:ext uri="{FF2B5EF4-FFF2-40B4-BE49-F238E27FC236}">
                <a16:creationId xmlns:a16="http://schemas.microsoft.com/office/drawing/2014/main" id="{10E1A9E8-424C-B134-74C3-69B36AAEF4C0}"/>
              </a:ext>
            </a:extLst>
          </p:cNvPr>
          <p:cNvSpPr/>
          <p:nvPr/>
        </p:nvSpPr>
        <p:spPr>
          <a:xfrm>
            <a:off x="13563600" y="4762500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7" name="원형: 비어 있음 1056">
            <a:extLst>
              <a:ext uri="{FF2B5EF4-FFF2-40B4-BE49-F238E27FC236}">
                <a16:creationId xmlns:a16="http://schemas.microsoft.com/office/drawing/2014/main" id="{316C53E9-67B3-3B25-E18F-A6B3DE34F5DD}"/>
              </a:ext>
            </a:extLst>
          </p:cNvPr>
          <p:cNvSpPr/>
          <p:nvPr/>
        </p:nvSpPr>
        <p:spPr>
          <a:xfrm>
            <a:off x="13563600" y="5370699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8" name="원형: 비어 있음 1057">
            <a:extLst>
              <a:ext uri="{FF2B5EF4-FFF2-40B4-BE49-F238E27FC236}">
                <a16:creationId xmlns:a16="http://schemas.microsoft.com/office/drawing/2014/main" id="{12E710F7-5DAC-98F4-989E-0D194DE978C5}"/>
              </a:ext>
            </a:extLst>
          </p:cNvPr>
          <p:cNvSpPr/>
          <p:nvPr/>
        </p:nvSpPr>
        <p:spPr>
          <a:xfrm>
            <a:off x="13563600" y="5966904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9" name="원형: 비어 있음 1058">
            <a:extLst>
              <a:ext uri="{FF2B5EF4-FFF2-40B4-BE49-F238E27FC236}">
                <a16:creationId xmlns:a16="http://schemas.microsoft.com/office/drawing/2014/main" id="{BDD82BE5-6B5A-046A-44B1-2295CC78E868}"/>
              </a:ext>
            </a:extLst>
          </p:cNvPr>
          <p:cNvSpPr/>
          <p:nvPr/>
        </p:nvSpPr>
        <p:spPr>
          <a:xfrm>
            <a:off x="13563600" y="6584523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2" name="원형: 비어 있음 1061">
            <a:extLst>
              <a:ext uri="{FF2B5EF4-FFF2-40B4-BE49-F238E27FC236}">
                <a16:creationId xmlns:a16="http://schemas.microsoft.com/office/drawing/2014/main" id="{1F72CD1B-5BA7-B357-96A1-4FDC7BA543D4}"/>
              </a:ext>
            </a:extLst>
          </p:cNvPr>
          <p:cNvSpPr/>
          <p:nvPr/>
        </p:nvSpPr>
        <p:spPr>
          <a:xfrm>
            <a:off x="13563600" y="7202142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3" name="원형: 비어 있음 1062">
            <a:extLst>
              <a:ext uri="{FF2B5EF4-FFF2-40B4-BE49-F238E27FC236}">
                <a16:creationId xmlns:a16="http://schemas.microsoft.com/office/drawing/2014/main" id="{E3DB3C38-EFC4-DDF8-7F2B-1F40582675FF}"/>
              </a:ext>
            </a:extLst>
          </p:cNvPr>
          <p:cNvSpPr/>
          <p:nvPr/>
        </p:nvSpPr>
        <p:spPr>
          <a:xfrm>
            <a:off x="13563600" y="7844915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4" name="원형: 비어 있음 1063">
            <a:extLst>
              <a:ext uri="{FF2B5EF4-FFF2-40B4-BE49-F238E27FC236}">
                <a16:creationId xmlns:a16="http://schemas.microsoft.com/office/drawing/2014/main" id="{B0EF3C8E-9DAC-E43B-1D53-F8DA0FB108E5}"/>
              </a:ext>
            </a:extLst>
          </p:cNvPr>
          <p:cNvSpPr/>
          <p:nvPr/>
        </p:nvSpPr>
        <p:spPr>
          <a:xfrm>
            <a:off x="10632598" y="7159939"/>
            <a:ext cx="304800" cy="311008"/>
          </a:xfrm>
          <a:prstGeom prst="donut">
            <a:avLst>
              <a:gd name="adj" fmla="val 1088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A3D96BD-CD4D-C57E-04AA-328D89CC953F}"/>
              </a:ext>
            </a:extLst>
          </p:cNvPr>
          <p:cNvSpPr/>
          <p:nvPr/>
        </p:nvSpPr>
        <p:spPr>
          <a:xfrm>
            <a:off x="13324557" y="3427284"/>
            <a:ext cx="647082" cy="647082"/>
          </a:xfrm>
          <a:prstGeom prst="ellipse">
            <a:avLst/>
          </a:prstGeom>
          <a:solidFill>
            <a:srgbClr val="F6E266"/>
          </a:solidFill>
          <a:ln w="101600">
            <a:noFill/>
          </a:ln>
          <a:scene3d>
            <a:camera prst="perspectiveLeft"/>
            <a:lightRig rig="flat" dir="t"/>
          </a:scene3d>
          <a:sp3d extrusionH="381000" contourW="44450">
            <a:extrusionClr>
              <a:srgbClr val="F1D333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3C993D-79A2-142B-0379-088A38C71147}"/>
              </a:ext>
            </a:extLst>
          </p:cNvPr>
          <p:cNvGrpSpPr/>
          <p:nvPr/>
        </p:nvGrpSpPr>
        <p:grpSpPr>
          <a:xfrm>
            <a:off x="13483782" y="3557635"/>
            <a:ext cx="397516" cy="374954"/>
            <a:chOff x="4542180" y="798099"/>
            <a:chExt cx="994160" cy="937735"/>
          </a:xfrm>
        </p:grpSpPr>
        <p:pic>
          <p:nvPicPr>
            <p:cNvPr id="5" name="Picture 2" descr="My Letter S Personal 포스터">
              <a:extLst>
                <a:ext uri="{FF2B5EF4-FFF2-40B4-BE49-F238E27FC236}">
                  <a16:creationId xmlns:a16="http://schemas.microsoft.com/office/drawing/2014/main" id="{35036F1C-E79B-15E7-E9E9-FCEC13D820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133" b="74800" l="9888" r="89925">
                          <a14:foregroundMark x1="48507" y1="74800" x2="48507" y2="74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7" t="15053" r="29737" b="23660"/>
            <a:stretch/>
          </p:blipFill>
          <p:spPr bwMode="auto">
            <a:xfrm>
              <a:off x="4542180" y="798099"/>
              <a:ext cx="589765" cy="937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My Letter S Personal 포스터">
              <a:extLst>
                <a:ext uri="{FF2B5EF4-FFF2-40B4-BE49-F238E27FC236}">
                  <a16:creationId xmlns:a16="http://schemas.microsoft.com/office/drawing/2014/main" id="{EE63F724-60B8-07B4-922B-13B44E0E29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133" b="74800" l="9888" r="89925">
                          <a14:foregroundMark x1="48507" y1="74800" x2="48507" y2="74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7" t="15053" r="29737" b="23660"/>
            <a:stretch/>
          </p:blipFill>
          <p:spPr bwMode="auto">
            <a:xfrm>
              <a:off x="4946575" y="798099"/>
              <a:ext cx="589765" cy="937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870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03F99-AB14-1E4A-EC1D-893087C76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75B6333F-F88F-7834-30A2-D7A1E6512CA6}"/>
              </a:ext>
            </a:extLst>
          </p:cNvPr>
          <p:cNvSpPr/>
          <p:nvPr/>
        </p:nvSpPr>
        <p:spPr>
          <a:xfrm>
            <a:off x="1058920" y="1943100"/>
            <a:ext cx="846080" cy="0"/>
          </a:xfrm>
          <a:prstGeom prst="line">
            <a:avLst/>
          </a:prstGeom>
          <a:ln w="38100" cap="flat">
            <a:solidFill>
              <a:srgbClr val="2630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0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5C46A-DB5D-98F7-9980-6958A2C73038}"/>
              </a:ext>
            </a:extLst>
          </p:cNvPr>
          <p:cNvSpPr txBox="1"/>
          <p:nvPr/>
        </p:nvSpPr>
        <p:spPr>
          <a:xfrm>
            <a:off x="990600" y="11121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02 </a:t>
            </a: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기술 학습 계획</a:t>
            </a:r>
          </a:p>
        </p:txBody>
      </p:sp>
      <p:pic>
        <p:nvPicPr>
          <p:cNvPr id="3" name="Object 50">
            <a:extLst>
              <a:ext uri="{FF2B5EF4-FFF2-40B4-BE49-F238E27FC236}">
                <a16:creationId xmlns:a16="http://schemas.microsoft.com/office/drawing/2014/main" id="{F17426B3-395B-E03F-319B-52153BA4A9D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5414700" y="5568177"/>
            <a:ext cx="7619048" cy="64095"/>
          </a:xfrm>
          <a:prstGeom prst="rect">
            <a:avLst/>
          </a:prstGeom>
        </p:spPr>
      </p:pic>
      <p:grpSp>
        <p:nvGrpSpPr>
          <p:cNvPr id="4" name="Group 16">
            <a:extLst>
              <a:ext uri="{FF2B5EF4-FFF2-40B4-BE49-F238E27FC236}">
                <a16:creationId xmlns:a16="http://schemas.microsoft.com/office/drawing/2014/main" id="{D89B224B-09D3-111E-377B-98F7DBC9F9E2}"/>
              </a:ext>
            </a:extLst>
          </p:cNvPr>
          <p:cNvGrpSpPr/>
          <p:nvPr/>
        </p:nvGrpSpPr>
        <p:grpSpPr>
          <a:xfrm>
            <a:off x="2895600" y="7727097"/>
            <a:ext cx="3733800" cy="1447800"/>
            <a:chOff x="0" y="0"/>
            <a:chExt cx="812800" cy="812800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5ABC17E7-5F10-2FEA-2FDE-9BF176A918C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  <a:ln w="38100" cap="sq">
              <a:solidFill>
                <a:srgbClr val="263035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en-US" altLang="ko-KR" sz="3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FRONT-END</a:t>
              </a:r>
              <a:endParaRPr lang="ko-KR" altLang="en-US" sz="3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2E824980-C433-E274-A000-74585CD750D0}"/>
                </a:ext>
              </a:extLst>
            </p:cNvPr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84"/>
                </a:lnSpc>
              </a:pPr>
              <a:endParaRPr sz="2400"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2" name="Group 16">
            <a:extLst>
              <a:ext uri="{FF2B5EF4-FFF2-40B4-BE49-F238E27FC236}">
                <a16:creationId xmlns:a16="http://schemas.microsoft.com/office/drawing/2014/main" id="{897D7B5E-A01F-FD6A-4B32-26BF1A2F85FC}"/>
              </a:ext>
            </a:extLst>
          </p:cNvPr>
          <p:cNvGrpSpPr/>
          <p:nvPr/>
        </p:nvGrpSpPr>
        <p:grpSpPr>
          <a:xfrm>
            <a:off x="11819048" y="7727097"/>
            <a:ext cx="3733800" cy="1447800"/>
            <a:chOff x="0" y="0"/>
            <a:chExt cx="812800" cy="812800"/>
          </a:xfrm>
        </p:grpSpPr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45EDD4B8-D989-5331-A4A8-053D9F8BB05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  <a:ln w="38100" cap="sq">
              <a:solidFill>
                <a:srgbClr val="263035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en-US" altLang="ko-KR" sz="3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BACK-END</a:t>
              </a:r>
              <a:endParaRPr lang="ko-KR" altLang="en-US" sz="3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FC4751A7-AADD-64AF-8375-57DB79FA77AA}"/>
                </a:ext>
              </a:extLst>
            </p:cNvPr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84"/>
                </a:lnSpc>
              </a:pPr>
              <a:endParaRPr sz="2400"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2050" name="Picture 2" descr="React png images | PNGWing">
            <a:extLst>
              <a:ext uri="{FF2B5EF4-FFF2-40B4-BE49-F238E27FC236}">
                <a16:creationId xmlns:a16="http://schemas.microsoft.com/office/drawing/2014/main" id="{04686EA3-B899-903D-7984-347663B0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7" b="95833" l="10000" r="90000">
                        <a14:foregroundMark x1="29722" y1="5833" x2="29722" y2="5833"/>
                        <a14:foregroundMark x1="60556" y1="4444" x2="60556" y2="4444"/>
                        <a14:foregroundMark x1="35000" y1="4444" x2="35000" y2="4444"/>
                        <a14:foregroundMark x1="49444" y1="36667" x2="48611" y2="37222"/>
                        <a14:foregroundMark x1="13889" y1="84444" x2="13889" y2="84444"/>
                        <a14:foregroundMark x1="24444" y1="95833" x2="24444" y2="95833"/>
                        <a14:foregroundMark x1="31944" y1="90556" x2="31944" y2="90556"/>
                        <a14:foregroundMark x1="50278" y1="91111" x2="50278" y2="91111"/>
                        <a14:foregroundMark x1="67222" y1="86667" x2="67222" y2="86667"/>
                        <a14:foregroundMark x1="83056" y1="84167" x2="83056" y2="8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52700"/>
            <a:ext cx="2424320" cy="242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reate-react-app에서 Tailwind CSS 적용해보기">
            <a:extLst>
              <a:ext uri="{FF2B5EF4-FFF2-40B4-BE49-F238E27FC236}">
                <a16:creationId xmlns:a16="http://schemas.microsoft.com/office/drawing/2014/main" id="{121CDA00-8B33-5D7C-B1E0-F2E1E229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09" b="89806" l="6545" r="93892">
                        <a14:foregroundMark x1="15096" y1="59951" x2="15096" y2="59951"/>
                        <a14:foregroundMark x1="6545" y1="57767" x2="6545" y2="57767"/>
                        <a14:foregroundMark x1="41710" y1="41262" x2="41710" y2="41262"/>
                        <a14:foregroundMark x1="47557" y1="49029" x2="47557" y2="49029"/>
                        <a14:foregroundMark x1="49738" y1="39806" x2="49738" y2="39806"/>
                        <a14:foregroundMark x1="49738" y1="50728" x2="49738" y2="50728"/>
                        <a14:foregroundMark x1="52007" y1="45388" x2="52007" y2="45388"/>
                        <a14:foregroundMark x1="54799" y1="48058" x2="54799" y2="48058"/>
                        <a14:foregroundMark x1="62042" y1="41262" x2="62042" y2="41262"/>
                        <a14:foregroundMark x1="62565" y1="50728" x2="62565" y2="50728"/>
                        <a14:foregroundMark x1="64485" y1="49029" x2="64485" y2="49029"/>
                        <a14:foregroundMark x1="70768" y1="45388" x2="70768" y2="45388"/>
                        <a14:foregroundMark x1="80890" y1="39806" x2="80890" y2="39806"/>
                        <a14:foregroundMark x1="84380" y1="41262" x2="84380" y2="41262"/>
                        <a14:foregroundMark x1="91099" y1="39806" x2="91099" y2="39806"/>
                        <a14:foregroundMark x1="93892" y1="53155" x2="93892" y2="53155"/>
                        <a14:foregroundMark x1="26876" y1="59951" x2="26876" y2="59951"/>
                        <a14:foregroundMark x1="56981" y1="48058" x2="56981" y2="48058"/>
                        <a14:backgroundMark x1="46422" y1="53155" x2="46422" y2="531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72100"/>
            <a:ext cx="4526760" cy="162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폰트, 그래픽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D6ECC80-B3F1-3F0E-6EF3-CC2A2E6EA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223528"/>
            <a:ext cx="3845094" cy="2018674"/>
          </a:xfrm>
          <a:prstGeom prst="rect">
            <a:avLst/>
          </a:prstGeom>
        </p:spPr>
      </p:pic>
      <p:pic>
        <p:nvPicPr>
          <p:cNvPr id="23" name="그림 2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A2AC801-6328-793A-578B-0C4D5F7E67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23" y="1834613"/>
            <a:ext cx="3202705" cy="2814877"/>
          </a:xfrm>
          <a:prstGeom prst="rect">
            <a:avLst/>
          </a:prstGeom>
        </p:spPr>
      </p:pic>
      <p:pic>
        <p:nvPicPr>
          <p:cNvPr id="27" name="그림 26" descr="그래픽, 폰트, 그래픽 디자인, 로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8BF98AE-0466-6152-D8A7-E174FE4475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834" y="2728996"/>
            <a:ext cx="3287942" cy="24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4E22C-AC46-7236-C5FF-560D0F1E1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9DCAB223-AC76-3303-E6B3-AB83B69167D5}"/>
              </a:ext>
            </a:extLst>
          </p:cNvPr>
          <p:cNvSpPr/>
          <p:nvPr/>
        </p:nvSpPr>
        <p:spPr>
          <a:xfrm>
            <a:off x="1058920" y="1943100"/>
            <a:ext cx="846080" cy="0"/>
          </a:xfrm>
          <a:prstGeom prst="line">
            <a:avLst/>
          </a:prstGeom>
          <a:ln w="38100" cap="flat">
            <a:solidFill>
              <a:srgbClr val="2630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0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FB97DB-81C4-B151-8DFE-691296526B1C}"/>
              </a:ext>
            </a:extLst>
          </p:cNvPr>
          <p:cNvSpPr txBox="1"/>
          <p:nvPr/>
        </p:nvSpPr>
        <p:spPr>
          <a:xfrm>
            <a:off x="990600" y="11121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 </a:t>
            </a: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작품 이용 사례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9C4E4A7-425F-AE39-5B87-D26E110B1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17650"/>
              </p:ext>
            </p:extLst>
          </p:nvPr>
        </p:nvGraphicFramePr>
        <p:xfrm>
          <a:off x="3733800" y="2552700"/>
          <a:ext cx="12420600" cy="6019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40200">
                  <a:extLst>
                    <a:ext uri="{9D8B030D-6E8A-4147-A177-3AD203B41FA5}">
                      <a16:colId xmlns:a16="http://schemas.microsoft.com/office/drawing/2014/main" val="4053883082"/>
                    </a:ext>
                  </a:extLst>
                </a:gridCol>
                <a:gridCol w="4140200">
                  <a:extLst>
                    <a:ext uri="{9D8B030D-6E8A-4147-A177-3AD203B41FA5}">
                      <a16:colId xmlns:a16="http://schemas.microsoft.com/office/drawing/2014/main" val="148032942"/>
                    </a:ext>
                  </a:extLst>
                </a:gridCol>
                <a:gridCol w="4140200">
                  <a:extLst>
                    <a:ext uri="{9D8B030D-6E8A-4147-A177-3AD203B41FA5}">
                      <a16:colId xmlns:a16="http://schemas.microsoft.com/office/drawing/2014/main" val="2822077248"/>
                    </a:ext>
                  </a:extLst>
                </a:gridCol>
              </a:tblGrid>
              <a:tr h="2006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상품을 가격 흥정 없이 </a:t>
                      </a:r>
                      <a:endParaRPr lang="en-US" altLang="ko-KR" dirty="0">
                        <a:ln>
                          <a:solidFill>
                            <a:schemeClr val="accent1">
                              <a:shade val="15000"/>
                              <a:alpha val="20000"/>
                            </a:schemeClr>
                          </a:solidFill>
                        </a:ln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판매하고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일상에서의 재미있는 경험을</a:t>
                      </a:r>
                      <a:endParaRPr lang="en-US" altLang="ko-KR" dirty="0">
                        <a:ln>
                          <a:solidFill>
                            <a:schemeClr val="accent1">
                              <a:shade val="15000"/>
                              <a:alpha val="20000"/>
                            </a:schemeClr>
                          </a:solidFill>
                        </a:ln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공유하고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중고상품 거래를 하고 싶음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597186"/>
                  </a:ext>
                </a:extLst>
              </a:tr>
              <a:tr h="2006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경매 페이지로 이동하여</a:t>
                      </a:r>
                      <a:endParaRPr lang="en-US" altLang="ko-KR" dirty="0">
                        <a:ln>
                          <a:solidFill>
                            <a:schemeClr val="accent1">
                              <a:shade val="15000"/>
                              <a:alpha val="20000"/>
                            </a:schemeClr>
                          </a:solidFill>
                        </a:ln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상품 등록</a:t>
                      </a:r>
                      <a:endParaRPr lang="en-US" altLang="ko-KR" dirty="0">
                        <a:ln>
                          <a:solidFill>
                            <a:schemeClr val="accent1">
                              <a:shade val="15000"/>
                              <a:alpha val="20000"/>
                            </a:schemeClr>
                          </a:solidFill>
                        </a:ln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게시판 페이지로 이동하여</a:t>
                      </a:r>
                      <a:endParaRPr lang="en-US" altLang="ko-KR" dirty="0">
                        <a:ln>
                          <a:solidFill>
                            <a:schemeClr val="accent1">
                              <a:shade val="15000"/>
                              <a:alpha val="20000"/>
                            </a:schemeClr>
                          </a:solidFill>
                        </a:ln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글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판매자와 </a:t>
                      </a:r>
                      <a:r>
                        <a:rPr lang="ko-KR" altLang="en-US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채팅하여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거래하거나</a:t>
                      </a:r>
                      <a:endParaRPr lang="en-US" altLang="ko-KR" dirty="0">
                        <a:ln>
                          <a:solidFill>
                            <a:schemeClr val="accent1">
                              <a:shade val="15000"/>
                              <a:alpha val="20000"/>
                            </a:schemeClr>
                          </a:solidFill>
                        </a:ln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안전거래로 사이트의</a:t>
                      </a:r>
                      <a:endParaRPr lang="en-US" altLang="ko-KR" dirty="0">
                        <a:ln>
                          <a:solidFill>
                            <a:schemeClr val="accent1">
                              <a:shade val="15000"/>
                              <a:alpha val="20000"/>
                            </a:schemeClr>
                          </a:solidFill>
                        </a:ln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결제시스템으로 결제</a:t>
                      </a:r>
                      <a:endParaRPr lang="en-US" altLang="ko-KR" dirty="0">
                        <a:ln>
                          <a:solidFill>
                            <a:schemeClr val="accent1">
                              <a:shade val="15000"/>
                              <a:alpha val="20000"/>
                            </a:schemeClr>
                          </a:solidFill>
                        </a:ln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493297"/>
                  </a:ext>
                </a:extLst>
              </a:tr>
              <a:tr h="2006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낙찰된 가격으로 </a:t>
                      </a:r>
                      <a:endParaRPr lang="en-US" altLang="ko-KR" dirty="0">
                        <a:ln>
                          <a:solidFill>
                            <a:schemeClr val="accent1">
                              <a:shade val="15000"/>
                              <a:alpha val="20000"/>
                            </a:schemeClr>
                          </a:solidFill>
                        </a:ln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소비자가 상품 구매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방문자가 </a:t>
                      </a:r>
                      <a:r>
                        <a:rPr lang="ko-KR" altLang="en-US" dirty="0" err="1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게시글에</a:t>
                      </a:r>
                      <a:endParaRPr lang="en-US" altLang="ko-KR" dirty="0">
                        <a:ln>
                          <a:solidFill>
                            <a:schemeClr val="accent1">
                              <a:shade val="15000"/>
                              <a:alpha val="20000"/>
                            </a:schemeClr>
                          </a:solidFill>
                        </a:ln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추천</a:t>
                      </a:r>
                      <a:r>
                        <a:rPr lang="en-US" altLang="ko-KR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</a:t>
                      </a:r>
                      <a:r>
                        <a:rPr lang="ko-KR" altLang="en-US" dirty="0" err="1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비추천</a:t>
                      </a:r>
                      <a:endParaRPr lang="en-US" altLang="ko-KR" dirty="0">
                        <a:ln>
                          <a:solidFill>
                            <a:schemeClr val="accent1">
                              <a:shade val="15000"/>
                              <a:alpha val="20000"/>
                            </a:schemeClr>
                          </a:solidFill>
                        </a:ln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혹은 신고를 함</a:t>
                      </a:r>
                      <a:endParaRPr lang="en-US" altLang="ko-KR" dirty="0">
                        <a:ln>
                          <a:solidFill>
                            <a:schemeClr val="accent1">
                              <a:shade val="15000"/>
                              <a:alpha val="20000"/>
                            </a:schemeClr>
                          </a:solidFill>
                        </a:ln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15000"/>
                                <a:alpha val="20000"/>
                              </a:schemeClr>
                            </a:solidFill>
                          </a:ln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안전하게 중고상품 구매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034739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E4AD813-3396-3B01-5462-6645B8D0A565}"/>
              </a:ext>
            </a:extLst>
          </p:cNvPr>
          <p:cNvSpPr/>
          <p:nvPr/>
        </p:nvSpPr>
        <p:spPr>
          <a:xfrm>
            <a:off x="1942875" y="2970053"/>
            <a:ext cx="2057850" cy="95730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shade val="15000"/>
                      <a:alpha val="20000"/>
                    </a:schemeClr>
                  </a:solidFill>
                </a:ln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상황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D109F5-3817-0136-DB0E-3BA06DA282CE}"/>
              </a:ext>
            </a:extLst>
          </p:cNvPr>
          <p:cNvSpPr/>
          <p:nvPr/>
        </p:nvSpPr>
        <p:spPr>
          <a:xfrm>
            <a:off x="1942875" y="5083947"/>
            <a:ext cx="2057850" cy="95730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shade val="15000"/>
                      <a:alpha val="20000"/>
                    </a:schemeClr>
                  </a:solidFill>
                </a:ln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행동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52C9717-6941-42C0-5410-4187ABCC61F3}"/>
              </a:ext>
            </a:extLst>
          </p:cNvPr>
          <p:cNvSpPr/>
          <p:nvPr/>
        </p:nvSpPr>
        <p:spPr>
          <a:xfrm>
            <a:off x="1942875" y="7350241"/>
            <a:ext cx="2057850" cy="95730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shade val="15000"/>
                      <a:alpha val="20000"/>
                    </a:schemeClr>
                  </a:solidFill>
                </a:ln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143222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64070-FEBA-7863-D0D4-5536F7E8A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7E929FEF-4418-9491-9529-85BD0FB327B1}"/>
              </a:ext>
            </a:extLst>
          </p:cNvPr>
          <p:cNvSpPr txBox="1"/>
          <p:nvPr/>
        </p:nvSpPr>
        <p:spPr>
          <a:xfrm>
            <a:off x="1789995" y="1401008"/>
            <a:ext cx="9868605" cy="114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25"/>
              </a:lnSpc>
              <a:spcBef>
                <a:spcPct val="0"/>
              </a:spcBef>
            </a:pPr>
            <a:r>
              <a:rPr lang="en-US" sz="7500" b="1" spc="-27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  <a:cs typeface="Nanum Square Bold"/>
                <a:sym typeface="Nanum Square Bold"/>
              </a:rPr>
              <a:t>03  </a:t>
            </a:r>
            <a:r>
              <a:rPr lang="ko-KR" altLang="en-US" sz="7500" b="1" spc="-27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  <a:cs typeface="Nanum Square Bold"/>
                <a:sym typeface="Nanum Square Bold"/>
              </a:rPr>
              <a:t>시스템</a:t>
            </a:r>
            <a:endParaRPr lang="en-US" sz="7500" b="1" spc="-27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D9838F4A-F993-7A55-869C-979322CE34B5}"/>
              </a:ext>
            </a:extLst>
          </p:cNvPr>
          <p:cNvSpPr/>
          <p:nvPr/>
        </p:nvSpPr>
        <p:spPr>
          <a:xfrm flipH="1">
            <a:off x="1789995" y="2591633"/>
            <a:ext cx="1135883" cy="0"/>
          </a:xfrm>
          <a:prstGeom prst="line">
            <a:avLst/>
          </a:prstGeom>
          <a:ln w="38100" cap="flat">
            <a:solidFill>
              <a:srgbClr val="2630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11649-6142-4D17-14F1-018F70A00C97}"/>
              </a:ext>
            </a:extLst>
          </p:cNvPr>
          <p:cNvSpPr txBox="1"/>
          <p:nvPr/>
        </p:nvSpPr>
        <p:spPr>
          <a:xfrm>
            <a:off x="5181600" y="4455394"/>
            <a:ext cx="8382000" cy="2135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개발 환경</a:t>
            </a:r>
            <a:endParaRPr lang="en-US" altLang="ko-KR" sz="48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1842466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2EA8F-2DB3-CF83-5659-E0B3DF931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CE6DD3D1-2B70-5ECF-9614-CF05A76196CB}"/>
              </a:ext>
            </a:extLst>
          </p:cNvPr>
          <p:cNvSpPr/>
          <p:nvPr/>
        </p:nvSpPr>
        <p:spPr>
          <a:xfrm>
            <a:off x="1058920" y="1943100"/>
            <a:ext cx="846080" cy="0"/>
          </a:xfrm>
          <a:prstGeom prst="line">
            <a:avLst/>
          </a:prstGeom>
          <a:ln w="38100" cap="flat">
            <a:solidFill>
              <a:srgbClr val="2630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0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09316-17D0-1832-A18B-79F7F315442E}"/>
              </a:ext>
            </a:extLst>
          </p:cNvPr>
          <p:cNvSpPr txBox="1"/>
          <p:nvPr/>
        </p:nvSpPr>
        <p:spPr>
          <a:xfrm>
            <a:off x="990600" y="11121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01 </a:t>
            </a: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개발환경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80C619-AD56-0DAF-C9C5-59FA8D496631}"/>
              </a:ext>
            </a:extLst>
          </p:cNvPr>
          <p:cNvSpPr/>
          <p:nvPr/>
        </p:nvSpPr>
        <p:spPr>
          <a:xfrm>
            <a:off x="2533650" y="3519639"/>
            <a:ext cx="13315950" cy="5402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A808A8-0C08-695C-1D1E-889271D5C4FF}"/>
              </a:ext>
            </a:extLst>
          </p:cNvPr>
          <p:cNvSpPr/>
          <p:nvPr/>
        </p:nvSpPr>
        <p:spPr>
          <a:xfrm>
            <a:off x="2667000" y="3179713"/>
            <a:ext cx="1676400" cy="685798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857E92E-840C-B900-EA0E-08207305E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76500"/>
            <a:ext cx="1600200" cy="14064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115BFA-50B8-41FD-98CF-CC8470B4A44B}"/>
              </a:ext>
            </a:extLst>
          </p:cNvPr>
          <p:cNvSpPr/>
          <p:nvPr/>
        </p:nvSpPr>
        <p:spPr>
          <a:xfrm>
            <a:off x="3124200" y="4656089"/>
            <a:ext cx="2670184" cy="3283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E0BF5F-A179-93B1-494F-94396F6CC0D2}"/>
              </a:ext>
            </a:extLst>
          </p:cNvPr>
          <p:cNvSpPr/>
          <p:nvPr/>
        </p:nvSpPr>
        <p:spPr>
          <a:xfrm>
            <a:off x="3581400" y="4503118"/>
            <a:ext cx="1752600" cy="456252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615E53B8-36C5-C1D8-3BBE-8D9BCEB940A8}"/>
              </a:ext>
            </a:extLst>
          </p:cNvPr>
          <p:cNvSpPr txBox="1"/>
          <p:nvPr/>
        </p:nvSpPr>
        <p:spPr>
          <a:xfrm>
            <a:off x="3352800" y="4304304"/>
            <a:ext cx="2153660" cy="469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운영체제</a:t>
            </a:r>
            <a:endParaRPr lang="en-US" sz="3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D3A5EF-DCEA-E11E-3F01-3A3C8C068714}"/>
              </a:ext>
            </a:extLst>
          </p:cNvPr>
          <p:cNvSpPr/>
          <p:nvPr/>
        </p:nvSpPr>
        <p:spPr>
          <a:xfrm>
            <a:off x="6276976" y="4656089"/>
            <a:ext cx="2670184" cy="3283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FE9E07-25C5-048C-FDFE-F048A4A8DA82}"/>
              </a:ext>
            </a:extLst>
          </p:cNvPr>
          <p:cNvSpPr/>
          <p:nvPr/>
        </p:nvSpPr>
        <p:spPr>
          <a:xfrm>
            <a:off x="6734176" y="4503118"/>
            <a:ext cx="1752600" cy="456252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11">
            <a:extLst>
              <a:ext uri="{FF2B5EF4-FFF2-40B4-BE49-F238E27FC236}">
                <a16:creationId xmlns:a16="http://schemas.microsoft.com/office/drawing/2014/main" id="{2376C639-2A4A-558D-CB8A-6AAE48F5E872}"/>
              </a:ext>
            </a:extLst>
          </p:cNvPr>
          <p:cNvSpPr txBox="1"/>
          <p:nvPr/>
        </p:nvSpPr>
        <p:spPr>
          <a:xfrm>
            <a:off x="6505576" y="4304304"/>
            <a:ext cx="2153660" cy="469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개발도구</a:t>
            </a:r>
            <a:endParaRPr lang="en-US" sz="3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CE9F6C-1184-7C74-82C7-F5BFC6340ADC}"/>
              </a:ext>
            </a:extLst>
          </p:cNvPr>
          <p:cNvSpPr/>
          <p:nvPr/>
        </p:nvSpPr>
        <p:spPr>
          <a:xfrm>
            <a:off x="9398019" y="4656089"/>
            <a:ext cx="2670184" cy="3283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AEE23D-0EAE-840F-81E4-87A1FB2EA12D}"/>
              </a:ext>
            </a:extLst>
          </p:cNvPr>
          <p:cNvSpPr/>
          <p:nvPr/>
        </p:nvSpPr>
        <p:spPr>
          <a:xfrm>
            <a:off x="9855219" y="4503118"/>
            <a:ext cx="1752600" cy="456252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11">
            <a:extLst>
              <a:ext uri="{FF2B5EF4-FFF2-40B4-BE49-F238E27FC236}">
                <a16:creationId xmlns:a16="http://schemas.microsoft.com/office/drawing/2014/main" id="{83FD454D-25E5-2B35-909A-6F99F20C3F71}"/>
              </a:ext>
            </a:extLst>
          </p:cNvPr>
          <p:cNvSpPr txBox="1"/>
          <p:nvPr/>
        </p:nvSpPr>
        <p:spPr>
          <a:xfrm>
            <a:off x="9626619" y="4304304"/>
            <a:ext cx="2153660" cy="469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개발언어</a:t>
            </a:r>
            <a:endParaRPr lang="en-US" sz="3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F99BD7-3626-005A-EA0A-864875B0B723}"/>
              </a:ext>
            </a:extLst>
          </p:cNvPr>
          <p:cNvSpPr/>
          <p:nvPr/>
        </p:nvSpPr>
        <p:spPr>
          <a:xfrm>
            <a:off x="12531211" y="4656089"/>
            <a:ext cx="2670184" cy="3283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67DF2C-3D03-73B2-A8FB-1082A2CD5217}"/>
              </a:ext>
            </a:extLst>
          </p:cNvPr>
          <p:cNvSpPr/>
          <p:nvPr/>
        </p:nvSpPr>
        <p:spPr>
          <a:xfrm>
            <a:off x="12988411" y="4503118"/>
            <a:ext cx="1752600" cy="456252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29F36FB9-A27D-C96D-4D32-3D84F16A6258}"/>
              </a:ext>
            </a:extLst>
          </p:cNvPr>
          <p:cNvSpPr txBox="1"/>
          <p:nvPr/>
        </p:nvSpPr>
        <p:spPr>
          <a:xfrm>
            <a:off x="12759811" y="4304304"/>
            <a:ext cx="2153660" cy="469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en-US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DB</a:t>
            </a:r>
          </a:p>
        </p:txBody>
      </p:sp>
      <p:pic>
        <p:nvPicPr>
          <p:cNvPr id="41" name="그림 40" descr="다채로움, 스크린샷, 직사각형, 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3338C75-C83C-E56C-0907-C7F91073D5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631" y="5612555"/>
            <a:ext cx="1523998" cy="1523998"/>
          </a:xfrm>
          <a:prstGeom prst="rect">
            <a:avLst/>
          </a:prstGeom>
        </p:spPr>
      </p:pic>
      <p:pic>
        <p:nvPicPr>
          <p:cNvPr id="46" name="Picture 2" descr="React png images | PNGWing">
            <a:extLst>
              <a:ext uri="{FF2B5EF4-FFF2-40B4-BE49-F238E27FC236}">
                <a16:creationId xmlns:a16="http://schemas.microsoft.com/office/drawing/2014/main" id="{A741D472-47C6-9D57-A208-1C044EE6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67" b="95833" l="10000" r="90000">
                        <a14:foregroundMark x1="29722" y1="5833" x2="29722" y2="5833"/>
                        <a14:foregroundMark x1="60556" y1="4444" x2="60556" y2="4444"/>
                        <a14:foregroundMark x1="35000" y1="4444" x2="35000" y2="4444"/>
                        <a14:foregroundMark x1="49444" y1="36667" x2="48611" y2="37222"/>
                        <a14:foregroundMark x1="13889" y1="84444" x2="13889" y2="84444"/>
                        <a14:foregroundMark x1="24444" y1="95833" x2="24444" y2="95833"/>
                        <a14:foregroundMark x1="31944" y1="90556" x2="31944" y2="90556"/>
                        <a14:foregroundMark x1="50278" y1="91111" x2="50278" y2="91111"/>
                        <a14:foregroundMark x1="67222" y1="86667" x2="67222" y2="86667"/>
                        <a14:foregroundMark x1="83056" y1="84167" x2="83056" y2="8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158184"/>
            <a:ext cx="1114188" cy="111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그림 46" descr="폰트, 그래픽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85440F1-7A1D-CCBA-63E2-573ACBAB51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064" y="6558051"/>
            <a:ext cx="1827676" cy="959530"/>
          </a:xfrm>
          <a:prstGeom prst="rect">
            <a:avLst/>
          </a:prstGeom>
        </p:spPr>
      </p:pic>
      <p:pic>
        <p:nvPicPr>
          <p:cNvPr id="48" name="그림 47" descr="그래픽, 폰트, 그래픽 디자인, 로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79DA127-D140-962E-E7F9-19D349F5B4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899" y="5466016"/>
            <a:ext cx="2072622" cy="1554466"/>
          </a:xfrm>
          <a:prstGeom prst="rect">
            <a:avLst/>
          </a:prstGeom>
        </p:spPr>
      </p:pic>
      <p:sp>
        <p:nvSpPr>
          <p:cNvPr id="49" name="Freeform 11">
            <a:extLst>
              <a:ext uri="{FF2B5EF4-FFF2-40B4-BE49-F238E27FC236}">
                <a16:creationId xmlns:a16="http://schemas.microsoft.com/office/drawing/2014/main" id="{017D43E8-2EE0-CA32-31FC-5D9ACF6DE9D5}"/>
              </a:ext>
            </a:extLst>
          </p:cNvPr>
          <p:cNvSpPr/>
          <p:nvPr/>
        </p:nvSpPr>
        <p:spPr>
          <a:xfrm>
            <a:off x="11223369" y="5338878"/>
            <a:ext cx="415792" cy="773374"/>
          </a:xfrm>
          <a:custGeom>
            <a:avLst/>
            <a:gdLst/>
            <a:ahLst/>
            <a:cxnLst/>
            <a:rect l="l" t="t" r="r" b="b"/>
            <a:pathLst>
              <a:path w="1000052" h="1860098">
                <a:moveTo>
                  <a:pt x="0" y="0"/>
                </a:moveTo>
                <a:lnTo>
                  <a:pt x="1000053" y="0"/>
                </a:lnTo>
                <a:lnTo>
                  <a:pt x="1000053" y="1860098"/>
                </a:lnTo>
                <a:lnTo>
                  <a:pt x="0" y="18600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 descr="로고, 그래픽, 상징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CB8B6FE-82DE-64DA-C083-27487B52F95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79" y="5480463"/>
            <a:ext cx="1752599" cy="1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5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832F6-E71B-85E9-FD92-EFC4DDB7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80185612-B067-B1F6-BBF9-ADD12ABA26D9}"/>
              </a:ext>
            </a:extLst>
          </p:cNvPr>
          <p:cNvSpPr/>
          <p:nvPr/>
        </p:nvSpPr>
        <p:spPr>
          <a:xfrm>
            <a:off x="1058920" y="1943100"/>
            <a:ext cx="846080" cy="0"/>
          </a:xfrm>
          <a:prstGeom prst="line">
            <a:avLst/>
          </a:prstGeom>
          <a:ln w="38100" cap="flat">
            <a:solidFill>
              <a:srgbClr val="2630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0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CE2CE-BAB0-2081-CF66-608BD0C22EAE}"/>
              </a:ext>
            </a:extLst>
          </p:cNvPr>
          <p:cNvSpPr txBox="1"/>
          <p:nvPr/>
        </p:nvSpPr>
        <p:spPr>
          <a:xfrm>
            <a:off x="990600" y="11121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02 </a:t>
            </a: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시스템 구성도</a:t>
            </a:r>
          </a:p>
        </p:txBody>
      </p:sp>
      <p:pic>
        <p:nvPicPr>
          <p:cNvPr id="4" name="그래픽 3" descr="사용자 단색으로 채워진">
            <a:extLst>
              <a:ext uri="{FF2B5EF4-FFF2-40B4-BE49-F238E27FC236}">
                <a16:creationId xmlns:a16="http://schemas.microsoft.com/office/drawing/2014/main" id="{0CC5BA35-02B8-F711-7D0E-F3282D5E5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050" y="3482198"/>
            <a:ext cx="1447800" cy="1447800"/>
          </a:xfrm>
          <a:prstGeom prst="rect">
            <a:avLst/>
          </a:prstGeom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C2C82EAC-1B97-574B-2F97-731D53006D1C}"/>
              </a:ext>
            </a:extLst>
          </p:cNvPr>
          <p:cNvSpPr txBox="1"/>
          <p:nvPr/>
        </p:nvSpPr>
        <p:spPr>
          <a:xfrm>
            <a:off x="2244850" y="4910948"/>
            <a:ext cx="2362200" cy="547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3506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클라이언트</a:t>
            </a:r>
            <a:endParaRPr lang="en-US" sz="3506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pic>
        <p:nvPicPr>
          <p:cNvPr id="7" name="Picture 2" descr="React png images | PNGWing">
            <a:extLst>
              <a:ext uri="{FF2B5EF4-FFF2-40B4-BE49-F238E27FC236}">
                <a16:creationId xmlns:a16="http://schemas.microsoft.com/office/drawing/2014/main" id="{9AE3E26A-CB01-12C7-0A25-C6703F791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67" b="95833" l="10000" r="90000">
                        <a14:foregroundMark x1="29722" y1="5833" x2="29722" y2="5833"/>
                        <a14:foregroundMark x1="60556" y1="4444" x2="60556" y2="4444"/>
                        <a14:foregroundMark x1="35000" y1="4444" x2="35000" y2="4444"/>
                        <a14:foregroundMark x1="49444" y1="36667" x2="48611" y2="37222"/>
                        <a14:foregroundMark x1="13889" y1="84444" x2="13889" y2="84444"/>
                        <a14:foregroundMark x1="24444" y1="95833" x2="24444" y2="95833"/>
                        <a14:foregroundMark x1="31944" y1="90556" x2="31944" y2="90556"/>
                        <a14:foregroundMark x1="50278" y1="91111" x2="50278" y2="91111"/>
                        <a14:foregroundMark x1="67222" y1="86667" x2="67222" y2="86667"/>
                        <a14:foregroundMark x1="83056" y1="84167" x2="83056" y2="8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520" y="5650082"/>
            <a:ext cx="1926860" cy="192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reate-react-app에서 Tailwind CSS 적용해보기">
            <a:extLst>
              <a:ext uri="{FF2B5EF4-FFF2-40B4-BE49-F238E27FC236}">
                <a16:creationId xmlns:a16="http://schemas.microsoft.com/office/drawing/2014/main" id="{5DAA7826-99F5-2265-66A0-771333529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09" b="89806" l="6545" r="93892">
                        <a14:foregroundMark x1="15096" y1="59951" x2="15096" y2="59951"/>
                        <a14:foregroundMark x1="6545" y1="57767" x2="6545" y2="57767"/>
                        <a14:foregroundMark x1="41710" y1="41262" x2="41710" y2="41262"/>
                        <a14:foregroundMark x1="47557" y1="49029" x2="47557" y2="49029"/>
                        <a14:foregroundMark x1="49738" y1="39806" x2="49738" y2="39806"/>
                        <a14:foregroundMark x1="49738" y1="50728" x2="49738" y2="50728"/>
                        <a14:foregroundMark x1="52007" y1="45388" x2="52007" y2="45388"/>
                        <a14:foregroundMark x1="54799" y1="48058" x2="54799" y2="48058"/>
                        <a14:foregroundMark x1="62042" y1="41262" x2="62042" y2="41262"/>
                        <a14:foregroundMark x1="62565" y1="50728" x2="62565" y2="50728"/>
                        <a14:foregroundMark x1="64485" y1="49029" x2="64485" y2="49029"/>
                        <a14:foregroundMark x1="70768" y1="45388" x2="70768" y2="45388"/>
                        <a14:foregroundMark x1="80890" y1="39806" x2="80890" y2="39806"/>
                        <a14:foregroundMark x1="84380" y1="41262" x2="84380" y2="41262"/>
                        <a14:foregroundMark x1="91099" y1="39806" x2="91099" y2="39806"/>
                        <a14:foregroundMark x1="93892" y1="53155" x2="93892" y2="53155"/>
                        <a14:foregroundMark x1="26876" y1="59951" x2="26876" y2="59951"/>
                        <a14:foregroundMark x1="56981" y1="48058" x2="56981" y2="48058"/>
                        <a14:backgroundMark x1="46422" y1="53155" x2="46422" y2="531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501647"/>
            <a:ext cx="3597892" cy="12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래픽 13" descr="데이터베이스 윤곽선">
            <a:extLst>
              <a:ext uri="{FF2B5EF4-FFF2-40B4-BE49-F238E27FC236}">
                <a16:creationId xmlns:a16="http://schemas.microsoft.com/office/drawing/2014/main" id="{9B698BD8-5016-2964-8061-DB47E0D4A7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22525" y="3232512"/>
            <a:ext cx="1809750" cy="1809750"/>
          </a:xfrm>
          <a:prstGeom prst="rect">
            <a:avLst/>
          </a:prstGeom>
        </p:spPr>
      </p:pic>
      <p:pic>
        <p:nvPicPr>
          <p:cNvPr id="16" name="그래픽 15" descr="클라우드 동기화 단색으로 채워진">
            <a:extLst>
              <a:ext uri="{FF2B5EF4-FFF2-40B4-BE49-F238E27FC236}">
                <a16:creationId xmlns:a16="http://schemas.microsoft.com/office/drawing/2014/main" id="{209E6B6E-3EA5-EE66-5816-178A1C0DEC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41050" y="3482198"/>
            <a:ext cx="1600200" cy="1600200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6E69E0FC-7095-857C-0452-A41902B69DFF}"/>
              </a:ext>
            </a:extLst>
          </p:cNvPr>
          <p:cNvSpPr txBox="1"/>
          <p:nvPr/>
        </p:nvSpPr>
        <p:spPr>
          <a:xfrm>
            <a:off x="9483850" y="4878489"/>
            <a:ext cx="2362200" cy="547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3506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서버</a:t>
            </a:r>
            <a:endParaRPr lang="en-US" sz="3506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09DA20BF-4096-E7A0-9586-C3B5B1F45ABA}"/>
              </a:ext>
            </a:extLst>
          </p:cNvPr>
          <p:cNvSpPr txBox="1"/>
          <p:nvPr/>
        </p:nvSpPr>
        <p:spPr>
          <a:xfrm>
            <a:off x="13846300" y="5149573"/>
            <a:ext cx="23622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en-US" sz="3506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DB</a:t>
            </a:r>
          </a:p>
        </p:txBody>
      </p: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F4291296-59C1-3F96-77F4-AA51AEB36978}"/>
              </a:ext>
            </a:extLst>
          </p:cNvPr>
          <p:cNvSpPr/>
          <p:nvPr/>
        </p:nvSpPr>
        <p:spPr>
          <a:xfrm>
            <a:off x="5026150" y="5455503"/>
            <a:ext cx="3508250" cy="830997"/>
          </a:xfrm>
          <a:prstGeom prst="leftRightArrow">
            <a:avLst/>
          </a:prstGeom>
          <a:solidFill>
            <a:srgbClr val="F6F6F6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폰트, 그래픽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5D16FA-EA92-4C4A-FE79-878E7A56C3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25" y="6478689"/>
            <a:ext cx="2838450" cy="1490186"/>
          </a:xfrm>
          <a:prstGeom prst="rect">
            <a:avLst/>
          </a:prstGeom>
        </p:spPr>
      </p:pic>
      <p:pic>
        <p:nvPicPr>
          <p:cNvPr id="22" name="그림 21" descr="그래픽, 폰트, 그래픽 디자인, 로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CFEAED9-30C2-F034-DF5E-77DB980F15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6180794"/>
            <a:ext cx="2781300" cy="2085976"/>
          </a:xfrm>
          <a:prstGeom prst="rect">
            <a:avLst/>
          </a:prstGeom>
        </p:spPr>
      </p:pic>
      <p:pic>
        <p:nvPicPr>
          <p:cNvPr id="23" name="그림 2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D5248F2-B3C2-C03D-9B05-8AD0CF1B4E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54" y="1638300"/>
            <a:ext cx="2417046" cy="2124356"/>
          </a:xfrm>
          <a:prstGeom prst="rect">
            <a:avLst/>
          </a:prstGeom>
        </p:spPr>
      </p:pic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447EFC47-DA73-8745-9771-A9BB0C98F50B}"/>
              </a:ext>
            </a:extLst>
          </p:cNvPr>
          <p:cNvSpPr/>
          <p:nvPr/>
        </p:nvSpPr>
        <p:spPr>
          <a:xfrm>
            <a:off x="11919200" y="4160103"/>
            <a:ext cx="2025400" cy="830997"/>
          </a:xfrm>
          <a:prstGeom prst="leftRightArrow">
            <a:avLst/>
          </a:prstGeom>
          <a:solidFill>
            <a:srgbClr val="F6F6F6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861292D7-4679-0424-3502-4BD98757502E}"/>
              </a:ext>
            </a:extLst>
          </p:cNvPr>
          <p:cNvSpPr/>
          <p:nvPr/>
        </p:nvSpPr>
        <p:spPr>
          <a:xfrm rot="5400000">
            <a:off x="5608701" y="5557203"/>
            <a:ext cx="6670039" cy="274955"/>
          </a:xfrm>
          <a:custGeom>
            <a:avLst/>
            <a:gdLst/>
            <a:ahLst/>
            <a:cxnLst/>
            <a:rect l="l" t="t" r="r" b="b"/>
            <a:pathLst>
              <a:path w="8463280" h="274954">
                <a:moveTo>
                  <a:pt x="8462681" y="0"/>
                </a:moveTo>
                <a:lnTo>
                  <a:pt x="8449006" y="79259"/>
                </a:lnTo>
                <a:lnTo>
                  <a:pt x="8431679" y="120259"/>
                </a:lnTo>
                <a:lnTo>
                  <a:pt x="8408441" y="157700"/>
                </a:lnTo>
                <a:lnTo>
                  <a:pt x="8379880" y="190995"/>
                </a:lnTo>
                <a:lnTo>
                  <a:pt x="8346584" y="219556"/>
                </a:lnTo>
                <a:lnTo>
                  <a:pt x="8309143" y="242794"/>
                </a:lnTo>
                <a:lnTo>
                  <a:pt x="8268144" y="260121"/>
                </a:lnTo>
                <a:lnTo>
                  <a:pt x="8224175" y="270949"/>
                </a:lnTo>
                <a:lnTo>
                  <a:pt x="8177825" y="274689"/>
                </a:lnTo>
                <a:lnTo>
                  <a:pt x="271180" y="274689"/>
                </a:lnTo>
                <a:lnTo>
                  <a:pt x="224830" y="270949"/>
                </a:lnTo>
                <a:lnTo>
                  <a:pt x="180862" y="260121"/>
                </a:lnTo>
                <a:lnTo>
                  <a:pt x="139862" y="242794"/>
                </a:lnTo>
                <a:lnTo>
                  <a:pt x="102421" y="219556"/>
                </a:lnTo>
                <a:lnTo>
                  <a:pt x="69126" y="190995"/>
                </a:lnTo>
                <a:lnTo>
                  <a:pt x="40565" y="157700"/>
                </a:lnTo>
                <a:lnTo>
                  <a:pt x="17326" y="120259"/>
                </a:lnTo>
                <a:lnTo>
                  <a:pt x="0" y="79260"/>
                </a:lnTo>
              </a:path>
            </a:pathLst>
          </a:custGeom>
          <a:ln w="76199">
            <a:solidFill>
              <a:srgbClr val="F6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2368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5605C-4D80-107E-A04A-42EA83809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9307AA72-BD44-096C-C5D7-06656660CBE1}"/>
              </a:ext>
            </a:extLst>
          </p:cNvPr>
          <p:cNvSpPr txBox="1"/>
          <p:nvPr/>
        </p:nvSpPr>
        <p:spPr>
          <a:xfrm>
            <a:off x="1789995" y="1401008"/>
            <a:ext cx="8477003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25"/>
              </a:lnSpc>
              <a:spcBef>
                <a:spcPct val="0"/>
              </a:spcBef>
            </a:pPr>
            <a:r>
              <a:rPr lang="en-US" sz="7500" b="1" spc="-27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  <a:cs typeface="Nanum Square Bold"/>
                <a:sym typeface="Nanum Square Bold"/>
              </a:rPr>
              <a:t>04  </a:t>
            </a:r>
            <a:r>
              <a:rPr lang="ko-KR" altLang="en-US" sz="7500" b="1" spc="-27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  <a:cs typeface="Nanum Square Bold"/>
                <a:sym typeface="Nanum Square Bold"/>
              </a:rPr>
              <a:t>일정 계획</a:t>
            </a:r>
            <a:endParaRPr lang="en-US" sz="7500" b="1" spc="-27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7E3580C6-FF46-9753-911A-15D0AF35622D}"/>
              </a:ext>
            </a:extLst>
          </p:cNvPr>
          <p:cNvSpPr/>
          <p:nvPr/>
        </p:nvSpPr>
        <p:spPr>
          <a:xfrm flipH="1">
            <a:off x="1789995" y="2591633"/>
            <a:ext cx="1135883" cy="0"/>
          </a:xfrm>
          <a:prstGeom prst="line">
            <a:avLst/>
          </a:prstGeom>
          <a:ln w="38100" cap="flat">
            <a:solidFill>
              <a:srgbClr val="2630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AE4B2-FADD-5AD5-C78D-0FB089E4B406}"/>
              </a:ext>
            </a:extLst>
          </p:cNvPr>
          <p:cNvSpPr txBox="1"/>
          <p:nvPr/>
        </p:nvSpPr>
        <p:spPr>
          <a:xfrm>
            <a:off x="5181600" y="3839603"/>
            <a:ext cx="8382000" cy="3243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프로토타입 계획</a:t>
            </a:r>
            <a:endParaRPr lang="en-US" altLang="ko-KR" sz="48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일정</a:t>
            </a:r>
            <a:endParaRPr lang="en-US" altLang="ko-KR" sz="48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1249026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1AA32-35E5-C860-0990-2065D82D3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ED21E1D4-8DAA-7A7D-5B09-7B2655AADD6D}"/>
              </a:ext>
            </a:extLst>
          </p:cNvPr>
          <p:cNvSpPr/>
          <p:nvPr/>
        </p:nvSpPr>
        <p:spPr>
          <a:xfrm>
            <a:off x="1058920" y="1943100"/>
            <a:ext cx="846080" cy="0"/>
          </a:xfrm>
          <a:prstGeom prst="line">
            <a:avLst/>
          </a:prstGeom>
          <a:ln w="38100" cap="flat">
            <a:solidFill>
              <a:srgbClr val="2630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0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F68A4-1AB8-FF26-638C-3FD606C1482A}"/>
              </a:ext>
            </a:extLst>
          </p:cNvPr>
          <p:cNvSpPr txBox="1"/>
          <p:nvPr/>
        </p:nvSpPr>
        <p:spPr>
          <a:xfrm>
            <a:off x="990600" y="11121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01 </a:t>
            </a: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프로토타입 계획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7BF674-AFB6-B245-5361-67528D1749EB}"/>
              </a:ext>
            </a:extLst>
          </p:cNvPr>
          <p:cNvSpPr/>
          <p:nvPr/>
        </p:nvSpPr>
        <p:spPr>
          <a:xfrm>
            <a:off x="13716000" y="2552752"/>
            <a:ext cx="2670184" cy="3283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F4472D-4326-F2F8-D106-6824E17C0B4D}"/>
              </a:ext>
            </a:extLst>
          </p:cNvPr>
          <p:cNvSpPr/>
          <p:nvPr/>
        </p:nvSpPr>
        <p:spPr>
          <a:xfrm>
            <a:off x="14173200" y="2399781"/>
            <a:ext cx="1752600" cy="456252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BBB7551-65CB-CE0C-9606-EA2ECF5A8763}"/>
              </a:ext>
            </a:extLst>
          </p:cNvPr>
          <p:cNvSpPr txBox="1"/>
          <p:nvPr/>
        </p:nvSpPr>
        <p:spPr>
          <a:xfrm>
            <a:off x="13944600" y="2200967"/>
            <a:ext cx="2153660" cy="469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en-US" altLang="ko-KR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1</a:t>
            </a:r>
            <a:r>
              <a:rPr lang="ko-KR" altLang="en-US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학기</a:t>
            </a:r>
            <a:endParaRPr lang="en-US" sz="3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8FDA8-8C26-E2AD-079D-A2C7252232D3}"/>
              </a:ext>
            </a:extLst>
          </p:cNvPr>
          <p:cNvSpPr/>
          <p:nvPr/>
        </p:nvSpPr>
        <p:spPr>
          <a:xfrm>
            <a:off x="13716000" y="6286500"/>
            <a:ext cx="2670184" cy="2713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A00D8-5A1D-B041-D64D-05A01EEE02F0}"/>
              </a:ext>
            </a:extLst>
          </p:cNvPr>
          <p:cNvSpPr/>
          <p:nvPr/>
        </p:nvSpPr>
        <p:spPr>
          <a:xfrm>
            <a:off x="14173200" y="6133529"/>
            <a:ext cx="1752600" cy="456252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8F29402E-157D-209C-DA84-EBFFB975D3A7}"/>
              </a:ext>
            </a:extLst>
          </p:cNvPr>
          <p:cNvSpPr txBox="1"/>
          <p:nvPr/>
        </p:nvSpPr>
        <p:spPr>
          <a:xfrm>
            <a:off x="13944600" y="5934715"/>
            <a:ext cx="2153660" cy="469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en-US" altLang="ko-KR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2</a:t>
            </a:r>
            <a:r>
              <a:rPr lang="ko-KR" altLang="en-US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학기</a:t>
            </a:r>
            <a:endParaRPr lang="en-US" sz="3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87F3E-FBE0-43F7-32B5-00969D8BCD5A}"/>
              </a:ext>
            </a:extLst>
          </p:cNvPr>
          <p:cNvSpPr txBox="1"/>
          <p:nvPr/>
        </p:nvSpPr>
        <p:spPr>
          <a:xfrm>
            <a:off x="13944600" y="2968251"/>
            <a:ext cx="2286000" cy="22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로고 및 메인</a:t>
            </a:r>
            <a:endParaRPr lang="en-US" altLang="ko-KR" sz="2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2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구상</a:t>
            </a:r>
            <a:endParaRPr lang="en-US" altLang="ko-KR" sz="2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페이지</a:t>
            </a:r>
            <a:endParaRPr lang="en-US" altLang="ko-KR" sz="2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회원관리</a:t>
            </a:r>
            <a:endParaRPr lang="en-US" altLang="ko-KR" sz="2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중고거래 사이트 기능구현</a:t>
            </a:r>
            <a:endParaRPr lang="en-US" altLang="ko-KR" sz="2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DABC4E-D414-194C-A9D5-59F0B9D11000}"/>
              </a:ext>
            </a:extLst>
          </p:cNvPr>
          <p:cNvSpPr txBox="1"/>
          <p:nvPr/>
        </p:nvSpPr>
        <p:spPr>
          <a:xfrm>
            <a:off x="13944600" y="6732341"/>
            <a:ext cx="2286000" cy="15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커뮤니티 페이지</a:t>
            </a:r>
            <a:endParaRPr lang="en-US" altLang="ko-KR" sz="2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경매시스템</a:t>
            </a:r>
            <a:endParaRPr lang="en-US" altLang="ko-KR" sz="2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추가기능 구현</a:t>
            </a:r>
            <a:endParaRPr lang="en-US" altLang="ko-KR" sz="2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유지보수</a:t>
            </a:r>
            <a:endParaRPr lang="en-US" altLang="ko-KR" sz="2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13007F2-9EA4-436D-18F3-80C75A4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526" y="2200967"/>
            <a:ext cx="8371780" cy="70724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801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2D6DC-1BE8-BC05-87E2-472F3AC45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F6B45-0939-62E7-B59A-EEA7E01236EC}"/>
              </a:ext>
            </a:extLst>
          </p:cNvPr>
          <p:cNvSpPr txBox="1"/>
          <p:nvPr/>
        </p:nvSpPr>
        <p:spPr>
          <a:xfrm>
            <a:off x="990600" y="1121688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02 </a:t>
            </a: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작업일정 </a:t>
            </a:r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– 1</a:t>
            </a: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학기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2C629BA-EA2A-BCBE-ED9E-EB0FC90F2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163"/>
              </p:ext>
            </p:extLst>
          </p:nvPr>
        </p:nvGraphicFramePr>
        <p:xfrm>
          <a:off x="1905000" y="2400300"/>
          <a:ext cx="14554200" cy="66979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130652313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50142117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1540531405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602177195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181728867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2715914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1434439135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36528572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92017785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530416495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1359794757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588804835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30374495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386204257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272650377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주</a:t>
                      </a:r>
                      <a:endParaRPr lang="ko-KR" altLang="en-US" sz="1200" b="0" i="0" u="none" strike="noStrike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주</a:t>
                      </a:r>
                      <a:endParaRPr lang="ko-KR" altLang="en-US" sz="1200" b="0" i="0" u="none" strike="noStrike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주</a:t>
                      </a:r>
                      <a:endParaRPr lang="ko-KR" altLang="en-US" sz="1200" b="0" i="0" u="none" strike="noStrike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주</a:t>
                      </a:r>
                      <a:endParaRPr lang="ko-KR" altLang="en-US" sz="1200" b="0" i="0" u="none" strike="noStrike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주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중간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주</a:t>
                      </a:r>
                      <a:endParaRPr lang="ko-KR" altLang="en-US" sz="1200" b="0" i="0" u="none" strike="noStrike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200" b="0" u="none" strike="noStrike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="0" u="none" strike="noStrike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주</a:t>
                      </a:r>
                      <a:endParaRPr lang="ko-KR" altLang="en-US" sz="1200" b="0" i="0" u="none" strike="noStrike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주</a:t>
                      </a:r>
                      <a:endParaRPr lang="ko-KR" altLang="en-US" sz="1200" b="0" i="0" u="none" strike="noStrike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주</a:t>
                      </a:r>
                      <a:endParaRPr lang="ko-KR" altLang="en-US" sz="1200" b="0" i="0" u="none" strike="noStrike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주</a:t>
                      </a:r>
                      <a:endParaRPr lang="ko-KR" altLang="en-US" sz="1200" b="0" i="0" u="none" strike="noStrike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주</a:t>
                      </a:r>
                      <a:endParaRPr lang="ko-KR" altLang="en-US" sz="1200" b="0" i="0" u="none" strike="noStrike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주</a:t>
                      </a:r>
                      <a:endParaRPr lang="ko-KR" altLang="en-US" sz="1200" b="0" i="0" u="none" strike="noStrike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주</a:t>
                      </a:r>
                      <a:endParaRPr lang="ko-KR" altLang="en-US" sz="1200" b="0" i="0" u="none" strike="noStrike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주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기말</a:t>
                      </a:r>
                      <a:r>
                        <a:rPr lang="en-US" altLang="ko-KR" sz="1200" b="0" u="none" strike="noStrike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3520985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kern="12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로고</a:t>
                      </a:r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45041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kern="12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endParaRPr 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971375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kern="120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메인디자인</a:t>
                      </a:r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250355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kern="120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내정보</a:t>
                      </a:r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390695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kern="120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메인페이지</a:t>
                      </a:r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097935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kern="12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포인트충전</a:t>
                      </a:r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6004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kern="12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결제 시스템</a:t>
                      </a:r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24291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kern="12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채팅</a:t>
                      </a:r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30446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kern="12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경매</a:t>
                      </a:r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599155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kern="12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커뮤니티</a:t>
                      </a:r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605873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ko-KR" altLang="en-US" sz="1200" b="0" u="none" strike="noStrike" kern="12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ko-KR" altLang="en-US" sz="1200" b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ko-KR" altLang="en-US" sz="1200" b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ko-KR" altLang="en-US" sz="1200" b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ko-KR" altLang="en-US" sz="1200" b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ko-KR" altLang="en-US" sz="1200" b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ko-KR" altLang="en-US" sz="1200" b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ko-KR" altLang="en-US" sz="1200" b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ko-KR" altLang="en-US" sz="1200" b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ko-KR" altLang="en-US" sz="1200" b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ko-KR" altLang="en-US" sz="1200" b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ko-KR" altLang="en-US" sz="1200" b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ko-KR" altLang="en-US" sz="1200" b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ko-KR" altLang="en-US" sz="1200" b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ko-KR" altLang="en-US" sz="1200" b="0" u="none" strike="noStrike" kern="12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16893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483708E-D9E4-C7E2-F762-4B5203B08B14}"/>
              </a:ext>
            </a:extLst>
          </p:cNvPr>
          <p:cNvSpPr/>
          <p:nvPr/>
        </p:nvSpPr>
        <p:spPr>
          <a:xfrm>
            <a:off x="2895600" y="3036034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확정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5B8B9C-8F37-A82A-E5F9-08281FB90C2D}"/>
              </a:ext>
            </a:extLst>
          </p:cNvPr>
          <p:cNvSpPr/>
          <p:nvPr/>
        </p:nvSpPr>
        <p:spPr>
          <a:xfrm>
            <a:off x="2895600" y="3595568"/>
            <a:ext cx="1890713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DB 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설계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0AAF4F-7397-5899-0EE0-70FE8E4EF82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86313" y="3790831"/>
            <a:ext cx="10696574" cy="1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648785-AD49-8226-67ED-4E1250230967}"/>
              </a:ext>
            </a:extLst>
          </p:cNvPr>
          <p:cNvSpPr/>
          <p:nvPr/>
        </p:nvSpPr>
        <p:spPr>
          <a:xfrm>
            <a:off x="2895599" y="4181357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초안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56C41-4181-5BF7-FD6E-70AD5E504C44}"/>
              </a:ext>
            </a:extLst>
          </p:cNvPr>
          <p:cNvSpPr/>
          <p:nvPr/>
        </p:nvSpPr>
        <p:spPr>
          <a:xfrm>
            <a:off x="5809457" y="4181357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확정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B6B029E-FAD6-772D-DB3A-956B76CE9CD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819524" y="4376620"/>
            <a:ext cx="19899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9EC365A-2E06-99A7-0C97-DEE245E943EC}"/>
              </a:ext>
            </a:extLst>
          </p:cNvPr>
          <p:cNvSpPr/>
          <p:nvPr/>
        </p:nvSpPr>
        <p:spPr>
          <a:xfrm>
            <a:off x="3867623" y="4734482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로그인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000000"/>
              </a:solidFill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회원가입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89FE7E3-C05A-7BFF-32E2-E13E18C70C0E}"/>
              </a:ext>
            </a:extLst>
          </p:cNvPr>
          <p:cNvSpPr/>
          <p:nvPr/>
        </p:nvSpPr>
        <p:spPr>
          <a:xfrm>
            <a:off x="7748587" y="7534274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디자인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E412817-8153-1BBC-2A0C-E391090DDF3E}"/>
              </a:ext>
            </a:extLst>
          </p:cNvPr>
          <p:cNvSpPr/>
          <p:nvPr/>
        </p:nvSpPr>
        <p:spPr>
          <a:xfrm>
            <a:off x="7748587" y="8077200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디자인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43B3D72-9419-CA64-7625-D684AF0605EB}"/>
              </a:ext>
            </a:extLst>
          </p:cNvPr>
          <p:cNvSpPr/>
          <p:nvPr/>
        </p:nvSpPr>
        <p:spPr>
          <a:xfrm>
            <a:off x="9691687" y="7530464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확정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2B43284-728A-C696-D858-4F3CEA8A5011}"/>
              </a:ext>
            </a:extLst>
          </p:cNvPr>
          <p:cNvSpPr/>
          <p:nvPr/>
        </p:nvSpPr>
        <p:spPr>
          <a:xfrm>
            <a:off x="9691687" y="8081962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확정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34484D-62A0-D115-AFA4-B97E08BD028A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8672512" y="7725727"/>
            <a:ext cx="1019175" cy="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167097-5C5A-BDE0-3156-F4D58EC104F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672512" y="8272463"/>
            <a:ext cx="1019175" cy="4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098FA21-CA97-B853-0059-55CC8147E972}"/>
              </a:ext>
            </a:extLst>
          </p:cNvPr>
          <p:cNvSpPr/>
          <p:nvPr/>
        </p:nvSpPr>
        <p:spPr>
          <a:xfrm>
            <a:off x="5809457" y="4733289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확정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5253226-BA9C-21AB-5730-B471C0B6936E}"/>
              </a:ext>
            </a:extLst>
          </p:cNvPr>
          <p:cNvSpPr/>
          <p:nvPr/>
        </p:nvSpPr>
        <p:spPr>
          <a:xfrm>
            <a:off x="4843310" y="5286374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상품 등록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9694399-58A6-F3EB-F5A5-51FC6FBE7B96}"/>
              </a:ext>
            </a:extLst>
          </p:cNvPr>
          <p:cNvSpPr/>
          <p:nvPr/>
        </p:nvSpPr>
        <p:spPr>
          <a:xfrm>
            <a:off x="8720136" y="5855611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기능구현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A1B1A1D-4CB7-9F21-7816-5FA8AB881395}"/>
              </a:ext>
            </a:extLst>
          </p:cNvPr>
          <p:cNvCxnSpPr>
            <a:cxnSpLocks/>
          </p:cNvCxnSpPr>
          <p:nvPr/>
        </p:nvCxnSpPr>
        <p:spPr>
          <a:xfrm>
            <a:off x="9663113" y="6045994"/>
            <a:ext cx="58007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4B79409-4E65-D082-3E15-FF6EF56300B2}"/>
              </a:ext>
            </a:extLst>
          </p:cNvPr>
          <p:cNvSpPr/>
          <p:nvPr/>
        </p:nvSpPr>
        <p:spPr>
          <a:xfrm>
            <a:off x="8715374" y="6970870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기능구현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22FCD65-96E9-4A91-7404-EA8CBF1E18B3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639299" y="7166133"/>
            <a:ext cx="582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35A0DB9-BD72-102C-C1AA-4FFB7222FB15}"/>
              </a:ext>
            </a:extLst>
          </p:cNvPr>
          <p:cNvSpPr/>
          <p:nvPr/>
        </p:nvSpPr>
        <p:spPr>
          <a:xfrm>
            <a:off x="10658168" y="5850731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충전내역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723D004-95DD-C92A-DE05-92328E449BF7}"/>
              </a:ext>
            </a:extLst>
          </p:cNvPr>
          <p:cNvSpPr/>
          <p:nvPr/>
        </p:nvSpPr>
        <p:spPr>
          <a:xfrm>
            <a:off x="11627643" y="5858985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사용내역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CBDBA51-098A-FD47-67DF-D5C8120769FF}"/>
              </a:ext>
            </a:extLst>
          </p:cNvPr>
          <p:cNvCxnSpPr>
            <a:cxnSpLocks/>
            <a:stCxn id="16" idx="3"/>
            <a:endCxn id="53" idx="1"/>
          </p:cNvCxnSpPr>
          <p:nvPr/>
        </p:nvCxnSpPr>
        <p:spPr>
          <a:xfrm flipV="1">
            <a:off x="4791548" y="4928552"/>
            <a:ext cx="1017909" cy="1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93C6C5AB-ADBF-8C4B-2AB9-7BD4FA0FBAC6}"/>
              </a:ext>
            </a:extLst>
          </p:cNvPr>
          <p:cNvSpPr/>
          <p:nvPr/>
        </p:nvSpPr>
        <p:spPr>
          <a:xfrm>
            <a:off x="8715373" y="6385875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기능구현</a:t>
            </a:r>
          </a:p>
        </p:txBody>
      </p:sp>
      <p:cxnSp>
        <p:nvCxnSpPr>
          <p:cNvPr id="1028" name="직선 화살표 연결선 1027">
            <a:extLst>
              <a:ext uri="{FF2B5EF4-FFF2-40B4-BE49-F238E27FC236}">
                <a16:creationId xmlns:a16="http://schemas.microsoft.com/office/drawing/2014/main" id="{116D5C82-B6D2-3090-870A-9DE43A8233A8}"/>
              </a:ext>
            </a:extLst>
          </p:cNvPr>
          <p:cNvCxnSpPr>
            <a:cxnSpLocks/>
            <a:stCxn id="1027" idx="3"/>
          </p:cNvCxnSpPr>
          <p:nvPr/>
        </p:nvCxnSpPr>
        <p:spPr>
          <a:xfrm>
            <a:off x="9639298" y="6581138"/>
            <a:ext cx="58435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직선 화살표 연결선 1029">
            <a:extLst>
              <a:ext uri="{FF2B5EF4-FFF2-40B4-BE49-F238E27FC236}">
                <a16:creationId xmlns:a16="http://schemas.microsoft.com/office/drawing/2014/main" id="{61C68538-DB29-9F55-D966-EE5EC42831E9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5767235" y="5481637"/>
            <a:ext cx="1981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사각형: 둥근 모서리 1032">
            <a:extLst>
              <a:ext uri="{FF2B5EF4-FFF2-40B4-BE49-F238E27FC236}">
                <a16:creationId xmlns:a16="http://schemas.microsoft.com/office/drawing/2014/main" id="{76BC0FBE-DCC3-9B7A-AB7B-A3366F8023D4}"/>
              </a:ext>
            </a:extLst>
          </p:cNvPr>
          <p:cNvSpPr/>
          <p:nvPr/>
        </p:nvSpPr>
        <p:spPr>
          <a:xfrm>
            <a:off x="7754144" y="5286374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공지사항</a:t>
            </a:r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8D0C25D4-8017-3F4B-6098-4FE8C3A5B95F}"/>
              </a:ext>
            </a:extLst>
          </p:cNvPr>
          <p:cNvSpPr/>
          <p:nvPr/>
        </p:nvSpPr>
        <p:spPr>
          <a:xfrm>
            <a:off x="8715373" y="5286374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이벤트</a:t>
            </a:r>
          </a:p>
        </p:txBody>
      </p: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4A525DEE-A7A3-E65A-20D6-8BF63044252D}"/>
              </a:ext>
            </a:extLst>
          </p:cNvPr>
          <p:cNvCxnSpPr>
            <a:cxnSpLocks/>
            <a:stCxn id="1034" idx="3"/>
          </p:cNvCxnSpPr>
          <p:nvPr/>
        </p:nvCxnSpPr>
        <p:spPr>
          <a:xfrm>
            <a:off x="9639298" y="5481637"/>
            <a:ext cx="39243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67A38A8E-95DC-2C13-6F29-BBF890CA2A68}"/>
              </a:ext>
            </a:extLst>
          </p:cNvPr>
          <p:cNvSpPr/>
          <p:nvPr/>
        </p:nvSpPr>
        <p:spPr>
          <a:xfrm>
            <a:off x="6784651" y="4728926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마이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000000"/>
              </a:solidFill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페이지</a:t>
            </a:r>
          </a:p>
        </p:txBody>
      </p: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CA7A7EA1-B7D6-E59B-51AE-5C930618742A}"/>
              </a:ext>
            </a:extLst>
          </p:cNvPr>
          <p:cNvCxnSpPr>
            <a:cxnSpLocks/>
            <a:stCxn id="1040" idx="3"/>
          </p:cNvCxnSpPr>
          <p:nvPr/>
        </p:nvCxnSpPr>
        <p:spPr>
          <a:xfrm>
            <a:off x="7708576" y="4924189"/>
            <a:ext cx="7774311" cy="53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0FBE115-4801-5D03-6DEB-6E6F9D9D5315}"/>
              </a:ext>
            </a:extLst>
          </p:cNvPr>
          <p:cNvSpPr/>
          <p:nvPr/>
        </p:nvSpPr>
        <p:spPr>
          <a:xfrm>
            <a:off x="3857624" y="8629532"/>
            <a:ext cx="923925" cy="390526"/>
          </a:xfrm>
          <a:prstGeom prst="roundRect">
            <a:avLst>
              <a:gd name="adj" fmla="val 50000"/>
            </a:avLst>
          </a:prstGeom>
          <a:solidFill>
            <a:srgbClr val="FBE0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00"/>
                </a:solidFill>
              </a:rPr>
              <a:t>위치기반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A760C18-1148-A656-8E91-55CCB27B018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781549" y="8824795"/>
            <a:ext cx="10701338" cy="25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2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1182" y="667629"/>
            <a:ext cx="17005635" cy="891557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84"/>
              </a:lnSpc>
            </a:pPr>
            <a:endParaRPr>
              <a:solidFill>
                <a:srgbClr val="263035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3170060" y="2791272"/>
            <a:ext cx="854190" cy="8541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  <p:txBody>
            <a:bodyPr/>
            <a:lstStyle/>
            <a:p>
              <a:endParaRPr lang="ko-KR" altLang="en-US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84"/>
                </a:lnSpc>
              </a:pPr>
              <a:endParaRPr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334231" y="2973375"/>
            <a:ext cx="4399540" cy="547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172"/>
              </a:lnSpc>
              <a:spcBef>
                <a:spcPct val="0"/>
              </a:spcBef>
            </a:pPr>
            <a:r>
              <a:rPr lang="en-US" sz="3506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01   </a:t>
            </a:r>
            <a:r>
              <a:rPr lang="en-US" sz="3506" b="1" spc="-126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프로젝트</a:t>
            </a:r>
            <a:r>
              <a:rPr lang="en-US" sz="3506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sz="3506" b="1" spc="-126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개요</a:t>
            </a:r>
            <a:endParaRPr lang="en-US" sz="3506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0687368" y="2814164"/>
            <a:ext cx="854190" cy="85419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  <p:txBody>
            <a:bodyPr/>
            <a:lstStyle/>
            <a:p>
              <a:endParaRPr lang="ko-KR" altLang="en-US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84"/>
                </a:lnSpc>
              </a:pPr>
              <a:endParaRPr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851539" y="2984305"/>
            <a:ext cx="4399540" cy="547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172"/>
              </a:lnSpc>
              <a:spcBef>
                <a:spcPct val="0"/>
              </a:spcBef>
            </a:pPr>
            <a:r>
              <a:rPr lang="en-US" sz="3506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02   </a:t>
            </a:r>
            <a:r>
              <a:rPr lang="ko-KR" altLang="en-US" sz="3506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시스템</a:t>
            </a:r>
            <a:endParaRPr lang="en-US" sz="3506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3250140" y="6163706"/>
            <a:ext cx="854190" cy="85419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  <p:txBody>
            <a:bodyPr/>
            <a:lstStyle/>
            <a:p>
              <a:endParaRPr lang="ko-KR" altLang="en-US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84"/>
                </a:lnSpc>
              </a:pPr>
              <a:endParaRPr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3414311" y="6321884"/>
            <a:ext cx="4399540" cy="547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172"/>
              </a:lnSpc>
              <a:spcBef>
                <a:spcPct val="0"/>
              </a:spcBef>
            </a:pPr>
            <a:r>
              <a:rPr lang="en-US" sz="3506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03   </a:t>
            </a:r>
            <a:r>
              <a:rPr lang="ko-KR" altLang="en-US" sz="3506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사전 조사 및 탐구</a:t>
            </a:r>
            <a:endParaRPr lang="en-US" sz="3506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grpSp>
        <p:nvGrpSpPr>
          <p:cNvPr id="29" name="Group 29"/>
          <p:cNvGrpSpPr/>
          <p:nvPr/>
        </p:nvGrpSpPr>
        <p:grpSpPr>
          <a:xfrm>
            <a:off x="10687368" y="6098822"/>
            <a:ext cx="854190" cy="854190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  <p:txBody>
            <a:bodyPr/>
            <a:lstStyle/>
            <a:p>
              <a:endParaRPr lang="ko-KR" altLang="en-US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84"/>
                </a:lnSpc>
              </a:pPr>
              <a:endParaRPr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0851539" y="6245039"/>
            <a:ext cx="4399540" cy="547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172"/>
              </a:lnSpc>
              <a:spcBef>
                <a:spcPct val="0"/>
              </a:spcBef>
            </a:pPr>
            <a:r>
              <a:rPr lang="en-US" sz="3506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04   </a:t>
            </a:r>
            <a:r>
              <a:rPr lang="ko-KR" altLang="en-US" sz="3506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일정 계획</a:t>
            </a:r>
            <a:endParaRPr lang="en-US" sz="3506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6450636" y="1190498"/>
            <a:ext cx="5386725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25"/>
              </a:lnSpc>
              <a:spcBef>
                <a:spcPct val="0"/>
              </a:spcBef>
            </a:pPr>
            <a:r>
              <a:rPr lang="en-US" sz="7500" b="1" spc="-270" dirty="0"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  <a:cs typeface="Nanum Square Bold"/>
                <a:sym typeface="Nanum Square Bold"/>
              </a:rPr>
              <a:t>Contents</a:t>
            </a:r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17214094-D7E2-63BB-856F-E1816054BA14}"/>
              </a:ext>
            </a:extLst>
          </p:cNvPr>
          <p:cNvSpPr txBox="1"/>
          <p:nvPr/>
        </p:nvSpPr>
        <p:spPr>
          <a:xfrm>
            <a:off x="3598692" y="3715532"/>
            <a:ext cx="5169431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 algn="l">
              <a:lnSpc>
                <a:spcPts val="417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개발 동기 및 필요성</a:t>
            </a:r>
            <a:endParaRPr lang="en-US" altLang="ko-KR" sz="3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  <a:p>
            <a:pPr marL="571500" lvl="0" indent="-571500" algn="l">
              <a:lnSpc>
                <a:spcPts val="417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프로젝트 소개 및 목표</a:t>
            </a:r>
            <a:endParaRPr lang="en-US" altLang="ko-KR" sz="3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  <a:p>
            <a:pPr marL="571500" lvl="0" indent="-571500" algn="l">
              <a:lnSpc>
                <a:spcPts val="417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사용자 특성</a:t>
            </a:r>
            <a:endParaRPr lang="en-US" altLang="ko-KR" sz="3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  <a:p>
            <a:pPr marL="571500" lvl="0" indent="-571500" algn="l">
              <a:lnSpc>
                <a:spcPts val="417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개발기능</a:t>
            </a:r>
            <a:endParaRPr lang="en-US" sz="3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ABD4441F-CA1D-D201-41C6-CF819876566D}"/>
              </a:ext>
            </a:extLst>
          </p:cNvPr>
          <p:cNvSpPr txBox="1"/>
          <p:nvPr/>
        </p:nvSpPr>
        <p:spPr>
          <a:xfrm>
            <a:off x="11114462" y="6964279"/>
            <a:ext cx="5169431" cy="1587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 algn="l">
              <a:lnSpc>
                <a:spcPts val="417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3000" b="1" spc="-126" dirty="0"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프로토타입 계획</a:t>
            </a:r>
            <a:endParaRPr lang="en-US" altLang="ko-KR" sz="3000" b="1" spc="-126" dirty="0"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  <a:p>
            <a:pPr marL="571500" lvl="0" indent="-571500" algn="l">
              <a:lnSpc>
                <a:spcPts val="417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3000" b="1" spc="-126" dirty="0"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작업 일정</a:t>
            </a:r>
            <a:endParaRPr lang="en-US" altLang="ko-KR" sz="3000" b="1" spc="-126" dirty="0"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  <a:p>
            <a:pPr marL="571500" lvl="0" indent="-571500" algn="l">
              <a:lnSpc>
                <a:spcPts val="417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3000" b="1" spc="-126" dirty="0"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역할 분담</a:t>
            </a:r>
            <a:endParaRPr lang="en-US" sz="3000" b="1" spc="-126" dirty="0"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43" name="TextBox 11">
            <a:extLst>
              <a:ext uri="{FF2B5EF4-FFF2-40B4-BE49-F238E27FC236}">
                <a16:creationId xmlns:a16="http://schemas.microsoft.com/office/drawing/2014/main" id="{17CA9E24-7028-0D5E-3D82-85714D46B1F1}"/>
              </a:ext>
            </a:extLst>
          </p:cNvPr>
          <p:cNvSpPr txBox="1"/>
          <p:nvPr/>
        </p:nvSpPr>
        <p:spPr>
          <a:xfrm>
            <a:off x="11114462" y="3712031"/>
            <a:ext cx="5169431" cy="1007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 algn="l">
              <a:lnSpc>
                <a:spcPts val="417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3000" b="1" spc="-126" dirty="0"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시스템 개발 환경</a:t>
            </a:r>
            <a:endParaRPr lang="en-US" altLang="ko-KR" sz="3000" b="1" spc="-126" dirty="0"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  <a:p>
            <a:pPr marL="571500" lvl="0" indent="-571500" algn="l">
              <a:lnSpc>
                <a:spcPts val="417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3000" b="1" spc="-126" dirty="0"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시스템 구성도</a:t>
            </a:r>
            <a:endParaRPr lang="en-US" sz="3000" b="1" spc="-126" dirty="0"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44" name="TextBox 11">
            <a:extLst>
              <a:ext uri="{FF2B5EF4-FFF2-40B4-BE49-F238E27FC236}">
                <a16:creationId xmlns:a16="http://schemas.microsoft.com/office/drawing/2014/main" id="{3C473405-7B58-47F7-4A60-D8D8F017B364}"/>
              </a:ext>
            </a:extLst>
          </p:cNvPr>
          <p:cNvSpPr txBox="1"/>
          <p:nvPr/>
        </p:nvSpPr>
        <p:spPr>
          <a:xfrm>
            <a:off x="3677234" y="7025923"/>
            <a:ext cx="5169431" cy="1546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 algn="l">
              <a:lnSpc>
                <a:spcPts val="417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유사 시스템 조사</a:t>
            </a:r>
            <a:endParaRPr lang="en-US" altLang="ko-KR" sz="3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  <a:p>
            <a:pPr marL="571500" lvl="0" indent="-571500" algn="l">
              <a:lnSpc>
                <a:spcPts val="417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기술 학습 계획</a:t>
            </a:r>
            <a:endParaRPr lang="en-US" altLang="ko-KR" sz="3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  <a:p>
            <a:pPr marL="571500" lvl="0" indent="-571500" algn="l">
              <a:lnSpc>
                <a:spcPts val="417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30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작품 이용 사례</a:t>
            </a:r>
            <a:endParaRPr lang="en-US" sz="3000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FE80D-5C7F-E00B-B7A0-DAFF0EA6EB06}"/>
              </a:ext>
            </a:extLst>
          </p:cNvPr>
          <p:cNvSpPr txBox="1"/>
          <p:nvPr/>
        </p:nvSpPr>
        <p:spPr>
          <a:xfrm>
            <a:off x="990600" y="11121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03 </a:t>
            </a: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역할분담</a:t>
            </a:r>
          </a:p>
        </p:txBody>
      </p:sp>
      <p:pic>
        <p:nvPicPr>
          <p:cNvPr id="4" name="그림 3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D93A630-6999-3992-2FBD-D379C651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99" y="2857500"/>
            <a:ext cx="2438400" cy="2438400"/>
          </a:xfrm>
          <a:prstGeom prst="rect">
            <a:avLst/>
          </a:prstGeom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F001247F-404B-DB0A-89A8-D1DCAE46BC6F}"/>
              </a:ext>
            </a:extLst>
          </p:cNvPr>
          <p:cNvSpPr txBox="1"/>
          <p:nvPr/>
        </p:nvSpPr>
        <p:spPr>
          <a:xfrm>
            <a:off x="2733164" y="5572125"/>
            <a:ext cx="1704470" cy="547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3506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전여욱</a:t>
            </a:r>
            <a:endParaRPr lang="en-US" sz="3506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pic>
        <p:nvPicPr>
          <p:cNvPr id="27" name="그림 26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BA09236-E4FF-AD53-162E-15C86D22B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66" y="2857500"/>
            <a:ext cx="2438400" cy="2438400"/>
          </a:xfrm>
          <a:prstGeom prst="rect">
            <a:avLst/>
          </a:prstGeom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67B14E12-EB79-10C6-CB43-67136D2B19A2}"/>
              </a:ext>
            </a:extLst>
          </p:cNvPr>
          <p:cNvSpPr txBox="1"/>
          <p:nvPr/>
        </p:nvSpPr>
        <p:spPr>
          <a:xfrm>
            <a:off x="6262431" y="5572125"/>
            <a:ext cx="1704470" cy="547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3506" b="1" spc="-126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김신성</a:t>
            </a:r>
            <a:endParaRPr lang="en-US" sz="3506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pic>
        <p:nvPicPr>
          <p:cNvPr id="29" name="그림 28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F5F5F99-1D95-A741-38A7-105A9DAE9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733" y="2857500"/>
            <a:ext cx="2438400" cy="2438400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5DA55014-E16C-B237-6BDE-1211CF6FF411}"/>
              </a:ext>
            </a:extLst>
          </p:cNvPr>
          <p:cNvSpPr txBox="1"/>
          <p:nvPr/>
        </p:nvSpPr>
        <p:spPr>
          <a:xfrm>
            <a:off x="9791698" y="5572125"/>
            <a:ext cx="1704470" cy="547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3506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김준성</a:t>
            </a:r>
            <a:endParaRPr lang="en-US" sz="3506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pic>
        <p:nvPicPr>
          <p:cNvPr id="31" name="그림 30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202FAF4-690C-C541-9DCF-8B79687D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0" y="2857500"/>
            <a:ext cx="2438400" cy="2438400"/>
          </a:xfrm>
          <a:prstGeom prst="rect">
            <a:avLst/>
          </a:prstGeom>
        </p:spPr>
      </p:pic>
      <p:sp>
        <p:nvSpPr>
          <p:cNvPr id="32" name="TextBox 11">
            <a:extLst>
              <a:ext uri="{FF2B5EF4-FFF2-40B4-BE49-F238E27FC236}">
                <a16:creationId xmlns:a16="http://schemas.microsoft.com/office/drawing/2014/main" id="{BDEDE662-B76D-C0B8-145F-3C7DFEDF53DB}"/>
              </a:ext>
            </a:extLst>
          </p:cNvPr>
          <p:cNvSpPr txBox="1"/>
          <p:nvPr/>
        </p:nvSpPr>
        <p:spPr>
          <a:xfrm>
            <a:off x="13320965" y="5572125"/>
            <a:ext cx="1704470" cy="547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3506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주현서</a:t>
            </a:r>
            <a:endParaRPr lang="en-US" sz="3506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33" name="TextBox 11">
            <a:extLst>
              <a:ext uri="{FF2B5EF4-FFF2-40B4-BE49-F238E27FC236}">
                <a16:creationId xmlns:a16="http://schemas.microsoft.com/office/drawing/2014/main" id="{C2013D42-4BC1-8855-3392-0E77D57AFAC1}"/>
              </a:ext>
            </a:extLst>
          </p:cNvPr>
          <p:cNvSpPr txBox="1"/>
          <p:nvPr/>
        </p:nvSpPr>
        <p:spPr>
          <a:xfrm>
            <a:off x="2661216" y="6524625"/>
            <a:ext cx="1838836" cy="547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en-US" sz="3506" b="1" spc="-126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BackEnd</a:t>
            </a:r>
            <a:endParaRPr lang="en-US" sz="3506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B8BD9740-E412-1D79-90ED-73545EF5C7C4}"/>
              </a:ext>
            </a:extLst>
          </p:cNvPr>
          <p:cNvSpPr txBox="1"/>
          <p:nvPr/>
        </p:nvSpPr>
        <p:spPr>
          <a:xfrm>
            <a:off x="6195248" y="6533394"/>
            <a:ext cx="1838836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en-US" sz="3506" b="1" spc="-126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FrontEnd</a:t>
            </a:r>
            <a:endParaRPr lang="en-US" sz="3506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47B10B83-6A40-8992-5287-85B567C14239}"/>
              </a:ext>
            </a:extLst>
          </p:cNvPr>
          <p:cNvSpPr txBox="1"/>
          <p:nvPr/>
        </p:nvSpPr>
        <p:spPr>
          <a:xfrm>
            <a:off x="9724515" y="6524625"/>
            <a:ext cx="1838836" cy="547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en-US" sz="3506" b="1" spc="-126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BackEnd</a:t>
            </a:r>
            <a:endParaRPr lang="en-US" sz="3506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36" name="TextBox 11">
            <a:extLst>
              <a:ext uri="{FF2B5EF4-FFF2-40B4-BE49-F238E27FC236}">
                <a16:creationId xmlns:a16="http://schemas.microsoft.com/office/drawing/2014/main" id="{7C589C0C-2786-0F46-9F0B-364E1C1D769F}"/>
              </a:ext>
            </a:extLst>
          </p:cNvPr>
          <p:cNvSpPr txBox="1"/>
          <p:nvPr/>
        </p:nvSpPr>
        <p:spPr>
          <a:xfrm>
            <a:off x="13249273" y="6524625"/>
            <a:ext cx="1838836" cy="547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en-US" sz="3506" b="1" spc="-126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BackEnd</a:t>
            </a:r>
            <a:endParaRPr lang="en-US" sz="3506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D294EBE3-241A-6F6B-8593-40991BDBF64E}"/>
              </a:ext>
            </a:extLst>
          </p:cNvPr>
          <p:cNvSpPr txBox="1"/>
          <p:nvPr/>
        </p:nvSpPr>
        <p:spPr>
          <a:xfrm>
            <a:off x="2680015" y="7003469"/>
            <a:ext cx="1838836" cy="47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en-US" sz="2400" b="1" spc="-126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FrontEnd</a:t>
            </a:r>
            <a:endParaRPr lang="en-US" sz="3506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7E7493E3-EAA7-96EC-DD2D-E20ED1393F76}"/>
              </a:ext>
            </a:extLst>
          </p:cNvPr>
          <p:cNvSpPr txBox="1"/>
          <p:nvPr/>
        </p:nvSpPr>
        <p:spPr>
          <a:xfrm>
            <a:off x="2598798" y="7499690"/>
            <a:ext cx="1838836" cy="4562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72"/>
              </a:lnSpc>
              <a:spcBef>
                <a:spcPct val="0"/>
              </a:spcBef>
            </a:pPr>
            <a:r>
              <a:rPr lang="ko-KR" altLang="en-US" sz="2400" b="1" spc="-126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팀장</a:t>
            </a:r>
            <a:endParaRPr lang="en-US" sz="3506" b="1" spc="-126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 Square Bold"/>
              <a:sym typeface="Nanum Square Bold"/>
            </a:endParaRPr>
          </a:p>
        </p:txBody>
      </p:sp>
      <p:pic>
        <p:nvPicPr>
          <p:cNvPr id="40" name="그림 39" descr="상징, 폰트, 그래픽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700312-39CC-E6C6-6072-0F1663F40A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8060986"/>
            <a:ext cx="991718" cy="991718"/>
          </a:xfrm>
          <a:prstGeom prst="rect">
            <a:avLst/>
          </a:prstGeom>
        </p:spPr>
      </p:pic>
      <p:pic>
        <p:nvPicPr>
          <p:cNvPr id="42" name="그림 41" descr="만화 영화, 클립아트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169513D-1DA2-9625-A345-832F1C36EB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202" y="8105655"/>
            <a:ext cx="902380" cy="902380"/>
          </a:xfrm>
          <a:prstGeom prst="rect">
            <a:avLst/>
          </a:prstGeom>
        </p:spPr>
      </p:pic>
      <p:pic>
        <p:nvPicPr>
          <p:cNvPr id="44" name="그림 43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DF710FC-9236-648D-D2F9-E4F9EC04AF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606" y="7886700"/>
            <a:ext cx="1294796" cy="12947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38638" y="4241116"/>
            <a:ext cx="10010724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25"/>
              </a:lnSpc>
              <a:spcBef>
                <a:spcPct val="0"/>
              </a:spcBef>
            </a:pPr>
            <a:r>
              <a:rPr lang="en-US" sz="8000" b="1" spc="-27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22608" y="5480098"/>
            <a:ext cx="4642785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49"/>
              </a:lnSpc>
            </a:pPr>
            <a:r>
              <a:rPr lang="en-US" sz="4000" b="1" spc="-104" dirty="0" err="1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감사합니다</a:t>
            </a:r>
            <a:r>
              <a:rPr lang="en-US" sz="4000" b="1" spc="-104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 Square Bold"/>
                <a:sym typeface="Nanum Square Bold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789995" y="1401008"/>
            <a:ext cx="8477003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25"/>
              </a:lnSpc>
              <a:spcBef>
                <a:spcPct val="0"/>
              </a:spcBef>
            </a:pPr>
            <a:r>
              <a:rPr lang="en-US" sz="7500" b="1" spc="-27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  <a:cs typeface="Nanum Square Bold"/>
                <a:sym typeface="Nanum Square Bold"/>
              </a:rPr>
              <a:t>01  </a:t>
            </a:r>
            <a:r>
              <a:rPr lang="en-US" sz="7500" b="1" spc="-27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  <a:cs typeface="Nanum Square Bold"/>
                <a:sym typeface="Nanum Square Bold"/>
              </a:rPr>
              <a:t>프로젝트</a:t>
            </a:r>
            <a:r>
              <a:rPr lang="en-US" sz="7500" b="1" spc="-27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sz="7500" b="1" spc="-27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  <a:cs typeface="Nanum Square Bold"/>
                <a:sym typeface="Nanum Square Bold"/>
              </a:rPr>
              <a:t>개요</a:t>
            </a:r>
            <a:endParaRPr lang="en-US" sz="7500" b="1" spc="-27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8" name="AutoShape 8"/>
          <p:cNvSpPr/>
          <p:nvPr/>
        </p:nvSpPr>
        <p:spPr>
          <a:xfrm flipH="1">
            <a:off x="1789995" y="2591633"/>
            <a:ext cx="1135883" cy="0"/>
          </a:xfrm>
          <a:prstGeom prst="line">
            <a:avLst/>
          </a:prstGeom>
          <a:ln w="38100" cap="flat">
            <a:solidFill>
              <a:srgbClr val="2630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9A3B6-77A1-CBA6-FC5C-5F169467F773}"/>
              </a:ext>
            </a:extLst>
          </p:cNvPr>
          <p:cNvSpPr txBox="1"/>
          <p:nvPr/>
        </p:nvSpPr>
        <p:spPr>
          <a:xfrm>
            <a:off x="4953000" y="3543300"/>
            <a:ext cx="8382000" cy="435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lnSpc>
                <a:spcPct val="150000"/>
              </a:lnSpc>
              <a:buFontTx/>
              <a:buAutoNum type="arabicPeriod"/>
            </a:pP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 및 목표</a:t>
            </a:r>
            <a:endParaRPr lang="en-US" altLang="ko-KR" sz="48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동기 및 필요성</a:t>
            </a:r>
            <a:endParaRPr lang="en-US" altLang="ko-KR" sz="48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특성</a:t>
            </a:r>
            <a:endParaRPr lang="en-US" altLang="ko-KR" sz="48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개발기능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0D4BC-E635-90A2-06C3-C423FFEC5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8B42C2A5-AD2B-4CD0-3AA5-1A68822A6606}"/>
              </a:ext>
            </a:extLst>
          </p:cNvPr>
          <p:cNvSpPr/>
          <p:nvPr/>
        </p:nvSpPr>
        <p:spPr>
          <a:xfrm>
            <a:off x="1058920" y="1943100"/>
            <a:ext cx="846080" cy="0"/>
          </a:xfrm>
          <a:prstGeom prst="line">
            <a:avLst/>
          </a:prstGeom>
          <a:ln w="38100" cap="flat">
            <a:solidFill>
              <a:srgbClr val="2630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0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A4EE73-A22F-A79C-BDAF-BFC862482054}"/>
              </a:ext>
            </a:extLst>
          </p:cNvPr>
          <p:cNvSpPr/>
          <p:nvPr/>
        </p:nvSpPr>
        <p:spPr>
          <a:xfrm>
            <a:off x="1169391" y="4528819"/>
            <a:ext cx="4286250" cy="4114800"/>
          </a:xfrm>
          <a:custGeom>
            <a:avLst/>
            <a:gdLst/>
            <a:ahLst/>
            <a:cxnLst/>
            <a:rect l="l" t="t" r="r" b="b"/>
            <a:pathLst>
              <a:path w="4286250" h="4114800">
                <a:moveTo>
                  <a:pt x="0" y="0"/>
                </a:moveTo>
                <a:lnTo>
                  <a:pt x="4286250" y="0"/>
                </a:lnTo>
                <a:lnTo>
                  <a:pt x="42862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ko-KR" altLang="en-US">
              <a:solidFill>
                <a:srgbClr val="26303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63F3B-62BB-D921-DAE1-1A2529921FC9}"/>
              </a:ext>
            </a:extLst>
          </p:cNvPr>
          <p:cNvSpPr txBox="1"/>
          <p:nvPr/>
        </p:nvSpPr>
        <p:spPr>
          <a:xfrm>
            <a:off x="990600" y="11121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01 </a:t>
            </a: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프로젝트 소개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9DCD0251-6865-05E7-A872-1BC8513C414C}"/>
              </a:ext>
            </a:extLst>
          </p:cNvPr>
          <p:cNvGrpSpPr/>
          <p:nvPr/>
        </p:nvGrpSpPr>
        <p:grpSpPr>
          <a:xfrm>
            <a:off x="5766558" y="4889422"/>
            <a:ext cx="10105925" cy="1403388"/>
            <a:chOff x="-6976" y="-156557"/>
            <a:chExt cx="1289323" cy="1343863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BC7E4B2-4843-0C4D-5B65-018A1A12C11B}"/>
                </a:ext>
              </a:extLst>
            </p:cNvPr>
            <p:cNvSpPr/>
            <p:nvPr/>
          </p:nvSpPr>
          <p:spPr>
            <a:xfrm>
              <a:off x="-6976" y="-156557"/>
              <a:ext cx="1282347" cy="1187306"/>
            </a:xfrm>
            <a:custGeom>
              <a:avLst/>
              <a:gdLst/>
              <a:ahLst/>
              <a:cxnLst/>
              <a:rect l="l" t="t" r="r" b="b"/>
              <a:pathLst>
                <a:path w="1282347" h="1187306">
                  <a:moveTo>
                    <a:pt x="31801" y="0"/>
                  </a:moveTo>
                  <a:lnTo>
                    <a:pt x="1250546" y="0"/>
                  </a:lnTo>
                  <a:cubicBezTo>
                    <a:pt x="1258980" y="0"/>
                    <a:pt x="1267069" y="3350"/>
                    <a:pt x="1273033" y="9314"/>
                  </a:cubicBezTo>
                  <a:cubicBezTo>
                    <a:pt x="1278997" y="15278"/>
                    <a:pt x="1282347" y="23367"/>
                    <a:pt x="1282347" y="31801"/>
                  </a:cubicBezTo>
                  <a:lnTo>
                    <a:pt x="1282347" y="1155505"/>
                  </a:lnTo>
                  <a:cubicBezTo>
                    <a:pt x="1282347" y="1173068"/>
                    <a:pt x="1268109" y="1187306"/>
                    <a:pt x="1250546" y="1187306"/>
                  </a:cubicBezTo>
                  <a:lnTo>
                    <a:pt x="31801" y="1187306"/>
                  </a:lnTo>
                  <a:cubicBezTo>
                    <a:pt x="14238" y="1187306"/>
                    <a:pt x="0" y="1173068"/>
                    <a:pt x="0" y="1155505"/>
                  </a:cubicBezTo>
                  <a:lnTo>
                    <a:pt x="0" y="31801"/>
                  </a:lnTo>
                  <a:cubicBezTo>
                    <a:pt x="0" y="14238"/>
                    <a:pt x="14238" y="0"/>
                    <a:pt x="318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3035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ko-KR" altLang="en-US" sz="3200" dirty="0" err="1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쉐어토리</a:t>
              </a:r>
              <a:r>
                <a:rPr lang="ko-KR" altLang="en-US" sz="3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3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= </a:t>
              </a:r>
              <a:r>
                <a:rPr lang="ko-KR" altLang="en-US" sz="3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중고거래 </a:t>
              </a:r>
              <a:r>
                <a:rPr lang="en-US" altLang="ko-KR" sz="3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+ </a:t>
              </a:r>
              <a:r>
                <a:rPr lang="ko-KR" altLang="en-US" sz="3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커뮤니티 </a:t>
              </a:r>
              <a:r>
                <a:rPr lang="en-US" altLang="ko-KR" sz="3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+ </a:t>
              </a:r>
              <a:r>
                <a:rPr lang="ko-KR" altLang="en-US" sz="3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경매시스템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FABB56-14D3-30E7-7BA2-1EAD8D361F2E}"/>
                </a:ext>
              </a:extLst>
            </p:cNvPr>
            <p:cNvSpPr txBox="1"/>
            <p:nvPr/>
          </p:nvSpPr>
          <p:spPr>
            <a:xfrm>
              <a:off x="0" y="-9525"/>
              <a:ext cx="1282347" cy="11968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84"/>
                </a:lnSpc>
              </a:pPr>
              <a:endParaRPr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868AD5A-57FE-04C9-B243-8D621DF07006}"/>
              </a:ext>
            </a:extLst>
          </p:cNvPr>
          <p:cNvGrpSpPr/>
          <p:nvPr/>
        </p:nvGrpSpPr>
        <p:grpSpPr>
          <a:xfrm>
            <a:off x="6538572" y="6839496"/>
            <a:ext cx="1114633" cy="1114633"/>
            <a:chOff x="5844515" y="5059277"/>
            <a:chExt cx="1114633" cy="1114633"/>
          </a:xfrm>
        </p:grpSpPr>
        <p:grpSp>
          <p:nvGrpSpPr>
            <p:cNvPr id="20" name="Group 16">
              <a:extLst>
                <a:ext uri="{FF2B5EF4-FFF2-40B4-BE49-F238E27FC236}">
                  <a16:creationId xmlns:a16="http://schemas.microsoft.com/office/drawing/2014/main" id="{2686BDFC-4E28-E784-8031-477DF17A7DA1}"/>
                </a:ext>
              </a:extLst>
            </p:cNvPr>
            <p:cNvGrpSpPr/>
            <p:nvPr/>
          </p:nvGrpSpPr>
          <p:grpSpPr>
            <a:xfrm>
              <a:off x="5844515" y="5059277"/>
              <a:ext cx="1114633" cy="1114633"/>
              <a:chOff x="0" y="0"/>
              <a:chExt cx="812800" cy="812800"/>
            </a:xfrm>
          </p:grpSpPr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BAFB61AF-C8AC-F560-9A40-35F2BCCF634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CE2DE"/>
              </a:solidFill>
              <a:ln w="38100" cap="sq">
                <a:solidFill>
                  <a:srgbClr val="263035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>
                  <a:solidFill>
                    <a:srgbClr val="263035"/>
                  </a:solidFill>
                </a:endParaRPr>
              </a:p>
            </p:txBody>
          </p:sp>
          <p:sp>
            <p:nvSpPr>
              <p:cNvPr id="22" name="TextBox 18">
                <a:extLst>
                  <a:ext uri="{FF2B5EF4-FFF2-40B4-BE49-F238E27FC236}">
                    <a16:creationId xmlns:a16="http://schemas.microsoft.com/office/drawing/2014/main" id="{890192EA-1DE2-904B-10CE-E9445C4AC359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>
                  <a:solidFill>
                    <a:srgbClr val="263035"/>
                  </a:solidFill>
                </a:endParaRPr>
              </a:p>
            </p:txBody>
          </p:sp>
        </p:grpSp>
        <p:pic>
          <p:nvPicPr>
            <p:cNvPr id="9" name="그래픽 8" descr="마케팅 단색으로 채워진">
              <a:extLst>
                <a:ext uri="{FF2B5EF4-FFF2-40B4-BE49-F238E27FC236}">
                  <a16:creationId xmlns:a16="http://schemas.microsoft.com/office/drawing/2014/main" id="{985A7292-67A6-4A1E-64CB-100372541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0227" y="516891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71BD1AC-29F5-75AB-9259-BA0D28352208}"/>
              </a:ext>
            </a:extLst>
          </p:cNvPr>
          <p:cNvGrpSpPr/>
          <p:nvPr/>
        </p:nvGrpSpPr>
        <p:grpSpPr>
          <a:xfrm>
            <a:off x="9785578" y="6796772"/>
            <a:ext cx="1114633" cy="1114633"/>
            <a:chOff x="9597168" y="4890983"/>
            <a:chExt cx="1114633" cy="1114633"/>
          </a:xfrm>
        </p:grpSpPr>
        <p:grpSp>
          <p:nvGrpSpPr>
            <p:cNvPr id="23" name="Group 16">
              <a:extLst>
                <a:ext uri="{FF2B5EF4-FFF2-40B4-BE49-F238E27FC236}">
                  <a16:creationId xmlns:a16="http://schemas.microsoft.com/office/drawing/2014/main" id="{FD1E4E40-279F-5234-CA5B-06927078BDA5}"/>
                </a:ext>
              </a:extLst>
            </p:cNvPr>
            <p:cNvGrpSpPr/>
            <p:nvPr/>
          </p:nvGrpSpPr>
          <p:grpSpPr>
            <a:xfrm>
              <a:off x="9597168" y="4890983"/>
              <a:ext cx="1114633" cy="1114633"/>
              <a:chOff x="0" y="0"/>
              <a:chExt cx="812800" cy="812800"/>
            </a:xfrm>
          </p:grpSpPr>
          <p:sp>
            <p:nvSpPr>
              <p:cNvPr id="24" name="Freeform 17">
                <a:extLst>
                  <a:ext uri="{FF2B5EF4-FFF2-40B4-BE49-F238E27FC236}">
                    <a16:creationId xmlns:a16="http://schemas.microsoft.com/office/drawing/2014/main" id="{DC205B69-AA24-D025-6188-FDED209E823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CE2DE"/>
              </a:solidFill>
              <a:ln w="38100" cap="sq">
                <a:solidFill>
                  <a:srgbClr val="263035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>
                  <a:solidFill>
                    <a:srgbClr val="263035"/>
                  </a:solidFill>
                </a:endParaRPr>
              </a:p>
            </p:txBody>
          </p:sp>
          <p:sp>
            <p:nvSpPr>
              <p:cNvPr id="25" name="TextBox 18">
                <a:extLst>
                  <a:ext uri="{FF2B5EF4-FFF2-40B4-BE49-F238E27FC236}">
                    <a16:creationId xmlns:a16="http://schemas.microsoft.com/office/drawing/2014/main" id="{1B891DD5-2F01-88C2-46B4-4225FCA9AC71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>
                  <a:solidFill>
                    <a:srgbClr val="263035"/>
                  </a:solidFill>
                </a:endParaRPr>
              </a:p>
            </p:txBody>
          </p:sp>
        </p:grpSp>
        <p:pic>
          <p:nvPicPr>
            <p:cNvPr id="11" name="그래픽 10" descr="선형 그래프 단색으로 채워진">
              <a:extLst>
                <a:ext uri="{FF2B5EF4-FFF2-40B4-BE49-F238E27FC236}">
                  <a16:creationId xmlns:a16="http://schemas.microsoft.com/office/drawing/2014/main" id="{C8D9B79C-6428-93F7-EEF9-0BA4FA85A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7285" y="4991100"/>
              <a:ext cx="914400" cy="9144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DAB815-CDD9-55CC-326C-31F16C47244B}"/>
              </a:ext>
            </a:extLst>
          </p:cNvPr>
          <p:cNvGrpSpPr/>
          <p:nvPr/>
        </p:nvGrpSpPr>
        <p:grpSpPr>
          <a:xfrm>
            <a:off x="11409081" y="6832964"/>
            <a:ext cx="1114633" cy="1114633"/>
            <a:chOff x="11010786" y="4968686"/>
            <a:chExt cx="1114633" cy="1114633"/>
          </a:xfrm>
        </p:grpSpPr>
        <p:grpSp>
          <p:nvGrpSpPr>
            <p:cNvPr id="35" name="Group 16">
              <a:extLst>
                <a:ext uri="{FF2B5EF4-FFF2-40B4-BE49-F238E27FC236}">
                  <a16:creationId xmlns:a16="http://schemas.microsoft.com/office/drawing/2014/main" id="{772BE435-2892-F430-80A4-9CA0A0060EB3}"/>
                </a:ext>
              </a:extLst>
            </p:cNvPr>
            <p:cNvGrpSpPr/>
            <p:nvPr/>
          </p:nvGrpSpPr>
          <p:grpSpPr>
            <a:xfrm>
              <a:off x="11010786" y="4968686"/>
              <a:ext cx="1114633" cy="1114633"/>
              <a:chOff x="0" y="0"/>
              <a:chExt cx="812800" cy="812800"/>
            </a:xfrm>
          </p:grpSpPr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B43B97B3-6B7B-FC5F-696E-A6F9DFB12D2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CE2DE"/>
              </a:solidFill>
              <a:ln w="38100" cap="sq">
                <a:solidFill>
                  <a:srgbClr val="263035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>
                  <a:solidFill>
                    <a:srgbClr val="263035"/>
                  </a:solidFill>
                </a:endParaRPr>
              </a:p>
            </p:txBody>
          </p:sp>
          <p:sp>
            <p:nvSpPr>
              <p:cNvPr id="37" name="TextBox 18">
                <a:extLst>
                  <a:ext uri="{FF2B5EF4-FFF2-40B4-BE49-F238E27FC236}">
                    <a16:creationId xmlns:a16="http://schemas.microsoft.com/office/drawing/2014/main" id="{9B20DD71-934E-776D-F931-B9B4DF923CF1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>
                  <a:solidFill>
                    <a:srgbClr val="263035"/>
                  </a:solidFill>
                </a:endParaRPr>
              </a:p>
            </p:txBody>
          </p:sp>
        </p:grpSp>
        <p:pic>
          <p:nvPicPr>
            <p:cNvPr id="13" name="그래픽 12" descr="의사봉 단색으로 채워진">
              <a:extLst>
                <a:ext uri="{FF2B5EF4-FFF2-40B4-BE49-F238E27FC236}">
                  <a16:creationId xmlns:a16="http://schemas.microsoft.com/office/drawing/2014/main" id="{EB0B41BE-3557-8F45-99F5-4256AA73D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98217" y="4991100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4DC9FBE-3224-0C7A-388F-7400EE952D95}"/>
              </a:ext>
            </a:extLst>
          </p:cNvPr>
          <p:cNvGrpSpPr/>
          <p:nvPr/>
        </p:nvGrpSpPr>
        <p:grpSpPr>
          <a:xfrm>
            <a:off x="14554200" y="6819900"/>
            <a:ext cx="1114633" cy="1114633"/>
            <a:chOff x="7793786" y="7020201"/>
            <a:chExt cx="1114633" cy="1114633"/>
          </a:xfrm>
        </p:grpSpPr>
        <p:grpSp>
          <p:nvGrpSpPr>
            <p:cNvPr id="29" name="Group 16">
              <a:extLst>
                <a:ext uri="{FF2B5EF4-FFF2-40B4-BE49-F238E27FC236}">
                  <a16:creationId xmlns:a16="http://schemas.microsoft.com/office/drawing/2014/main" id="{B1C0370D-A883-049A-5CF7-962D14D2EE7F}"/>
                </a:ext>
              </a:extLst>
            </p:cNvPr>
            <p:cNvGrpSpPr/>
            <p:nvPr/>
          </p:nvGrpSpPr>
          <p:grpSpPr>
            <a:xfrm>
              <a:off x="7793786" y="7020201"/>
              <a:ext cx="1114633" cy="1114633"/>
              <a:chOff x="0" y="0"/>
              <a:chExt cx="812800" cy="812800"/>
            </a:xfrm>
          </p:grpSpPr>
          <p:sp>
            <p:nvSpPr>
              <p:cNvPr id="30" name="Freeform 17">
                <a:extLst>
                  <a:ext uri="{FF2B5EF4-FFF2-40B4-BE49-F238E27FC236}">
                    <a16:creationId xmlns:a16="http://schemas.microsoft.com/office/drawing/2014/main" id="{6D7510B6-448F-A879-3C09-45B76DA11C6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CE2DE"/>
              </a:solidFill>
              <a:ln w="38100" cap="sq">
                <a:solidFill>
                  <a:srgbClr val="263035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>
                  <a:solidFill>
                    <a:srgbClr val="263035"/>
                  </a:solidFill>
                </a:endParaRPr>
              </a:p>
            </p:txBody>
          </p:sp>
          <p:sp>
            <p:nvSpPr>
              <p:cNvPr id="31" name="TextBox 18">
                <a:extLst>
                  <a:ext uri="{FF2B5EF4-FFF2-40B4-BE49-F238E27FC236}">
                    <a16:creationId xmlns:a16="http://schemas.microsoft.com/office/drawing/2014/main" id="{5D51C0E1-36F7-C0FD-A6E4-7A5BF65F72EA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>
                  <a:solidFill>
                    <a:srgbClr val="263035"/>
                  </a:solidFill>
                </a:endParaRPr>
              </a:p>
            </p:txBody>
          </p:sp>
        </p:grpSp>
        <p:pic>
          <p:nvPicPr>
            <p:cNvPr id="15" name="그래픽 14" descr="대출 단색으로 채워진">
              <a:extLst>
                <a:ext uri="{FF2B5EF4-FFF2-40B4-BE49-F238E27FC236}">
                  <a16:creationId xmlns:a16="http://schemas.microsoft.com/office/drawing/2014/main" id="{67F36C6A-87A1-EC1C-E5FA-15B730515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93903" y="7124700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04C5F4D-B664-9D2A-A46B-19370069D22D}"/>
              </a:ext>
            </a:extLst>
          </p:cNvPr>
          <p:cNvGrpSpPr/>
          <p:nvPr/>
        </p:nvGrpSpPr>
        <p:grpSpPr>
          <a:xfrm>
            <a:off x="13032584" y="6826432"/>
            <a:ext cx="1114633" cy="1114633"/>
            <a:chOff x="9272483" y="6872183"/>
            <a:chExt cx="1114633" cy="1114633"/>
          </a:xfrm>
        </p:grpSpPr>
        <p:grpSp>
          <p:nvGrpSpPr>
            <p:cNvPr id="26" name="Group 16">
              <a:extLst>
                <a:ext uri="{FF2B5EF4-FFF2-40B4-BE49-F238E27FC236}">
                  <a16:creationId xmlns:a16="http://schemas.microsoft.com/office/drawing/2014/main" id="{6C9FDC97-3363-522B-2E38-84C60FE9AA63}"/>
                </a:ext>
              </a:extLst>
            </p:cNvPr>
            <p:cNvGrpSpPr/>
            <p:nvPr/>
          </p:nvGrpSpPr>
          <p:grpSpPr>
            <a:xfrm>
              <a:off x="9272483" y="6872183"/>
              <a:ext cx="1114633" cy="1114633"/>
              <a:chOff x="0" y="0"/>
              <a:chExt cx="812800" cy="812800"/>
            </a:xfrm>
          </p:grpSpPr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48B02FC8-7A8C-5BB9-F9BE-387122CF6B8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CE2DE"/>
              </a:solidFill>
              <a:ln w="38100" cap="sq">
                <a:solidFill>
                  <a:srgbClr val="263035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>
                  <a:solidFill>
                    <a:srgbClr val="263035"/>
                  </a:solidFill>
                </a:endParaRPr>
              </a:p>
            </p:txBody>
          </p:sp>
          <p:sp>
            <p:nvSpPr>
              <p:cNvPr id="28" name="TextBox 18">
                <a:extLst>
                  <a:ext uri="{FF2B5EF4-FFF2-40B4-BE49-F238E27FC236}">
                    <a16:creationId xmlns:a16="http://schemas.microsoft.com/office/drawing/2014/main" id="{2DAA86D2-5AF6-4EF0-AA40-DC83AD901563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>
                  <a:solidFill>
                    <a:srgbClr val="263035"/>
                  </a:solidFill>
                </a:endParaRPr>
              </a:p>
            </p:txBody>
          </p:sp>
        </p:grpSp>
        <p:pic>
          <p:nvPicPr>
            <p:cNvPr id="17" name="그래픽 16" descr="기호 단색으로 채워진">
              <a:extLst>
                <a:ext uri="{FF2B5EF4-FFF2-40B4-BE49-F238E27FC236}">
                  <a16:creationId xmlns:a16="http://schemas.microsoft.com/office/drawing/2014/main" id="{A15C1CAE-E798-BEFD-B91F-CE2424E27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372600" y="6972300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30A0F4-C4E5-0853-1FE6-3C3A0F22B7B9}"/>
              </a:ext>
            </a:extLst>
          </p:cNvPr>
          <p:cNvGrpSpPr/>
          <p:nvPr/>
        </p:nvGrpSpPr>
        <p:grpSpPr>
          <a:xfrm>
            <a:off x="8162075" y="6832964"/>
            <a:ext cx="1114633" cy="1114633"/>
            <a:chOff x="7815450" y="5696584"/>
            <a:chExt cx="1114633" cy="1114633"/>
          </a:xfrm>
        </p:grpSpPr>
        <p:grpSp>
          <p:nvGrpSpPr>
            <p:cNvPr id="32" name="Group 16">
              <a:extLst>
                <a:ext uri="{FF2B5EF4-FFF2-40B4-BE49-F238E27FC236}">
                  <a16:creationId xmlns:a16="http://schemas.microsoft.com/office/drawing/2014/main" id="{39287541-38D7-0220-9105-CF29BAC6F2F2}"/>
                </a:ext>
              </a:extLst>
            </p:cNvPr>
            <p:cNvGrpSpPr/>
            <p:nvPr/>
          </p:nvGrpSpPr>
          <p:grpSpPr>
            <a:xfrm>
              <a:off x="7815450" y="5696584"/>
              <a:ext cx="1114633" cy="1114633"/>
              <a:chOff x="0" y="0"/>
              <a:chExt cx="812800" cy="812800"/>
            </a:xfrm>
          </p:grpSpPr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B2E624F0-25F6-0221-2BBE-84A148B9EB6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CE2DE"/>
              </a:solidFill>
              <a:ln w="38100" cap="sq">
                <a:solidFill>
                  <a:srgbClr val="263035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>
                  <a:solidFill>
                    <a:srgbClr val="263035"/>
                  </a:solidFill>
                </a:endParaRPr>
              </a:p>
            </p:txBody>
          </p:sp>
          <p:sp>
            <p:nvSpPr>
              <p:cNvPr id="34" name="TextBox 18">
                <a:extLst>
                  <a:ext uri="{FF2B5EF4-FFF2-40B4-BE49-F238E27FC236}">
                    <a16:creationId xmlns:a16="http://schemas.microsoft.com/office/drawing/2014/main" id="{CDC021C2-8F19-3E73-D3F7-998C522593EB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>
                  <a:solidFill>
                    <a:srgbClr val="263035"/>
                  </a:solidFill>
                </a:endParaRPr>
              </a:p>
            </p:txBody>
          </p:sp>
        </p:grpSp>
        <p:pic>
          <p:nvPicPr>
            <p:cNvPr id="19" name="그래픽 18" descr="사이렌 단색으로 채워진">
              <a:extLst>
                <a:ext uri="{FF2B5EF4-FFF2-40B4-BE49-F238E27FC236}">
                  <a16:creationId xmlns:a16="http://schemas.microsoft.com/office/drawing/2014/main" id="{94CA09AF-6F35-A60B-DD63-750EF0B54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924800" y="5726171"/>
              <a:ext cx="914400" cy="914400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2232C72-3DB1-4A07-08B8-30C4996FEE11}"/>
              </a:ext>
            </a:extLst>
          </p:cNvPr>
          <p:cNvSpPr txBox="1"/>
          <p:nvPr/>
        </p:nvSpPr>
        <p:spPr>
          <a:xfrm>
            <a:off x="6248400" y="2571571"/>
            <a:ext cx="10578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공유하다</a:t>
            </a:r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이야기</a:t>
            </a:r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결합한 단어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플랫폼은 중고 물품 거래를 넘어</a:t>
            </a:r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물건에 담긴 사용자의 이야기를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공유함으로써</a:t>
            </a:r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단순한 거래가 아닌 감성적이고 의미 있는 경험을 제공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1620922-D464-DBCC-069A-CB0CD955398D}"/>
              </a:ext>
            </a:extLst>
          </p:cNvPr>
          <p:cNvSpPr/>
          <p:nvPr/>
        </p:nvSpPr>
        <p:spPr>
          <a:xfrm>
            <a:off x="1295400" y="2799959"/>
            <a:ext cx="872002" cy="872002"/>
          </a:xfrm>
          <a:prstGeom prst="ellipse">
            <a:avLst/>
          </a:prstGeom>
          <a:solidFill>
            <a:srgbClr val="F6E266"/>
          </a:solidFill>
          <a:ln w="101600">
            <a:noFill/>
          </a:ln>
          <a:scene3d>
            <a:camera prst="perspectiveLeft"/>
            <a:lightRig rig="flat" dir="t"/>
          </a:scene3d>
          <a:sp3d extrusionH="381000" contourW="44450">
            <a:extrusionClr>
              <a:srgbClr val="F1D333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294B915-6914-3D8C-8FFC-A142BC0F65C4}"/>
              </a:ext>
            </a:extLst>
          </p:cNvPr>
          <p:cNvGrpSpPr/>
          <p:nvPr/>
        </p:nvGrpSpPr>
        <p:grpSpPr>
          <a:xfrm>
            <a:off x="1497998" y="2977604"/>
            <a:ext cx="535690" cy="505286"/>
            <a:chOff x="4542180" y="798099"/>
            <a:chExt cx="994160" cy="937735"/>
          </a:xfrm>
        </p:grpSpPr>
        <p:pic>
          <p:nvPicPr>
            <p:cNvPr id="12" name="Picture 2" descr="My Letter S Personal 포스터">
              <a:extLst>
                <a:ext uri="{FF2B5EF4-FFF2-40B4-BE49-F238E27FC236}">
                  <a16:creationId xmlns:a16="http://schemas.microsoft.com/office/drawing/2014/main" id="{3700A6E1-A737-58F3-70F7-630A83204F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8133" b="74800" l="9888" r="89925">
                          <a14:foregroundMark x1="48507" y1="74800" x2="48507" y2="74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7" t="15053" r="29737" b="23660"/>
            <a:stretch/>
          </p:blipFill>
          <p:spPr bwMode="auto">
            <a:xfrm>
              <a:off x="4542180" y="798099"/>
              <a:ext cx="589765" cy="937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My Letter S Personal 포스터">
              <a:extLst>
                <a:ext uri="{FF2B5EF4-FFF2-40B4-BE49-F238E27FC236}">
                  <a16:creationId xmlns:a16="http://schemas.microsoft.com/office/drawing/2014/main" id="{E1183DC2-AACB-1612-CD10-499D3BC44A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8133" b="74800" l="9888" r="89925">
                          <a14:foregroundMark x1="48507" y1="74800" x2="48507" y2="74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7" t="15053" r="29737" b="23660"/>
            <a:stretch/>
          </p:blipFill>
          <p:spPr bwMode="auto">
            <a:xfrm>
              <a:off x="4946575" y="798099"/>
              <a:ext cx="589765" cy="937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3E562F4-3B83-5F9C-FE47-5A6B185A0A96}"/>
              </a:ext>
            </a:extLst>
          </p:cNvPr>
          <p:cNvSpPr txBox="1"/>
          <p:nvPr/>
        </p:nvSpPr>
        <p:spPr>
          <a:xfrm>
            <a:off x="2359955" y="2810186"/>
            <a:ext cx="3133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ShareStory</a:t>
            </a:r>
            <a:endParaRPr lang="ko-KR" altLang="en-US" sz="40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74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E68EC-0895-2F6F-0ACF-0B21F79C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EF9ADBBD-36A8-2727-B70F-6D9EC350AA5D}"/>
              </a:ext>
            </a:extLst>
          </p:cNvPr>
          <p:cNvSpPr/>
          <p:nvPr/>
        </p:nvSpPr>
        <p:spPr>
          <a:xfrm>
            <a:off x="1058920" y="1943100"/>
            <a:ext cx="846080" cy="0"/>
          </a:xfrm>
          <a:prstGeom prst="line">
            <a:avLst/>
          </a:prstGeom>
          <a:ln w="38100" cap="flat">
            <a:solidFill>
              <a:srgbClr val="2630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050" dirty="0"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9869580-11EF-7DB4-71D9-67F34BE81A0E}"/>
              </a:ext>
            </a:extLst>
          </p:cNvPr>
          <p:cNvSpPr/>
          <p:nvPr/>
        </p:nvSpPr>
        <p:spPr>
          <a:xfrm>
            <a:off x="2362200" y="3363396"/>
            <a:ext cx="4286250" cy="4114800"/>
          </a:xfrm>
          <a:custGeom>
            <a:avLst/>
            <a:gdLst/>
            <a:ahLst/>
            <a:cxnLst/>
            <a:rect l="l" t="t" r="r" b="b"/>
            <a:pathLst>
              <a:path w="4286250" h="4114800">
                <a:moveTo>
                  <a:pt x="0" y="0"/>
                </a:moveTo>
                <a:lnTo>
                  <a:pt x="4286250" y="0"/>
                </a:lnTo>
                <a:lnTo>
                  <a:pt x="42862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ko-KR" altLang="en-US">
              <a:solidFill>
                <a:srgbClr val="26303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877B0-F783-1115-87FD-2D3E4159BD27}"/>
              </a:ext>
            </a:extLst>
          </p:cNvPr>
          <p:cNvSpPr txBox="1"/>
          <p:nvPr/>
        </p:nvSpPr>
        <p:spPr>
          <a:xfrm>
            <a:off x="990600" y="11121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01 </a:t>
            </a: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프로젝트 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37D3D6-AD58-9B9C-1A78-DABA52713805}"/>
              </a:ext>
            </a:extLst>
          </p:cNvPr>
          <p:cNvSpPr txBox="1"/>
          <p:nvPr/>
        </p:nvSpPr>
        <p:spPr>
          <a:xfrm>
            <a:off x="7315200" y="3872448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ko-KR" altLang="en-US" sz="4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중고거래 사이트의 기능 구현</a:t>
            </a:r>
            <a:endParaRPr lang="en-US" altLang="ko-KR" sz="4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  <a:p>
            <a:pPr marL="1143000" indent="-1143000">
              <a:buAutoNum type="arabicPeriod"/>
            </a:pPr>
            <a:endParaRPr lang="en-US" altLang="ko-KR" sz="4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  <a:p>
            <a:pPr marL="1143000" indent="-1143000">
              <a:buAutoNum type="arabicPeriod"/>
            </a:pPr>
            <a:r>
              <a:rPr lang="ko-KR" altLang="en-US" sz="4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커뮤니티 사이트의 기능 구현</a:t>
            </a:r>
            <a:endParaRPr lang="en-US" altLang="ko-KR" sz="4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  <a:p>
            <a:pPr marL="1143000" indent="-1143000">
              <a:buAutoNum type="arabicPeriod"/>
            </a:pPr>
            <a:endParaRPr lang="en-US" altLang="ko-KR" sz="4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  <a:p>
            <a:pPr marL="1143000" indent="-1143000">
              <a:buAutoNum type="arabicPeriod"/>
            </a:pPr>
            <a:r>
              <a:rPr lang="ko-KR" altLang="en-US" sz="4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물품 경매 시스템 기능 구현</a:t>
            </a:r>
            <a:endParaRPr lang="en-US" altLang="ko-KR" sz="4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B0600000101010101" charset="-127"/>
              <a:ea typeface="HY동녘B" panose="020B0600000101010101" charset="-127"/>
              <a:cs typeface="맑은 고딕 Semilight" panose="020B0502040204020203" pitchFamily="50" charset="-127"/>
            </a:endParaRPr>
          </a:p>
          <a:p>
            <a:endParaRPr lang="en-US" altLang="ko-KR" sz="4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B0600000101010101" charset="-127"/>
              <a:ea typeface="HY동녘B" panose="020B0600000101010101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42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2E1D8-B66F-1C16-3760-F38299A1B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46BB425E-FF1D-119E-DB22-CFFC1E183CD1}"/>
              </a:ext>
            </a:extLst>
          </p:cNvPr>
          <p:cNvSpPr/>
          <p:nvPr/>
        </p:nvSpPr>
        <p:spPr>
          <a:xfrm>
            <a:off x="1058920" y="1943100"/>
            <a:ext cx="846080" cy="0"/>
          </a:xfrm>
          <a:prstGeom prst="line">
            <a:avLst/>
          </a:prstGeom>
          <a:ln w="38100" cap="flat">
            <a:solidFill>
              <a:srgbClr val="2630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0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07763-2F14-3A6A-8FE8-07180AC43E09}"/>
              </a:ext>
            </a:extLst>
          </p:cNvPr>
          <p:cNvSpPr txBox="1"/>
          <p:nvPr/>
        </p:nvSpPr>
        <p:spPr>
          <a:xfrm>
            <a:off x="990600" y="11121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01 </a:t>
            </a: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프로젝트 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2AE06-CA54-F690-BFC1-20E6840A50CF}"/>
              </a:ext>
            </a:extLst>
          </p:cNvPr>
          <p:cNvSpPr txBox="1"/>
          <p:nvPr/>
        </p:nvSpPr>
        <p:spPr>
          <a:xfrm>
            <a:off x="1905000" y="2705100"/>
            <a:ext cx="14249400" cy="590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lnSpc>
                <a:spcPct val="120000"/>
              </a:lnSpc>
              <a:buAutoNum type="arabicPeriod"/>
            </a:pPr>
            <a:r>
              <a:rPr lang="ko-KR" altLang="en-US" sz="4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경매 시스템과 커뮤니티 기능을 활용하면 사용자의 참여도와 신뢰도를 높일 수 있음</a:t>
            </a:r>
            <a:r>
              <a:rPr lang="en-US" altLang="ko-KR" sz="4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 </a:t>
            </a:r>
            <a:r>
              <a:rPr lang="ko-KR" altLang="en-US" sz="4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재방문율 증가</a:t>
            </a:r>
            <a:endParaRPr lang="en-US" altLang="ko-KR" sz="4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  <a:p>
            <a:pPr marL="1143000" indent="-1143000">
              <a:lnSpc>
                <a:spcPct val="120000"/>
              </a:lnSpc>
              <a:buAutoNum type="arabicPeriod"/>
            </a:pPr>
            <a:endParaRPr lang="en-US" altLang="ko-KR" sz="4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  <a:p>
            <a:pPr marL="1143000" indent="-1143000">
              <a:lnSpc>
                <a:spcPct val="120000"/>
              </a:lnSpc>
              <a:buAutoNum type="arabicPeriod"/>
            </a:pPr>
            <a:r>
              <a:rPr lang="ko-KR" altLang="en-US" sz="4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경매 시스템을 통해 가격 흥정 과정을 손쉽게 바꿔 다른 중고 거래 플랫폼과 차별성을 높일 수 있음</a:t>
            </a:r>
            <a:r>
              <a:rPr lang="en-US" altLang="ko-KR" sz="4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1143000" indent="-1143000">
              <a:lnSpc>
                <a:spcPct val="120000"/>
              </a:lnSpc>
              <a:buAutoNum type="arabicPeriod"/>
            </a:pPr>
            <a:endParaRPr lang="en-US" altLang="ko-KR" sz="4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  <a:p>
            <a:pPr marL="1143000" indent="-1143000">
              <a:lnSpc>
                <a:spcPct val="120000"/>
              </a:lnSpc>
              <a:buFontTx/>
              <a:buAutoNum type="arabicPeriod"/>
            </a:pPr>
            <a:r>
              <a:rPr lang="ko-KR" altLang="en-US" sz="4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중고 거래 활성화로 자원의 재사용과 낭비를 줄여 합리적인 소비를 촉진가능</a:t>
            </a:r>
            <a:r>
              <a:rPr lang="en-US" altLang="ko-KR" sz="4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4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B0600000101010101" charset="-127"/>
              <a:ea typeface="HY동녘B" panose="020B0600000101010101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72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2A1B3-C44A-C7EB-971C-C7620A29F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B3564559-7791-A0A9-EFEE-AB7EF944F4BF}"/>
              </a:ext>
            </a:extLst>
          </p:cNvPr>
          <p:cNvSpPr/>
          <p:nvPr/>
        </p:nvSpPr>
        <p:spPr>
          <a:xfrm>
            <a:off x="1058920" y="1943100"/>
            <a:ext cx="846080" cy="0"/>
          </a:xfrm>
          <a:prstGeom prst="line">
            <a:avLst/>
          </a:prstGeom>
          <a:ln w="38100" cap="flat">
            <a:solidFill>
              <a:srgbClr val="2630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050" dirty="0"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58EE52F-28DE-F580-043D-1A900FF69EE0}"/>
              </a:ext>
            </a:extLst>
          </p:cNvPr>
          <p:cNvSpPr/>
          <p:nvPr/>
        </p:nvSpPr>
        <p:spPr>
          <a:xfrm>
            <a:off x="1219200" y="3496056"/>
            <a:ext cx="4286250" cy="4114800"/>
          </a:xfrm>
          <a:custGeom>
            <a:avLst/>
            <a:gdLst/>
            <a:ahLst/>
            <a:cxnLst/>
            <a:rect l="l" t="t" r="r" b="b"/>
            <a:pathLst>
              <a:path w="4286250" h="4114800">
                <a:moveTo>
                  <a:pt x="0" y="0"/>
                </a:moveTo>
                <a:lnTo>
                  <a:pt x="4286250" y="0"/>
                </a:lnTo>
                <a:lnTo>
                  <a:pt x="42862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ko-KR" altLang="en-US"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71F2E-EF5B-0EB1-9726-6983DCF527B3}"/>
              </a:ext>
            </a:extLst>
          </p:cNvPr>
          <p:cNvSpPr txBox="1"/>
          <p:nvPr/>
        </p:nvSpPr>
        <p:spPr>
          <a:xfrm>
            <a:off x="990600" y="1112103"/>
            <a:ext cx="7277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02 </a:t>
            </a: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개발 동기 및 필요성</a:t>
            </a:r>
            <a:endParaRPr lang="en-US" altLang="ko-KR" sz="48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84326-94F2-5E71-EB03-CD5CF1490E01}"/>
              </a:ext>
            </a:extLst>
          </p:cNvPr>
          <p:cNvSpPr txBox="1"/>
          <p:nvPr/>
        </p:nvSpPr>
        <p:spPr>
          <a:xfrm>
            <a:off x="6248400" y="3467100"/>
            <a:ext cx="1112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Tx/>
              <a:buAutoNum type="arabicPeriod"/>
            </a:pPr>
            <a:r>
              <a:rPr lang="en-US" altLang="ko-KR" sz="36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2025</a:t>
            </a:r>
            <a:r>
              <a:rPr lang="ko-KR" altLang="en-US" sz="36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물가상승으로 인한 중고거래량 증가</a:t>
            </a:r>
            <a:endParaRPr lang="en-US" altLang="ko-KR" sz="36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43000" indent="-1143000">
              <a:buAutoNum type="arabicPeriod"/>
            </a:pPr>
            <a:endParaRPr lang="en-US" altLang="ko-KR" sz="36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43000" indent="-1143000">
              <a:buAutoNum type="arabicPeriod"/>
            </a:pPr>
            <a:r>
              <a:rPr lang="ko-KR" altLang="en-US" sz="36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신뢰성 있는 정보와 물품 구매 플랫폼의 필요성</a:t>
            </a:r>
            <a:endParaRPr lang="en-US" altLang="ko-KR" sz="36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43000" indent="-1143000">
              <a:buAutoNum type="arabicPeriod"/>
            </a:pPr>
            <a:endParaRPr lang="en-US" altLang="ko-KR" sz="36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43000" indent="-1143000">
              <a:buAutoNum type="arabicPeriod"/>
            </a:pPr>
            <a:r>
              <a:rPr lang="ko-KR" altLang="en-US" sz="36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소비자의 흥미를 이끌 수 있는 경매시스템</a:t>
            </a:r>
            <a:endParaRPr lang="en-US" altLang="ko-KR" sz="36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43000" indent="-1143000">
              <a:buAutoNum type="arabicPeriod"/>
            </a:pPr>
            <a:endParaRPr lang="en-US" altLang="ko-KR" sz="36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43000" indent="-1143000">
              <a:buAutoNum type="arabicPeriod"/>
            </a:pPr>
            <a:r>
              <a:rPr lang="ko-KR" altLang="en-US" sz="36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사이트의 활발한 교류를 위한 커뮤니티 시스템</a:t>
            </a:r>
            <a:endParaRPr lang="en-US" altLang="ko-KR" sz="36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6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40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3D061-7235-6998-4CBC-9367E1BDC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E033EFD4-DCFC-A6B5-4C0D-51801C3C6E55}"/>
              </a:ext>
            </a:extLst>
          </p:cNvPr>
          <p:cNvSpPr/>
          <p:nvPr/>
        </p:nvSpPr>
        <p:spPr>
          <a:xfrm>
            <a:off x="1058920" y="1943100"/>
            <a:ext cx="846080" cy="0"/>
          </a:xfrm>
          <a:prstGeom prst="line">
            <a:avLst/>
          </a:prstGeom>
          <a:ln w="38100" cap="flat">
            <a:solidFill>
              <a:srgbClr val="2630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05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28D67-4B72-DC99-2752-0DB09B9B0782}"/>
              </a:ext>
            </a:extLst>
          </p:cNvPr>
          <p:cNvSpPr txBox="1"/>
          <p:nvPr/>
        </p:nvSpPr>
        <p:spPr>
          <a:xfrm>
            <a:off x="990600" y="11121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03 </a:t>
            </a:r>
            <a:r>
              <a:rPr lang="ko-KR" altLang="en-US" sz="4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사용자 특성</a:t>
            </a: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55F04D2D-4366-AAC4-0118-651E342EA493}"/>
              </a:ext>
            </a:extLst>
          </p:cNvPr>
          <p:cNvSpPr/>
          <p:nvPr/>
        </p:nvSpPr>
        <p:spPr>
          <a:xfrm>
            <a:off x="4062111" y="3087793"/>
            <a:ext cx="10965835" cy="734188"/>
          </a:xfrm>
          <a:custGeom>
            <a:avLst/>
            <a:gdLst/>
            <a:ahLst/>
            <a:cxnLst/>
            <a:rect l="l" t="t" r="r" b="b"/>
            <a:pathLst>
              <a:path w="1282347" h="1187306">
                <a:moveTo>
                  <a:pt x="31801" y="0"/>
                </a:moveTo>
                <a:lnTo>
                  <a:pt x="1250546" y="0"/>
                </a:lnTo>
                <a:cubicBezTo>
                  <a:pt x="1258980" y="0"/>
                  <a:pt x="1267069" y="3350"/>
                  <a:pt x="1273033" y="9314"/>
                </a:cubicBezTo>
                <a:cubicBezTo>
                  <a:pt x="1278997" y="15278"/>
                  <a:pt x="1282347" y="23367"/>
                  <a:pt x="1282347" y="31801"/>
                </a:cubicBezTo>
                <a:lnTo>
                  <a:pt x="1282347" y="1155505"/>
                </a:lnTo>
                <a:cubicBezTo>
                  <a:pt x="1282347" y="1173068"/>
                  <a:pt x="1268109" y="1187306"/>
                  <a:pt x="1250546" y="1187306"/>
                </a:cubicBezTo>
                <a:lnTo>
                  <a:pt x="31801" y="1187306"/>
                </a:lnTo>
                <a:cubicBezTo>
                  <a:pt x="14238" y="1187306"/>
                  <a:pt x="0" y="1173068"/>
                  <a:pt x="0" y="1155505"/>
                </a:cubicBezTo>
                <a:lnTo>
                  <a:pt x="0" y="31801"/>
                </a:lnTo>
                <a:cubicBezTo>
                  <a:pt x="0" y="14238"/>
                  <a:pt x="14238" y="0"/>
                  <a:pt x="31801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>
            <a:solidFill>
              <a:srgbClr val="263035"/>
            </a:solidFill>
            <a:prstDash val="solid"/>
            <a:miter/>
          </a:ln>
        </p:spPr>
        <p:txBody>
          <a:bodyPr anchor="ctr"/>
          <a:lstStyle/>
          <a:p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합리적인 가격에 중고물품 거래를 하고싶어요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2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F4D29-5E84-BECE-7EFF-AE07757F8C46}"/>
              </a:ext>
            </a:extLst>
          </p:cNvPr>
          <p:cNvSpPr txBox="1"/>
          <p:nvPr/>
        </p:nvSpPr>
        <p:spPr>
          <a:xfrm>
            <a:off x="4121765" y="3178712"/>
            <a:ext cx="10965835" cy="74007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>
              <a:lnSpc>
                <a:spcPts val="2684"/>
              </a:lnSpc>
            </a:pPr>
            <a:endParaRPr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F84ECB1-BEF0-A8CE-5BBB-AAEE5F21CA47}"/>
              </a:ext>
            </a:extLst>
          </p:cNvPr>
          <p:cNvSpPr/>
          <p:nvPr/>
        </p:nvSpPr>
        <p:spPr>
          <a:xfrm>
            <a:off x="4062112" y="4122806"/>
            <a:ext cx="10965834" cy="734188"/>
          </a:xfrm>
          <a:custGeom>
            <a:avLst/>
            <a:gdLst/>
            <a:ahLst/>
            <a:cxnLst/>
            <a:rect l="l" t="t" r="r" b="b"/>
            <a:pathLst>
              <a:path w="1282347" h="1187306">
                <a:moveTo>
                  <a:pt x="31801" y="0"/>
                </a:moveTo>
                <a:lnTo>
                  <a:pt x="1250546" y="0"/>
                </a:lnTo>
                <a:cubicBezTo>
                  <a:pt x="1258980" y="0"/>
                  <a:pt x="1267069" y="3350"/>
                  <a:pt x="1273033" y="9314"/>
                </a:cubicBezTo>
                <a:cubicBezTo>
                  <a:pt x="1278997" y="15278"/>
                  <a:pt x="1282347" y="23367"/>
                  <a:pt x="1282347" y="31801"/>
                </a:cubicBezTo>
                <a:lnTo>
                  <a:pt x="1282347" y="1155505"/>
                </a:lnTo>
                <a:cubicBezTo>
                  <a:pt x="1282347" y="1173068"/>
                  <a:pt x="1268109" y="1187306"/>
                  <a:pt x="1250546" y="1187306"/>
                </a:cubicBezTo>
                <a:lnTo>
                  <a:pt x="31801" y="1187306"/>
                </a:lnTo>
                <a:cubicBezTo>
                  <a:pt x="14238" y="1187306"/>
                  <a:pt x="0" y="1173068"/>
                  <a:pt x="0" y="1155505"/>
                </a:cubicBezTo>
                <a:lnTo>
                  <a:pt x="0" y="31801"/>
                </a:lnTo>
                <a:cubicBezTo>
                  <a:pt x="0" y="14238"/>
                  <a:pt x="14238" y="0"/>
                  <a:pt x="31801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>
            <a:solidFill>
              <a:srgbClr val="263035"/>
            </a:solidFill>
            <a:prstDash val="solid"/>
            <a:miter/>
          </a:ln>
        </p:spPr>
        <p:txBody>
          <a:bodyPr anchor="ctr"/>
          <a:lstStyle/>
          <a:p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믿을 수 있는 판매자에게 상품을 구매하고 싶어요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2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D3AE9-CEE4-5C11-8E63-DD274D397802}"/>
              </a:ext>
            </a:extLst>
          </p:cNvPr>
          <p:cNvSpPr txBox="1"/>
          <p:nvPr/>
        </p:nvSpPr>
        <p:spPr>
          <a:xfrm>
            <a:off x="4121766" y="4213725"/>
            <a:ext cx="10965834" cy="74007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>
              <a:lnSpc>
                <a:spcPts val="2684"/>
              </a:lnSpc>
            </a:pPr>
            <a:endParaRPr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FBF61F4-53F2-4AD8-E13F-EAE35698225C}"/>
              </a:ext>
            </a:extLst>
          </p:cNvPr>
          <p:cNvSpPr/>
          <p:nvPr/>
        </p:nvSpPr>
        <p:spPr>
          <a:xfrm>
            <a:off x="4062112" y="5151929"/>
            <a:ext cx="10965834" cy="734188"/>
          </a:xfrm>
          <a:custGeom>
            <a:avLst/>
            <a:gdLst/>
            <a:ahLst/>
            <a:cxnLst/>
            <a:rect l="l" t="t" r="r" b="b"/>
            <a:pathLst>
              <a:path w="1282347" h="1187306">
                <a:moveTo>
                  <a:pt x="31801" y="0"/>
                </a:moveTo>
                <a:lnTo>
                  <a:pt x="1250546" y="0"/>
                </a:lnTo>
                <a:cubicBezTo>
                  <a:pt x="1258980" y="0"/>
                  <a:pt x="1267069" y="3350"/>
                  <a:pt x="1273033" y="9314"/>
                </a:cubicBezTo>
                <a:cubicBezTo>
                  <a:pt x="1278997" y="15278"/>
                  <a:pt x="1282347" y="23367"/>
                  <a:pt x="1282347" y="31801"/>
                </a:cubicBezTo>
                <a:lnTo>
                  <a:pt x="1282347" y="1155505"/>
                </a:lnTo>
                <a:cubicBezTo>
                  <a:pt x="1282347" y="1173068"/>
                  <a:pt x="1268109" y="1187306"/>
                  <a:pt x="1250546" y="1187306"/>
                </a:cubicBezTo>
                <a:lnTo>
                  <a:pt x="31801" y="1187306"/>
                </a:lnTo>
                <a:cubicBezTo>
                  <a:pt x="14238" y="1187306"/>
                  <a:pt x="0" y="1173068"/>
                  <a:pt x="0" y="1155505"/>
                </a:cubicBezTo>
                <a:lnTo>
                  <a:pt x="0" y="31801"/>
                </a:lnTo>
                <a:cubicBezTo>
                  <a:pt x="0" y="14238"/>
                  <a:pt x="14238" y="0"/>
                  <a:pt x="31801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>
            <a:solidFill>
              <a:srgbClr val="263035"/>
            </a:solidFill>
            <a:prstDash val="solid"/>
            <a:miter/>
          </a:ln>
        </p:spPr>
        <p:txBody>
          <a:bodyPr anchor="ctr"/>
          <a:lstStyle/>
          <a:p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즐겁고 재미있게 상품을 구매하고 싶어요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2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39D4D4-ADF2-823F-E938-489148F6FD72}"/>
              </a:ext>
            </a:extLst>
          </p:cNvPr>
          <p:cNvSpPr txBox="1"/>
          <p:nvPr/>
        </p:nvSpPr>
        <p:spPr>
          <a:xfrm>
            <a:off x="4121766" y="5242848"/>
            <a:ext cx="10965834" cy="74007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>
              <a:lnSpc>
                <a:spcPts val="2684"/>
              </a:lnSpc>
            </a:pPr>
            <a:endParaRPr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311011C-5469-97FE-A63E-4B45F066B466}"/>
              </a:ext>
            </a:extLst>
          </p:cNvPr>
          <p:cNvSpPr/>
          <p:nvPr/>
        </p:nvSpPr>
        <p:spPr>
          <a:xfrm>
            <a:off x="4052586" y="6133787"/>
            <a:ext cx="10965834" cy="734188"/>
          </a:xfrm>
          <a:custGeom>
            <a:avLst/>
            <a:gdLst/>
            <a:ahLst/>
            <a:cxnLst/>
            <a:rect l="l" t="t" r="r" b="b"/>
            <a:pathLst>
              <a:path w="1282347" h="1187306">
                <a:moveTo>
                  <a:pt x="31801" y="0"/>
                </a:moveTo>
                <a:lnTo>
                  <a:pt x="1250546" y="0"/>
                </a:lnTo>
                <a:cubicBezTo>
                  <a:pt x="1258980" y="0"/>
                  <a:pt x="1267069" y="3350"/>
                  <a:pt x="1273033" y="9314"/>
                </a:cubicBezTo>
                <a:cubicBezTo>
                  <a:pt x="1278997" y="15278"/>
                  <a:pt x="1282347" y="23367"/>
                  <a:pt x="1282347" y="31801"/>
                </a:cubicBezTo>
                <a:lnTo>
                  <a:pt x="1282347" y="1155505"/>
                </a:lnTo>
                <a:cubicBezTo>
                  <a:pt x="1282347" y="1173068"/>
                  <a:pt x="1268109" y="1187306"/>
                  <a:pt x="1250546" y="1187306"/>
                </a:cubicBezTo>
                <a:lnTo>
                  <a:pt x="31801" y="1187306"/>
                </a:lnTo>
                <a:cubicBezTo>
                  <a:pt x="14238" y="1187306"/>
                  <a:pt x="0" y="1173068"/>
                  <a:pt x="0" y="1155505"/>
                </a:cubicBezTo>
                <a:lnTo>
                  <a:pt x="0" y="31801"/>
                </a:lnTo>
                <a:cubicBezTo>
                  <a:pt x="0" y="14238"/>
                  <a:pt x="14238" y="0"/>
                  <a:pt x="31801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>
            <a:solidFill>
              <a:srgbClr val="263035"/>
            </a:solidFill>
            <a:prstDash val="solid"/>
            <a:miter/>
          </a:ln>
        </p:spPr>
        <p:txBody>
          <a:bodyPr anchor="ctr"/>
          <a:lstStyle/>
          <a:p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판매자 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가격흥정 없이 상품을 판매하고 싶어요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2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9F5B6E-DB8F-37AC-9E19-3D13C5BAAEE1}"/>
              </a:ext>
            </a:extLst>
          </p:cNvPr>
          <p:cNvSpPr txBox="1"/>
          <p:nvPr/>
        </p:nvSpPr>
        <p:spPr>
          <a:xfrm>
            <a:off x="4112240" y="6224706"/>
            <a:ext cx="10965834" cy="74007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>
              <a:lnSpc>
                <a:spcPts val="2684"/>
              </a:lnSpc>
            </a:pPr>
            <a:endParaRPr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6C39F19B-23F5-EB9D-47DB-B69F45BA2EE2}"/>
              </a:ext>
            </a:extLst>
          </p:cNvPr>
          <p:cNvSpPr/>
          <p:nvPr/>
        </p:nvSpPr>
        <p:spPr>
          <a:xfrm>
            <a:off x="4052586" y="7055703"/>
            <a:ext cx="10965834" cy="734188"/>
          </a:xfrm>
          <a:custGeom>
            <a:avLst/>
            <a:gdLst/>
            <a:ahLst/>
            <a:cxnLst/>
            <a:rect l="l" t="t" r="r" b="b"/>
            <a:pathLst>
              <a:path w="1282347" h="1187306">
                <a:moveTo>
                  <a:pt x="31801" y="0"/>
                </a:moveTo>
                <a:lnTo>
                  <a:pt x="1250546" y="0"/>
                </a:lnTo>
                <a:cubicBezTo>
                  <a:pt x="1258980" y="0"/>
                  <a:pt x="1267069" y="3350"/>
                  <a:pt x="1273033" y="9314"/>
                </a:cubicBezTo>
                <a:cubicBezTo>
                  <a:pt x="1278997" y="15278"/>
                  <a:pt x="1282347" y="23367"/>
                  <a:pt x="1282347" y="31801"/>
                </a:cubicBezTo>
                <a:lnTo>
                  <a:pt x="1282347" y="1155505"/>
                </a:lnTo>
                <a:cubicBezTo>
                  <a:pt x="1282347" y="1173068"/>
                  <a:pt x="1268109" y="1187306"/>
                  <a:pt x="1250546" y="1187306"/>
                </a:cubicBezTo>
                <a:lnTo>
                  <a:pt x="31801" y="1187306"/>
                </a:lnTo>
                <a:cubicBezTo>
                  <a:pt x="14238" y="1187306"/>
                  <a:pt x="0" y="1173068"/>
                  <a:pt x="0" y="1155505"/>
                </a:cubicBezTo>
                <a:lnTo>
                  <a:pt x="0" y="31801"/>
                </a:lnTo>
                <a:cubicBezTo>
                  <a:pt x="0" y="14238"/>
                  <a:pt x="14238" y="0"/>
                  <a:pt x="31801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>
            <a:solidFill>
              <a:srgbClr val="263035"/>
            </a:solidFill>
            <a:prstDash val="solid"/>
            <a:miter/>
          </a:ln>
        </p:spPr>
        <p:txBody>
          <a:bodyPr anchor="ctr"/>
          <a:lstStyle/>
          <a:p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판매자 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상품거래가 활발하게 이루어졌으면 좋겠어요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2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5648F8-9367-6B2E-7FCB-D7CD79235B49}"/>
              </a:ext>
            </a:extLst>
          </p:cNvPr>
          <p:cNvSpPr txBox="1"/>
          <p:nvPr/>
        </p:nvSpPr>
        <p:spPr>
          <a:xfrm>
            <a:off x="4112240" y="7146622"/>
            <a:ext cx="10965834" cy="74007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>
              <a:lnSpc>
                <a:spcPts val="2684"/>
              </a:lnSpc>
            </a:pPr>
            <a:endParaRPr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2630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91355495-EB27-49F1-D09D-4A3904C099F2}"/>
              </a:ext>
            </a:extLst>
          </p:cNvPr>
          <p:cNvSpPr/>
          <p:nvPr/>
        </p:nvSpPr>
        <p:spPr>
          <a:xfrm>
            <a:off x="775986" y="6972300"/>
            <a:ext cx="3034014" cy="2578959"/>
          </a:xfrm>
          <a:custGeom>
            <a:avLst/>
            <a:gdLst/>
            <a:ahLst/>
            <a:cxnLst/>
            <a:rect l="l" t="t" r="r" b="b"/>
            <a:pathLst>
              <a:path w="5595642" h="5005556">
                <a:moveTo>
                  <a:pt x="0" y="0"/>
                </a:moveTo>
                <a:lnTo>
                  <a:pt x="5595642" y="0"/>
                </a:lnTo>
                <a:lnTo>
                  <a:pt x="5595642" y="5005557"/>
                </a:lnTo>
                <a:lnTo>
                  <a:pt x="0" y="5005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2630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25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95BD6-4AB3-DBDB-DC6B-B0861748C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DCB4EC75-E0CE-941E-38DD-254C7E68DAD7}"/>
              </a:ext>
            </a:extLst>
          </p:cNvPr>
          <p:cNvSpPr/>
          <p:nvPr/>
        </p:nvSpPr>
        <p:spPr>
          <a:xfrm>
            <a:off x="1058920" y="1943100"/>
            <a:ext cx="846080" cy="0"/>
          </a:xfrm>
          <a:prstGeom prst="line">
            <a:avLst/>
          </a:prstGeom>
          <a:ln w="38100" cap="flat">
            <a:solidFill>
              <a:srgbClr val="2630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050" dirty="0">
              <a:solidFill>
                <a:srgbClr val="26303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D9491-6461-B542-3AC9-C31B7CF70D43}"/>
              </a:ext>
            </a:extLst>
          </p:cNvPr>
          <p:cNvSpPr txBox="1"/>
          <p:nvPr/>
        </p:nvSpPr>
        <p:spPr>
          <a:xfrm>
            <a:off x="990600" y="11121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04 </a:t>
            </a:r>
            <a:r>
              <a:rPr lang="ko-KR" altLang="en-US" sz="4800" dirty="0">
                <a:solidFill>
                  <a:srgbClr val="26303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개발기능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6D5FC237-EE0F-1B94-B6FB-8FB45CEEDF87}"/>
              </a:ext>
            </a:extLst>
          </p:cNvPr>
          <p:cNvGrpSpPr/>
          <p:nvPr/>
        </p:nvGrpSpPr>
        <p:grpSpPr>
          <a:xfrm>
            <a:off x="8946563" y="1920022"/>
            <a:ext cx="2627707" cy="2627707"/>
            <a:chOff x="0" y="0"/>
            <a:chExt cx="812800" cy="812800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36D78CD9-D956-186D-2B9B-F1E8AD1F5C8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  <a:ln w="38100" cap="sq">
              <a:solidFill>
                <a:srgbClr val="263035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관리자</a:t>
              </a:r>
            </a:p>
          </p:txBody>
        </p:sp>
        <p:sp>
          <p:nvSpPr>
            <p:cNvPr id="5" name="TextBox 18">
              <a:extLst>
                <a:ext uri="{FF2B5EF4-FFF2-40B4-BE49-F238E27FC236}">
                  <a16:creationId xmlns:a16="http://schemas.microsoft.com/office/drawing/2014/main" id="{804C0791-4418-DA0C-E67B-CCA5BC583483}"/>
                </a:ext>
              </a:extLst>
            </p:cNvPr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84"/>
                </a:lnSpc>
              </a:pPr>
              <a:endParaRPr sz="2400"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864AFF0E-A3F1-8B6C-BC42-B65C17B310D3}"/>
              </a:ext>
            </a:extLst>
          </p:cNvPr>
          <p:cNvGrpSpPr/>
          <p:nvPr/>
        </p:nvGrpSpPr>
        <p:grpSpPr>
          <a:xfrm>
            <a:off x="8612230" y="6210300"/>
            <a:ext cx="2627707" cy="2627707"/>
            <a:chOff x="0" y="0"/>
            <a:chExt cx="812800" cy="812800"/>
          </a:xfrm>
        </p:grpSpPr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22C30A52-0E7A-356F-9D32-55DDFA7EB76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  <a:ln w="38100" cap="sq">
              <a:solidFill>
                <a:srgbClr val="263035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판매자</a:t>
              </a:r>
            </a:p>
          </p:txBody>
        </p:sp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ECEF14FE-B82E-547D-79A4-C68E2F0B846C}"/>
                </a:ext>
              </a:extLst>
            </p:cNvPr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84"/>
                </a:lnSpc>
              </a:pPr>
              <a:endParaRPr sz="2400"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EFB16-6C39-CBCD-AD07-D7B8478AEF42}"/>
              </a:ext>
            </a:extLst>
          </p:cNvPr>
          <p:cNvGrpSpPr/>
          <p:nvPr/>
        </p:nvGrpSpPr>
        <p:grpSpPr>
          <a:xfrm>
            <a:off x="6245906" y="6216445"/>
            <a:ext cx="2627707" cy="2627707"/>
            <a:chOff x="0" y="0"/>
            <a:chExt cx="812800" cy="8128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E9A1625-1BF1-C8CD-144A-A94616ED8B9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  <a:ln w="38100" cap="sq">
              <a:solidFill>
                <a:srgbClr val="263035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소비자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5AC0F7-FDF5-BF5F-D567-4901F5D34D4B}"/>
                </a:ext>
              </a:extLst>
            </p:cNvPr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84"/>
                </a:lnSpc>
              </a:pPr>
              <a:endParaRPr sz="2400"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0" name="Group 16">
            <a:extLst>
              <a:ext uri="{FF2B5EF4-FFF2-40B4-BE49-F238E27FC236}">
                <a16:creationId xmlns:a16="http://schemas.microsoft.com/office/drawing/2014/main" id="{D286A297-3C08-7455-AF2E-BBAED825B9F9}"/>
              </a:ext>
            </a:extLst>
          </p:cNvPr>
          <p:cNvGrpSpPr/>
          <p:nvPr/>
        </p:nvGrpSpPr>
        <p:grpSpPr>
          <a:xfrm>
            <a:off x="7313125" y="4439952"/>
            <a:ext cx="2627707" cy="2627707"/>
            <a:chOff x="0" y="0"/>
            <a:chExt cx="812800" cy="812800"/>
          </a:xfrm>
        </p:grpSpPr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D2F6E46E-C168-ABCA-0366-9E21493EE35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  <a:ln w="38100" cap="sq">
              <a:solidFill>
                <a:srgbClr val="263035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회원</a:t>
              </a:r>
            </a:p>
          </p:txBody>
        </p:sp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E93A8659-89BF-3343-2F41-D02408217BE6}"/>
                </a:ext>
              </a:extLst>
            </p:cNvPr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84"/>
                </a:lnSpc>
              </a:pPr>
              <a:endParaRPr sz="2400"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:a16="http://schemas.microsoft.com/office/drawing/2014/main" id="{415EC228-DE3F-F037-4A9B-2061198F0484}"/>
              </a:ext>
            </a:extLst>
          </p:cNvPr>
          <p:cNvGrpSpPr/>
          <p:nvPr/>
        </p:nvGrpSpPr>
        <p:grpSpPr>
          <a:xfrm>
            <a:off x="12299363" y="2027047"/>
            <a:ext cx="3429000" cy="2437172"/>
            <a:chOff x="0" y="0"/>
            <a:chExt cx="1282347" cy="1187306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B155DAD9-3944-713E-5930-01B1E38BFC81}"/>
                </a:ext>
              </a:extLst>
            </p:cNvPr>
            <p:cNvSpPr/>
            <p:nvPr/>
          </p:nvSpPr>
          <p:spPr>
            <a:xfrm>
              <a:off x="0" y="0"/>
              <a:ext cx="1282347" cy="1187306"/>
            </a:xfrm>
            <a:custGeom>
              <a:avLst/>
              <a:gdLst/>
              <a:ahLst/>
              <a:cxnLst/>
              <a:rect l="l" t="t" r="r" b="b"/>
              <a:pathLst>
                <a:path w="1282347" h="1187306">
                  <a:moveTo>
                    <a:pt x="31801" y="0"/>
                  </a:moveTo>
                  <a:lnTo>
                    <a:pt x="1250546" y="0"/>
                  </a:lnTo>
                  <a:cubicBezTo>
                    <a:pt x="1258980" y="0"/>
                    <a:pt x="1267069" y="3350"/>
                    <a:pt x="1273033" y="9314"/>
                  </a:cubicBezTo>
                  <a:cubicBezTo>
                    <a:pt x="1278997" y="15278"/>
                    <a:pt x="1282347" y="23367"/>
                    <a:pt x="1282347" y="31801"/>
                  </a:cubicBezTo>
                  <a:lnTo>
                    <a:pt x="1282347" y="1155505"/>
                  </a:lnTo>
                  <a:cubicBezTo>
                    <a:pt x="1282347" y="1173068"/>
                    <a:pt x="1268109" y="1187306"/>
                    <a:pt x="1250546" y="1187306"/>
                  </a:cubicBezTo>
                  <a:lnTo>
                    <a:pt x="31801" y="1187306"/>
                  </a:lnTo>
                  <a:cubicBezTo>
                    <a:pt x="14238" y="1187306"/>
                    <a:pt x="0" y="1173068"/>
                    <a:pt x="0" y="1155505"/>
                  </a:cubicBezTo>
                  <a:lnTo>
                    <a:pt x="0" y="31801"/>
                  </a:lnTo>
                  <a:cubicBezTo>
                    <a:pt x="0" y="14238"/>
                    <a:pt x="14238" y="0"/>
                    <a:pt x="318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3035"/>
              </a:solidFill>
              <a:prstDash val="solid"/>
              <a:miter/>
            </a:ln>
          </p:spPr>
          <p:txBody>
            <a:bodyPr anchor="ctr"/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사용자별 권한 관리</a:t>
              </a: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공지사항</a:t>
              </a:r>
              <a:r>
                <a:rPr lang="en-US" altLang="ko-KR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</a:t>
              </a: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페이지 관리</a:t>
              </a: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게시물 관리</a:t>
              </a: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포인트 관리</a:t>
              </a: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경매 시스템 관리</a:t>
              </a: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AF859299-C140-61B4-9846-783D652CA4CD}"/>
                </a:ext>
              </a:extLst>
            </p:cNvPr>
            <p:cNvSpPr txBox="1"/>
            <p:nvPr/>
          </p:nvSpPr>
          <p:spPr>
            <a:xfrm>
              <a:off x="0" y="-9525"/>
              <a:ext cx="1282347" cy="11968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20000"/>
                </a:lnSpc>
              </a:pPr>
              <a:endParaRPr sz="200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01D0A600-5DD2-D11E-AB88-9B29F4DA8851}"/>
              </a:ext>
            </a:extLst>
          </p:cNvPr>
          <p:cNvGrpSpPr/>
          <p:nvPr/>
        </p:nvGrpSpPr>
        <p:grpSpPr>
          <a:xfrm>
            <a:off x="12411283" y="6410056"/>
            <a:ext cx="3057317" cy="2467244"/>
            <a:chOff x="0" y="-9525"/>
            <a:chExt cx="1282347" cy="11968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CECBA63E-FFFA-1CDD-533B-9D5343EBCBE1}"/>
                </a:ext>
              </a:extLst>
            </p:cNvPr>
            <p:cNvSpPr/>
            <p:nvPr/>
          </p:nvSpPr>
          <p:spPr>
            <a:xfrm>
              <a:off x="0" y="-9525"/>
              <a:ext cx="1282347" cy="1187306"/>
            </a:xfrm>
            <a:custGeom>
              <a:avLst/>
              <a:gdLst/>
              <a:ahLst/>
              <a:cxnLst/>
              <a:rect l="l" t="t" r="r" b="b"/>
              <a:pathLst>
                <a:path w="1282347" h="1187306">
                  <a:moveTo>
                    <a:pt x="31801" y="0"/>
                  </a:moveTo>
                  <a:lnTo>
                    <a:pt x="1250546" y="0"/>
                  </a:lnTo>
                  <a:cubicBezTo>
                    <a:pt x="1258980" y="0"/>
                    <a:pt x="1267069" y="3350"/>
                    <a:pt x="1273033" y="9314"/>
                  </a:cubicBezTo>
                  <a:cubicBezTo>
                    <a:pt x="1278997" y="15278"/>
                    <a:pt x="1282347" y="23367"/>
                    <a:pt x="1282347" y="31801"/>
                  </a:cubicBezTo>
                  <a:lnTo>
                    <a:pt x="1282347" y="1155505"/>
                  </a:lnTo>
                  <a:cubicBezTo>
                    <a:pt x="1282347" y="1173068"/>
                    <a:pt x="1268109" y="1187306"/>
                    <a:pt x="1250546" y="1187306"/>
                  </a:cubicBezTo>
                  <a:lnTo>
                    <a:pt x="31801" y="1187306"/>
                  </a:lnTo>
                  <a:cubicBezTo>
                    <a:pt x="14238" y="1187306"/>
                    <a:pt x="0" y="1173068"/>
                    <a:pt x="0" y="1155505"/>
                  </a:cubicBezTo>
                  <a:lnTo>
                    <a:pt x="0" y="31801"/>
                  </a:lnTo>
                  <a:cubicBezTo>
                    <a:pt x="0" y="14238"/>
                    <a:pt x="14238" y="0"/>
                    <a:pt x="318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3035"/>
              </a:solidFill>
              <a:prstDash val="solid"/>
              <a:miter/>
            </a:ln>
          </p:spPr>
          <p:txBody>
            <a:bodyPr anchor="ctr"/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상품 등록 및 관리</a:t>
              </a: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경매 상품 등록</a:t>
              </a: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20000"/>
                </a:lnSpc>
              </a:pP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8" name="TextBox 7">
              <a:extLst>
                <a:ext uri="{FF2B5EF4-FFF2-40B4-BE49-F238E27FC236}">
                  <a16:creationId xmlns:a16="http://schemas.microsoft.com/office/drawing/2014/main" id="{E3DD5BF3-4A69-3E69-F5C4-86D2E3A308AE}"/>
                </a:ext>
              </a:extLst>
            </p:cNvPr>
            <p:cNvSpPr txBox="1"/>
            <p:nvPr/>
          </p:nvSpPr>
          <p:spPr>
            <a:xfrm>
              <a:off x="0" y="-9525"/>
              <a:ext cx="1282347" cy="11968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20000"/>
                </a:lnSpc>
              </a:pPr>
              <a:endParaRPr sz="200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9" name="Group 5">
            <a:extLst>
              <a:ext uri="{FF2B5EF4-FFF2-40B4-BE49-F238E27FC236}">
                <a16:creationId xmlns:a16="http://schemas.microsoft.com/office/drawing/2014/main" id="{255C1DB3-89B1-99E0-E027-F530334549DD}"/>
              </a:ext>
            </a:extLst>
          </p:cNvPr>
          <p:cNvGrpSpPr/>
          <p:nvPr/>
        </p:nvGrpSpPr>
        <p:grpSpPr>
          <a:xfrm>
            <a:off x="3505200" y="2707809"/>
            <a:ext cx="3165636" cy="2476276"/>
            <a:chOff x="0" y="-9525"/>
            <a:chExt cx="1282347" cy="1206356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2B45EA69-25F8-881D-E36D-3EDCC36EE90B}"/>
                </a:ext>
              </a:extLst>
            </p:cNvPr>
            <p:cNvSpPr/>
            <p:nvPr/>
          </p:nvSpPr>
          <p:spPr>
            <a:xfrm>
              <a:off x="0" y="9525"/>
              <a:ext cx="1282347" cy="1187306"/>
            </a:xfrm>
            <a:custGeom>
              <a:avLst/>
              <a:gdLst/>
              <a:ahLst/>
              <a:cxnLst/>
              <a:rect l="l" t="t" r="r" b="b"/>
              <a:pathLst>
                <a:path w="1282347" h="1187306">
                  <a:moveTo>
                    <a:pt x="31801" y="0"/>
                  </a:moveTo>
                  <a:lnTo>
                    <a:pt x="1250546" y="0"/>
                  </a:lnTo>
                  <a:cubicBezTo>
                    <a:pt x="1258980" y="0"/>
                    <a:pt x="1267069" y="3350"/>
                    <a:pt x="1273033" y="9314"/>
                  </a:cubicBezTo>
                  <a:cubicBezTo>
                    <a:pt x="1278997" y="15278"/>
                    <a:pt x="1282347" y="23367"/>
                    <a:pt x="1282347" y="31801"/>
                  </a:cubicBezTo>
                  <a:lnTo>
                    <a:pt x="1282347" y="1155505"/>
                  </a:lnTo>
                  <a:cubicBezTo>
                    <a:pt x="1282347" y="1173068"/>
                    <a:pt x="1268109" y="1187306"/>
                    <a:pt x="1250546" y="1187306"/>
                  </a:cubicBezTo>
                  <a:lnTo>
                    <a:pt x="31801" y="1187306"/>
                  </a:lnTo>
                  <a:cubicBezTo>
                    <a:pt x="14238" y="1187306"/>
                    <a:pt x="0" y="1173068"/>
                    <a:pt x="0" y="1155505"/>
                  </a:cubicBezTo>
                  <a:lnTo>
                    <a:pt x="0" y="31801"/>
                  </a:lnTo>
                  <a:cubicBezTo>
                    <a:pt x="0" y="14238"/>
                    <a:pt x="14238" y="0"/>
                    <a:pt x="318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3035"/>
              </a:solidFill>
              <a:prstDash val="solid"/>
              <a:miter/>
            </a:ln>
          </p:spPr>
          <p:txBody>
            <a:bodyPr anchor="ctr"/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게시글 관리</a:t>
              </a: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추천</a:t>
              </a:r>
              <a:r>
                <a:rPr lang="en-US" altLang="ko-KR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/</a:t>
              </a:r>
              <a:r>
                <a:rPr lang="ko-KR" altLang="en-US" sz="2000" dirty="0" err="1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비추천</a:t>
              </a:r>
              <a:r>
                <a:rPr lang="en-US" altLang="ko-KR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/</a:t>
              </a: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신고 기능</a:t>
              </a: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포인트 충전</a:t>
              </a: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결제기능</a:t>
              </a: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채팅기능</a:t>
              </a: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1" name="TextBox 7">
              <a:extLst>
                <a:ext uri="{FF2B5EF4-FFF2-40B4-BE49-F238E27FC236}">
                  <a16:creationId xmlns:a16="http://schemas.microsoft.com/office/drawing/2014/main" id="{C6849C97-3CE7-A9D1-7BFB-E70335531ED2}"/>
                </a:ext>
              </a:extLst>
            </p:cNvPr>
            <p:cNvSpPr txBox="1"/>
            <p:nvPr/>
          </p:nvSpPr>
          <p:spPr>
            <a:xfrm>
              <a:off x="0" y="-9525"/>
              <a:ext cx="1282347" cy="11968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20000"/>
                </a:lnSpc>
              </a:pPr>
              <a:endParaRPr sz="200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32" name="Group 5">
            <a:extLst>
              <a:ext uri="{FF2B5EF4-FFF2-40B4-BE49-F238E27FC236}">
                <a16:creationId xmlns:a16="http://schemas.microsoft.com/office/drawing/2014/main" id="{6B303062-9084-6A61-F54D-0E144F5B6C73}"/>
              </a:ext>
            </a:extLst>
          </p:cNvPr>
          <p:cNvGrpSpPr/>
          <p:nvPr/>
        </p:nvGrpSpPr>
        <p:grpSpPr>
          <a:xfrm>
            <a:off x="2727901" y="6515100"/>
            <a:ext cx="2762430" cy="2437172"/>
            <a:chOff x="0" y="0"/>
            <a:chExt cx="1282347" cy="1187306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63B4DF47-7073-5D6D-8AB4-25966229E1AA}"/>
                </a:ext>
              </a:extLst>
            </p:cNvPr>
            <p:cNvSpPr/>
            <p:nvPr/>
          </p:nvSpPr>
          <p:spPr>
            <a:xfrm>
              <a:off x="0" y="0"/>
              <a:ext cx="1282347" cy="1187306"/>
            </a:xfrm>
            <a:custGeom>
              <a:avLst/>
              <a:gdLst/>
              <a:ahLst/>
              <a:cxnLst/>
              <a:rect l="l" t="t" r="r" b="b"/>
              <a:pathLst>
                <a:path w="1282347" h="1187306">
                  <a:moveTo>
                    <a:pt x="31801" y="0"/>
                  </a:moveTo>
                  <a:lnTo>
                    <a:pt x="1250546" y="0"/>
                  </a:lnTo>
                  <a:cubicBezTo>
                    <a:pt x="1258980" y="0"/>
                    <a:pt x="1267069" y="3350"/>
                    <a:pt x="1273033" y="9314"/>
                  </a:cubicBezTo>
                  <a:cubicBezTo>
                    <a:pt x="1278997" y="15278"/>
                    <a:pt x="1282347" y="23367"/>
                    <a:pt x="1282347" y="31801"/>
                  </a:cubicBezTo>
                  <a:lnTo>
                    <a:pt x="1282347" y="1155505"/>
                  </a:lnTo>
                  <a:cubicBezTo>
                    <a:pt x="1282347" y="1173068"/>
                    <a:pt x="1268109" y="1187306"/>
                    <a:pt x="1250546" y="1187306"/>
                  </a:cubicBezTo>
                  <a:lnTo>
                    <a:pt x="31801" y="1187306"/>
                  </a:lnTo>
                  <a:cubicBezTo>
                    <a:pt x="14238" y="1187306"/>
                    <a:pt x="0" y="1173068"/>
                    <a:pt x="0" y="1155505"/>
                  </a:cubicBezTo>
                  <a:lnTo>
                    <a:pt x="0" y="31801"/>
                  </a:lnTo>
                  <a:cubicBezTo>
                    <a:pt x="0" y="14238"/>
                    <a:pt x="14238" y="0"/>
                    <a:pt x="318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3035"/>
              </a:solidFill>
              <a:prstDash val="solid"/>
              <a:miter/>
            </a:ln>
          </p:spPr>
          <p:txBody>
            <a:bodyPr anchor="ctr"/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물품 검색 기능</a:t>
              </a: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물품 구매</a:t>
              </a: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경매상품 구매</a:t>
              </a: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rgbClr val="263035">
                        <a:alpha val="20000"/>
                      </a:srgbClr>
                    </a:solidFill>
                  </a:ln>
                  <a:solidFill>
                    <a:srgbClr val="263035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리뷰작성</a:t>
              </a: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20000"/>
                </a:lnSpc>
              </a:pPr>
              <a:endParaRPr lang="en-US" altLang="ko-KR" sz="2000" dirty="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493E9FB7-8E38-E8D1-987A-B99694CF51E1}"/>
                </a:ext>
              </a:extLst>
            </p:cNvPr>
            <p:cNvSpPr txBox="1"/>
            <p:nvPr/>
          </p:nvSpPr>
          <p:spPr>
            <a:xfrm>
              <a:off x="0" y="-9525"/>
              <a:ext cx="1282347" cy="11968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20000"/>
                </a:lnSpc>
              </a:pPr>
              <a:endParaRPr sz="2000">
                <a:ln>
                  <a:solidFill>
                    <a:srgbClr val="263035">
                      <a:alpha val="20000"/>
                    </a:srgbClr>
                  </a:solidFill>
                </a:ln>
                <a:solidFill>
                  <a:srgbClr val="2630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2BB36D-67B7-6EFD-44EE-1AF70178D33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1574270" y="3235857"/>
            <a:ext cx="72509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A7A263-798E-DF38-02D1-6AAA37F9EFA2}"/>
              </a:ext>
            </a:extLst>
          </p:cNvPr>
          <p:cNvCxnSpPr>
            <a:cxnSpLocks/>
          </p:cNvCxnSpPr>
          <p:nvPr/>
        </p:nvCxnSpPr>
        <p:spPr>
          <a:xfrm>
            <a:off x="11239937" y="7581900"/>
            <a:ext cx="117134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9F42C6F-383B-810F-198B-1B39489924F4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6670836" y="3936171"/>
            <a:ext cx="976622" cy="9407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DA23F41-B4A3-A54D-3A91-640155F6F935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5490331" y="7723910"/>
            <a:ext cx="7555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3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555</Words>
  <Application>Microsoft Office PowerPoint</Application>
  <PresentationFormat>사용자 지정</PresentationFormat>
  <Paragraphs>209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Calibri</vt:lpstr>
      <vt:lpstr>HY헤드라인M</vt:lpstr>
      <vt:lpstr>HY동녘B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베이지색 흰색 갈색 깔끔한 일러스트의 팀 프로젝트 프레젠테이션</dc:title>
  <dc:creator>Jeon</dc:creator>
  <cp:lastModifiedBy>전여욱</cp:lastModifiedBy>
  <cp:revision>95</cp:revision>
  <dcterms:created xsi:type="dcterms:W3CDTF">2006-08-16T00:00:00Z</dcterms:created>
  <dcterms:modified xsi:type="dcterms:W3CDTF">2025-03-25T12:59:30Z</dcterms:modified>
  <dc:identifier>DAGiLDO1SRM</dc:identifier>
</cp:coreProperties>
</file>