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hOhOfwvVSoDnAxdJnzRySmuIPo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C5FD76-87F7-4BAC-AC5E-3CF1A619FC94}">
  <a:tblStyle styleId="{13C5FD76-87F7-4BAC-AC5E-3CF1A619FC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79623b478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e79623b47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b732a5ccc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eb732a5cc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b732a5ccc_0_12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b732a5cc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b732a5ccc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eb732a5cc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b732a5ccc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eb732a5c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b732a5ccc_0_4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b732a5cc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150">
                <a:solidFill>
                  <a:srgbClr val="333333"/>
                </a:solidFill>
                <a:highlight>
                  <a:srgbClr val="FFFFFF"/>
                </a:highlight>
              </a:rPr>
              <a:t>랜덤포레스트는 데이터 특징차원의 일부만 선택하여 사용한다. 하지만 노드 분리시 모든 독립 변수들을 비교하여 최선의 독립 변수를 선택하는 것이 아니라 독립 변수 차원을 랜덤하게 감소시킨 다음 그 중에서 독립 변수를 선택한다. 이렇게 하면 개별 모형들 사이의 상관관계가 줄어들기 때문에 모형 성능의 변동이 감소하는 효과가 있다.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79623b478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e79623b47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400">
                <a:solidFill>
                  <a:schemeClr val="dk1"/>
                </a:solidFill>
              </a:rPr>
              <a:t>https://www.slideshare.net/freepsw/boosting-bagging-vs-boosting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b732a5ccc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eb732a5cc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b732a5ccc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eb732a5cc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4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14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" name="Google Shape;13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conomica"/>
              <a:buNone/>
              <a:defRPr sz="20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4297658" y="4635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r>
              <a:rPr lang="ko"/>
              <a:t> / n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2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8" name="Google Shape;68;p22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conomica"/>
              <a:buNone/>
              <a:defRPr sz="20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69" name="Google Shape;69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22"/>
          <p:cNvSpPr txBox="1"/>
          <p:nvPr>
            <p:ph idx="12" type="sldNum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r>
              <a:rPr lang="ko"/>
              <a:t> </a:t>
            </a:r>
            <a:r>
              <a:rPr lang="ko">
                <a:solidFill>
                  <a:schemeClr val="lt1"/>
                </a:solidFill>
              </a:rPr>
              <a:t>/ 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1" name="Google Shape;71;p22"/>
          <p:cNvCxnSpPr/>
          <p:nvPr/>
        </p:nvCxnSpPr>
        <p:spPr>
          <a:xfrm flipH="1" rot="10800000">
            <a:off x="265500" y="4579225"/>
            <a:ext cx="4320000" cy="111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22"/>
          <p:cNvCxnSpPr/>
          <p:nvPr/>
        </p:nvCxnSpPr>
        <p:spPr>
          <a:xfrm flipH="1" rot="10800000">
            <a:off x="4585500" y="4579225"/>
            <a:ext cx="4320000" cy="11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22"/>
          <p:cNvSpPr txBox="1"/>
          <p:nvPr/>
        </p:nvSpPr>
        <p:spPr>
          <a:xfrm>
            <a:off x="252000" y="4674025"/>
            <a:ext cx="1649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7F6000"/>
                </a:solidFill>
                <a:latin typeface="Economica"/>
                <a:ea typeface="Economica"/>
                <a:cs typeface="Economica"/>
                <a:sym typeface="Economica"/>
              </a:rPr>
              <a:t>ppt 제목</a:t>
            </a:r>
            <a:endParaRPr b="0" i="0" sz="1400" u="none" cap="none" strike="noStrike">
              <a:solidFill>
                <a:srgbClr val="7F6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74" name="Google Shape;7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39125" y="4657217"/>
            <a:ext cx="360001" cy="36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idx="12" type="sldNum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r>
              <a:rPr lang="ko"/>
              <a:t> / n</a:t>
            </a:r>
            <a:endParaRPr/>
          </a:p>
        </p:txBody>
      </p:sp>
      <p:cxnSp>
        <p:nvCxnSpPr>
          <p:cNvPr id="77" name="Google Shape;77;p24"/>
          <p:cNvCxnSpPr/>
          <p:nvPr/>
        </p:nvCxnSpPr>
        <p:spPr>
          <a:xfrm flipH="1" rot="10800000">
            <a:off x="252000" y="4579225"/>
            <a:ext cx="8640000" cy="111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24"/>
          <p:cNvSpPr txBox="1"/>
          <p:nvPr/>
        </p:nvSpPr>
        <p:spPr>
          <a:xfrm>
            <a:off x="252000" y="4674025"/>
            <a:ext cx="1649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7F6000"/>
                </a:solidFill>
                <a:latin typeface="Economica"/>
                <a:ea typeface="Economica"/>
                <a:cs typeface="Economica"/>
                <a:sym typeface="Economica"/>
              </a:rPr>
              <a:t>ppt 제목</a:t>
            </a:r>
            <a:endParaRPr b="0" i="0" sz="1400" u="none" cap="none" strike="noStrike">
              <a:solidFill>
                <a:srgbClr val="7F6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 txBox="1"/>
          <p:nvPr>
            <p:ph idx="1" type="body"/>
          </p:nvPr>
        </p:nvSpPr>
        <p:spPr>
          <a:xfrm>
            <a:off x="321025" y="3765050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18" name="Google Shape;18;p23"/>
          <p:cNvSpPr txBox="1"/>
          <p:nvPr>
            <p:ph idx="12" type="sldNum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r>
              <a:rPr lang="ko"/>
              <a:t> / n</a:t>
            </a:r>
            <a:endParaRPr/>
          </a:p>
        </p:txBody>
      </p:sp>
      <p:cxnSp>
        <p:nvCxnSpPr>
          <p:cNvPr id="19" name="Google Shape;19;p23"/>
          <p:cNvCxnSpPr/>
          <p:nvPr/>
        </p:nvCxnSpPr>
        <p:spPr>
          <a:xfrm flipH="1" rot="10800000">
            <a:off x="252000" y="4579225"/>
            <a:ext cx="8640000" cy="111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23"/>
          <p:cNvSpPr txBox="1"/>
          <p:nvPr/>
        </p:nvSpPr>
        <p:spPr>
          <a:xfrm>
            <a:off x="252000" y="4674025"/>
            <a:ext cx="1649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7F6000"/>
                </a:solidFill>
                <a:latin typeface="Economica"/>
                <a:ea typeface="Economica"/>
                <a:cs typeface="Economica"/>
                <a:sym typeface="Economica"/>
              </a:rPr>
              <a:t>ppt 제목</a:t>
            </a:r>
            <a:endParaRPr b="0" i="0" sz="1400" u="none" cap="none" strike="noStrike">
              <a:solidFill>
                <a:srgbClr val="7F6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235425" y="321025"/>
            <a:ext cx="83037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2" type="sldNum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r>
              <a:rPr lang="ko"/>
              <a:t> / n</a:t>
            </a:r>
            <a:endParaRPr/>
          </a:p>
        </p:txBody>
      </p:sp>
      <p:cxnSp>
        <p:nvCxnSpPr>
          <p:cNvPr id="24" name="Google Shape;24;p19"/>
          <p:cNvCxnSpPr/>
          <p:nvPr/>
        </p:nvCxnSpPr>
        <p:spPr>
          <a:xfrm flipH="1" rot="10800000">
            <a:off x="252000" y="936275"/>
            <a:ext cx="8640000" cy="111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19"/>
          <p:cNvCxnSpPr/>
          <p:nvPr/>
        </p:nvCxnSpPr>
        <p:spPr>
          <a:xfrm flipH="1" rot="10800000">
            <a:off x="252000" y="4579225"/>
            <a:ext cx="8640000" cy="111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19"/>
          <p:cNvSpPr txBox="1"/>
          <p:nvPr/>
        </p:nvSpPr>
        <p:spPr>
          <a:xfrm>
            <a:off x="252000" y="4674025"/>
            <a:ext cx="1649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7F6000"/>
                </a:solidFill>
                <a:latin typeface="Economica"/>
                <a:ea typeface="Economica"/>
                <a:cs typeface="Economica"/>
                <a:sym typeface="Economica"/>
              </a:rPr>
              <a:t>ppt 제목</a:t>
            </a:r>
            <a:endParaRPr b="0" i="0" sz="1400" u="none" cap="none" strike="noStrike">
              <a:solidFill>
                <a:srgbClr val="7F6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9" name="Google Shape;29;p15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0" name="Google Shape;30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r>
              <a:rPr lang="ko"/>
              <a:t> / n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/>
          <p:nvPr/>
        </p:nvSpPr>
        <p:spPr>
          <a:xfrm>
            <a:off x="0" y="5011856"/>
            <a:ext cx="9144000" cy="13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6"/>
          <p:cNvSpPr txBox="1"/>
          <p:nvPr>
            <p:ph type="title"/>
          </p:nvPr>
        </p:nvSpPr>
        <p:spPr>
          <a:xfrm>
            <a:off x="235425" y="321025"/>
            <a:ext cx="83037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311700" y="1225225"/>
            <a:ext cx="8160600" cy="3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r>
              <a:rPr lang="ko"/>
              <a:t> / n</a:t>
            </a:r>
            <a:endParaRPr/>
          </a:p>
        </p:txBody>
      </p:sp>
      <p:cxnSp>
        <p:nvCxnSpPr>
          <p:cNvPr id="37" name="Google Shape;37;p16"/>
          <p:cNvCxnSpPr/>
          <p:nvPr/>
        </p:nvCxnSpPr>
        <p:spPr>
          <a:xfrm flipH="1" rot="10800000">
            <a:off x="252000" y="936275"/>
            <a:ext cx="8640000" cy="111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16"/>
          <p:cNvSpPr txBox="1"/>
          <p:nvPr/>
        </p:nvSpPr>
        <p:spPr>
          <a:xfrm>
            <a:off x="252000" y="4674025"/>
            <a:ext cx="1649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7F6000"/>
                </a:solidFill>
                <a:latin typeface="Economica"/>
                <a:ea typeface="Economica"/>
                <a:cs typeface="Economica"/>
                <a:sym typeface="Economica"/>
              </a:rPr>
              <a:t>ppt 제목</a:t>
            </a:r>
            <a:endParaRPr b="0" i="0" sz="1400" u="none" cap="none" strike="noStrike">
              <a:solidFill>
                <a:srgbClr val="7F6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type="title"/>
          </p:nvPr>
        </p:nvSpPr>
        <p:spPr>
          <a:xfrm>
            <a:off x="235425" y="321025"/>
            <a:ext cx="83037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1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r>
              <a:rPr lang="ko"/>
              <a:t> / n</a:t>
            </a:r>
            <a:endParaRPr/>
          </a:p>
        </p:txBody>
      </p:sp>
      <p:cxnSp>
        <p:nvCxnSpPr>
          <p:cNvPr id="44" name="Google Shape;44;p17"/>
          <p:cNvCxnSpPr/>
          <p:nvPr/>
        </p:nvCxnSpPr>
        <p:spPr>
          <a:xfrm flipH="1" rot="10800000">
            <a:off x="252000" y="936275"/>
            <a:ext cx="8640000" cy="111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17"/>
          <p:cNvCxnSpPr/>
          <p:nvPr/>
        </p:nvCxnSpPr>
        <p:spPr>
          <a:xfrm flipH="1" rot="10800000">
            <a:off x="252000" y="4579225"/>
            <a:ext cx="8640000" cy="111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17"/>
          <p:cNvSpPr txBox="1"/>
          <p:nvPr/>
        </p:nvSpPr>
        <p:spPr>
          <a:xfrm>
            <a:off x="252000" y="4674025"/>
            <a:ext cx="1649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7F6000"/>
                </a:solidFill>
                <a:latin typeface="Economica"/>
                <a:ea typeface="Economica"/>
                <a:cs typeface="Economica"/>
                <a:sym typeface="Economica"/>
              </a:rPr>
              <a:t>ppt 제목</a:t>
            </a:r>
            <a:endParaRPr b="0" i="0" sz="1400" u="none" cap="none" strike="noStrike">
              <a:solidFill>
                <a:srgbClr val="7F6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8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8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r>
              <a:rPr lang="ko"/>
              <a:t> / n</a:t>
            </a:r>
            <a:endParaRPr/>
          </a:p>
        </p:txBody>
      </p:sp>
      <p:cxnSp>
        <p:nvCxnSpPr>
          <p:cNvPr id="52" name="Google Shape;52;p18"/>
          <p:cNvCxnSpPr/>
          <p:nvPr/>
        </p:nvCxnSpPr>
        <p:spPr>
          <a:xfrm flipH="1" rot="10800000">
            <a:off x="252000" y="4579225"/>
            <a:ext cx="8640000" cy="111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8"/>
          <p:cNvSpPr txBox="1"/>
          <p:nvPr/>
        </p:nvSpPr>
        <p:spPr>
          <a:xfrm>
            <a:off x="252000" y="4674025"/>
            <a:ext cx="1649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7F6000"/>
                </a:solidFill>
                <a:latin typeface="Economica"/>
                <a:ea typeface="Economica"/>
                <a:cs typeface="Economica"/>
                <a:sym typeface="Economica"/>
              </a:rPr>
              <a:t>ppt 제목</a:t>
            </a:r>
            <a:endParaRPr b="0" i="0" sz="1400" u="none" cap="none" strike="noStrike">
              <a:solidFill>
                <a:srgbClr val="7F6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378125" y="191675"/>
            <a:ext cx="3919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21025" y="1179300"/>
            <a:ext cx="39195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r>
              <a:rPr lang="ko"/>
              <a:t> / n</a:t>
            </a:r>
            <a:endParaRPr/>
          </a:p>
        </p:txBody>
      </p:sp>
      <p:cxnSp>
        <p:nvCxnSpPr>
          <p:cNvPr id="58" name="Google Shape;58;p20"/>
          <p:cNvCxnSpPr/>
          <p:nvPr/>
        </p:nvCxnSpPr>
        <p:spPr>
          <a:xfrm flipH="1" rot="10800000">
            <a:off x="252000" y="936275"/>
            <a:ext cx="8640000" cy="111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20"/>
          <p:cNvCxnSpPr/>
          <p:nvPr/>
        </p:nvCxnSpPr>
        <p:spPr>
          <a:xfrm flipH="1" rot="10800000">
            <a:off x="252000" y="4579225"/>
            <a:ext cx="8640000" cy="111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20"/>
          <p:cNvSpPr txBox="1"/>
          <p:nvPr/>
        </p:nvSpPr>
        <p:spPr>
          <a:xfrm>
            <a:off x="252000" y="4674025"/>
            <a:ext cx="1649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7F6000"/>
                </a:solidFill>
                <a:latin typeface="Economica"/>
                <a:ea typeface="Economica"/>
                <a:cs typeface="Economica"/>
                <a:sym typeface="Economica"/>
              </a:rPr>
              <a:t>ppt 제목</a:t>
            </a:r>
            <a:endParaRPr b="0" i="0" sz="1400" u="none" cap="none" strike="noStrike">
              <a:solidFill>
                <a:srgbClr val="7F6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1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r>
              <a:rPr lang="ko"/>
              <a:t> / 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39125" y="4657217"/>
            <a:ext cx="360001" cy="360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3"/>
          <p:cNvSpPr txBox="1"/>
          <p:nvPr>
            <p:ph type="title"/>
          </p:nvPr>
        </p:nvSpPr>
        <p:spPr>
          <a:xfrm>
            <a:off x="235425" y="321025"/>
            <a:ext cx="83037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b="1" i="0" sz="3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2" type="sldNum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r>
              <a:rPr lang="ko"/>
              <a:t> / n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"/>
              <a:t>KUBIG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"/>
              <a:t>Data Science and Machine Learning</a:t>
            </a:r>
            <a:endParaRPr/>
          </a:p>
        </p:txBody>
      </p:sp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ko"/>
              <a:t>Week 7. Model Combining</a:t>
            </a:r>
            <a:endParaRPr/>
          </a:p>
        </p:txBody>
      </p:sp>
      <p:sp>
        <p:nvSpPr>
          <p:cNvPr id="85" name="Google Shape;85;p1"/>
          <p:cNvSpPr txBox="1"/>
          <p:nvPr>
            <p:ph idx="12" type="sldNum"/>
          </p:nvPr>
        </p:nvSpPr>
        <p:spPr>
          <a:xfrm>
            <a:off x="4297658" y="4635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r>
              <a:rPr lang="ko"/>
              <a:t> / 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79623b478_0_20"/>
          <p:cNvSpPr txBox="1"/>
          <p:nvPr>
            <p:ph type="title"/>
          </p:nvPr>
        </p:nvSpPr>
        <p:spPr>
          <a:xfrm>
            <a:off x="235425" y="321025"/>
            <a:ext cx="83037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"/>
              <a:t>GBM(Gradient Boosting Algorithm)</a:t>
            </a:r>
            <a:endParaRPr/>
          </a:p>
        </p:txBody>
      </p:sp>
      <p:sp>
        <p:nvSpPr>
          <p:cNvPr id="151" name="Google Shape;151;ge79623b478_0_20"/>
          <p:cNvSpPr txBox="1"/>
          <p:nvPr>
            <p:ph idx="12" type="sldNum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r>
              <a:rPr lang="ko"/>
              <a:t> / n</a:t>
            </a:r>
            <a:endParaRPr/>
          </a:p>
        </p:txBody>
      </p:sp>
      <p:pic>
        <p:nvPicPr>
          <p:cNvPr id="152" name="Google Shape;152;ge79623b478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498" y="1003125"/>
            <a:ext cx="3053026" cy="35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e79623b478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350" y="1061850"/>
            <a:ext cx="3004587" cy="338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b732a5ccc_0_88"/>
          <p:cNvSpPr txBox="1"/>
          <p:nvPr>
            <p:ph type="title"/>
          </p:nvPr>
        </p:nvSpPr>
        <p:spPr>
          <a:xfrm>
            <a:off x="235425" y="321025"/>
            <a:ext cx="83037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"/>
              <a:t>GBM(Gradient Boosting Algorithm)</a:t>
            </a:r>
            <a:endParaRPr/>
          </a:p>
        </p:txBody>
      </p:sp>
      <p:sp>
        <p:nvSpPr>
          <p:cNvPr id="159" name="Google Shape;159;geb732a5ccc_0_88"/>
          <p:cNvSpPr txBox="1"/>
          <p:nvPr>
            <p:ph idx="12" type="sldNum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r>
              <a:rPr lang="ko"/>
              <a:t> / n</a:t>
            </a:r>
            <a:endParaRPr/>
          </a:p>
        </p:txBody>
      </p:sp>
      <p:pic>
        <p:nvPicPr>
          <p:cNvPr id="160" name="Google Shape;160;geb732a5ccc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0425"/>
            <a:ext cx="4287648" cy="340439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eb732a5ccc_0_88"/>
          <p:cNvSpPr txBox="1"/>
          <p:nvPr>
            <p:ph idx="4294967295" type="body"/>
          </p:nvPr>
        </p:nvSpPr>
        <p:spPr>
          <a:xfrm>
            <a:off x="4740625" y="1179300"/>
            <a:ext cx="4113000" cy="3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162" name="Google Shape;162;geb732a5ccc_0_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0277" y="1112550"/>
            <a:ext cx="2707602" cy="34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b732a5ccc_0_121"/>
          <p:cNvSpPr txBox="1"/>
          <p:nvPr>
            <p:ph type="title"/>
          </p:nvPr>
        </p:nvSpPr>
        <p:spPr>
          <a:xfrm>
            <a:off x="235425" y="321025"/>
            <a:ext cx="83037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end</a:t>
            </a:r>
            <a:endParaRPr/>
          </a:p>
        </p:txBody>
      </p:sp>
      <p:sp>
        <p:nvSpPr>
          <p:cNvPr id="168" name="Google Shape;168;geb732a5ccc_0_121"/>
          <p:cNvSpPr txBox="1"/>
          <p:nvPr>
            <p:ph idx="12" type="sldNum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"/>
              <a:t>‹#›</a:t>
            </a:fld>
            <a:r>
              <a:rPr lang="ko"/>
              <a:t> / n</a:t>
            </a:r>
            <a:endParaRPr/>
          </a:p>
        </p:txBody>
      </p:sp>
      <p:sp>
        <p:nvSpPr>
          <p:cNvPr id="169" name="Google Shape;169;geb732a5ccc_0_121"/>
          <p:cNvSpPr txBox="1"/>
          <p:nvPr>
            <p:ph idx="1" type="body"/>
          </p:nvPr>
        </p:nvSpPr>
        <p:spPr>
          <a:xfrm>
            <a:off x="311700" y="1225225"/>
            <a:ext cx="8160600" cy="31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</a:t>
            </a:r>
            <a:r>
              <a:rPr lang="ko"/>
              <a:t>생 많으셨습니다 :)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r>
              <a:rPr lang="ko"/>
              <a:t> / n</a:t>
            </a:r>
            <a:endParaRPr/>
          </a:p>
        </p:txBody>
      </p:sp>
      <p:sp>
        <p:nvSpPr>
          <p:cNvPr id="91" name="Google Shape;91;p10"/>
          <p:cNvSpPr txBox="1"/>
          <p:nvPr>
            <p:ph idx="1" type="body"/>
          </p:nvPr>
        </p:nvSpPr>
        <p:spPr>
          <a:xfrm>
            <a:off x="235475" y="558725"/>
            <a:ext cx="8394300" cy="38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" sz="1600">
                <a:latin typeface="Open Sans"/>
                <a:ea typeface="Open Sans"/>
                <a:cs typeface="Open Sans"/>
                <a:sym typeface="Open Sans"/>
              </a:rPr>
              <a:t>Logistic Regression, Lasso, Ridge, Elastic Net,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" sz="1600">
                <a:latin typeface="Open Sans"/>
                <a:ea typeface="Open Sans"/>
                <a:cs typeface="Open Sans"/>
                <a:sym typeface="Open Sans"/>
              </a:rPr>
              <a:t>Naive Bayes, QDA, LDA,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" sz="1600">
                <a:latin typeface="Open Sans"/>
                <a:ea typeface="Open Sans"/>
                <a:cs typeface="Open Sans"/>
                <a:sym typeface="Open Sans"/>
              </a:rPr>
              <a:t>Support Vector Machine,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" sz="1600">
                <a:latin typeface="Open Sans"/>
                <a:ea typeface="Open Sans"/>
                <a:cs typeface="Open Sans"/>
                <a:sym typeface="Open Sans"/>
              </a:rPr>
              <a:t>Decision Tree, Random Forest,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" sz="1600">
                <a:latin typeface="Open Sans"/>
                <a:ea typeface="Open Sans"/>
                <a:cs typeface="Open Sans"/>
                <a:sym typeface="Open Sans"/>
              </a:rPr>
              <a:t>AdaBoost, GBM, LGBM, XgBoost, CatBoost…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" sz="1600">
                <a:latin typeface="Open Sans"/>
                <a:ea typeface="Open Sans"/>
                <a:cs typeface="Open Sans"/>
                <a:sym typeface="Open Sans"/>
              </a:rPr>
              <a:t> and more?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b732a5ccc_0_33"/>
          <p:cNvSpPr txBox="1"/>
          <p:nvPr>
            <p:ph type="title"/>
          </p:nvPr>
        </p:nvSpPr>
        <p:spPr>
          <a:xfrm>
            <a:off x="235425" y="321025"/>
            <a:ext cx="83037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"/>
              <a:t>모</a:t>
            </a:r>
            <a:r>
              <a:rPr lang="ko"/>
              <a:t>형 결합(Model Combining)</a:t>
            </a:r>
            <a:endParaRPr/>
          </a:p>
        </p:txBody>
      </p:sp>
      <p:sp>
        <p:nvSpPr>
          <p:cNvPr id="97" name="Google Shape;97;geb732a5ccc_0_33"/>
          <p:cNvSpPr txBox="1"/>
          <p:nvPr>
            <p:ph idx="12" type="sldNum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r>
              <a:rPr lang="ko"/>
              <a:t> / n</a:t>
            </a:r>
            <a:endParaRPr/>
          </a:p>
        </p:txBody>
      </p:sp>
      <p:sp>
        <p:nvSpPr>
          <p:cNvPr id="98" name="Google Shape;98;geb732a5ccc_0_33"/>
          <p:cNvSpPr txBox="1"/>
          <p:nvPr>
            <p:ph idx="4294967295" type="body"/>
          </p:nvPr>
        </p:nvSpPr>
        <p:spPr>
          <a:xfrm>
            <a:off x="321025" y="1179300"/>
            <a:ext cx="4113000" cy="3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ko"/>
              <a:t>취합 방법론(Aggregation)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/>
              <a:t>사용할 모형의 집합 고정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/>
              <a:t>다수결 투표(Majority Voting)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/>
              <a:t>배깅(Bagging)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/>
              <a:t>랜덤 포레스트(Random Forest)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/>
              <a:t>사용하는 독립적인 모형의 수가 늘어날수록 성능이 증가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99" name="Google Shape;99;geb732a5ccc_0_33"/>
          <p:cNvSpPr txBox="1"/>
          <p:nvPr>
            <p:ph idx="4294967295" type="body"/>
          </p:nvPr>
        </p:nvSpPr>
        <p:spPr>
          <a:xfrm>
            <a:off x="4740625" y="1179300"/>
            <a:ext cx="4113000" cy="3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⒉"/>
            </a:pPr>
            <a:r>
              <a:rPr b="1" lang="ko"/>
              <a:t>부스팅(</a:t>
            </a:r>
            <a:r>
              <a:rPr b="1" lang="ko"/>
              <a:t>Boosting)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/>
              <a:t>Weak learner를 순차적으로 학습시킴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/>
              <a:t>에이다부스트(AdaBoost)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/>
              <a:t>그레디언트 부스트(Gradient Boost)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XGBoost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LGBM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CatBoost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b732a5ccc_0_5"/>
          <p:cNvSpPr txBox="1"/>
          <p:nvPr>
            <p:ph type="title"/>
          </p:nvPr>
        </p:nvSpPr>
        <p:spPr>
          <a:xfrm>
            <a:off x="235425" y="321025"/>
            <a:ext cx="83037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"/>
              <a:t>다수</a:t>
            </a:r>
            <a:r>
              <a:rPr lang="ko"/>
              <a:t>결 투표(Majority Voting) </a:t>
            </a:r>
            <a:endParaRPr/>
          </a:p>
        </p:txBody>
      </p:sp>
      <p:sp>
        <p:nvSpPr>
          <p:cNvPr id="105" name="Google Shape;105;geb732a5ccc_0_5"/>
          <p:cNvSpPr txBox="1"/>
          <p:nvPr>
            <p:ph idx="12" type="sldNum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r>
              <a:rPr lang="ko"/>
              <a:t> / n</a:t>
            </a:r>
            <a:endParaRPr/>
          </a:p>
        </p:txBody>
      </p:sp>
      <p:sp>
        <p:nvSpPr>
          <p:cNvPr id="106" name="Google Shape;106;geb732a5ccc_0_5"/>
          <p:cNvSpPr txBox="1"/>
          <p:nvPr>
            <p:ph idx="4294967295" type="body"/>
          </p:nvPr>
        </p:nvSpPr>
        <p:spPr>
          <a:xfrm>
            <a:off x="321025" y="1179300"/>
            <a:ext cx="4113000" cy="3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ko"/>
              <a:t>Hard Voting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/>
              <a:t>단순 투표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/>
              <a:t>개별 모형의 결과 기준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⒉"/>
            </a:pPr>
            <a:r>
              <a:rPr b="1" lang="ko"/>
              <a:t>Soft Voting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/>
              <a:t>가중치 투표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/>
              <a:t>개별 모형의 조건부 확률값 기준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107" name="Google Shape;107;geb732a5ccc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100" y="1179312"/>
            <a:ext cx="4811500" cy="315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b732a5ccc_0_41"/>
          <p:cNvSpPr txBox="1"/>
          <p:nvPr>
            <p:ph type="title"/>
          </p:nvPr>
        </p:nvSpPr>
        <p:spPr>
          <a:xfrm>
            <a:off x="235425" y="321025"/>
            <a:ext cx="83037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</a:t>
            </a:r>
            <a:r>
              <a:rPr lang="ko"/>
              <a:t>깅(Bagging): Bootstrap Aggregation</a:t>
            </a:r>
            <a:endParaRPr/>
          </a:p>
        </p:txBody>
      </p:sp>
      <p:sp>
        <p:nvSpPr>
          <p:cNvPr id="113" name="Google Shape;113;geb732a5ccc_0_41"/>
          <p:cNvSpPr txBox="1"/>
          <p:nvPr>
            <p:ph idx="12" type="sldNum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"/>
              <a:t>‹#›</a:t>
            </a:fld>
            <a:r>
              <a:rPr lang="ko"/>
              <a:t> / n</a:t>
            </a:r>
            <a:endParaRPr/>
          </a:p>
        </p:txBody>
      </p:sp>
      <p:pic>
        <p:nvPicPr>
          <p:cNvPr id="114" name="Google Shape;114;geb732a5ccc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25" y="1100425"/>
            <a:ext cx="4336574" cy="340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eb732a5ccc_0_41"/>
          <p:cNvSpPr txBox="1"/>
          <p:nvPr>
            <p:ph idx="4294967295" type="body"/>
          </p:nvPr>
        </p:nvSpPr>
        <p:spPr>
          <a:xfrm>
            <a:off x="4572000" y="1167175"/>
            <a:ext cx="4387200" cy="3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ko"/>
              <a:t>Bootstrap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/>
              <a:t>Input Sample에서 복원추출 진행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/>
              <a:t>bootstrap: 데이터 중복 사용 여부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/>
              <a:t>max_samples: 선택할 샘플의 수/비율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/>
              <a:t>bootstrap_features: 독립 변수의 중복 사용 여부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/>
              <a:t>max_features: 다차원 독립 변수 중 선택할 차원의 수/비율</a:t>
            </a:r>
            <a:endParaRPr sz="12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/>
              <a:t>각 Bootstrap Sample에 대해 모델 학습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⒉"/>
            </a:pPr>
            <a:r>
              <a:rPr b="1" lang="ko"/>
              <a:t>Aggregation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/>
              <a:t>Categorical Data는 투표 방식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/>
              <a:t>Continuous Data</a:t>
            </a:r>
            <a:r>
              <a:rPr lang="ko"/>
              <a:t>는 평균 방식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235425" y="321025"/>
            <a:ext cx="83037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"/>
              <a:t>랜</a:t>
            </a:r>
            <a:r>
              <a:rPr lang="ko"/>
              <a:t>덤 포레스트(</a:t>
            </a:r>
            <a:r>
              <a:rPr lang="ko"/>
              <a:t>Random Forest)</a:t>
            </a:r>
            <a:endParaRPr/>
          </a:p>
        </p:txBody>
      </p:sp>
      <p:sp>
        <p:nvSpPr>
          <p:cNvPr id="121" name="Google Shape;121;p6"/>
          <p:cNvSpPr txBox="1"/>
          <p:nvPr>
            <p:ph idx="12" type="sldNum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r>
              <a:rPr lang="ko"/>
              <a:t> / n</a:t>
            </a:r>
            <a:endParaRPr/>
          </a:p>
        </p:txBody>
      </p:sp>
      <p:pic>
        <p:nvPicPr>
          <p:cNvPr id="122" name="Google Shape;12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25" y="1685323"/>
            <a:ext cx="3586025" cy="24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650" y="988100"/>
            <a:ext cx="4674324" cy="35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79623b478_0_44"/>
          <p:cNvSpPr txBox="1"/>
          <p:nvPr>
            <p:ph type="title"/>
          </p:nvPr>
        </p:nvSpPr>
        <p:spPr>
          <a:xfrm>
            <a:off x="235425" y="321025"/>
            <a:ext cx="83037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"/>
              <a:t>부스</a:t>
            </a:r>
            <a:r>
              <a:rPr lang="ko"/>
              <a:t>팅(</a:t>
            </a:r>
            <a:r>
              <a:rPr lang="ko"/>
              <a:t>Boosting)</a:t>
            </a:r>
            <a:endParaRPr/>
          </a:p>
        </p:txBody>
      </p:sp>
      <p:sp>
        <p:nvSpPr>
          <p:cNvPr id="129" name="Google Shape;129;ge79623b478_0_44"/>
          <p:cNvSpPr txBox="1"/>
          <p:nvPr>
            <p:ph idx="12" type="sldNum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r>
              <a:rPr lang="ko"/>
              <a:t> / n</a:t>
            </a:r>
            <a:endParaRPr/>
          </a:p>
        </p:txBody>
      </p:sp>
      <p:graphicFrame>
        <p:nvGraphicFramePr>
          <p:cNvPr id="130" name="Google Shape;130;ge79623b478_0_44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{13C5FD76-87F7-4BAC-AC5E-3CF1A619FC94}</a:tableStyleId>
              </a:tblPr>
              <a:tblGrid>
                <a:gridCol w="1182075"/>
                <a:gridCol w="4830875"/>
                <a:gridCol w="1226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알고리즘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특징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비고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AdaBoost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Weak learner들</a:t>
                      </a:r>
                      <a:r>
                        <a:rPr lang="ko"/>
                        <a:t>이 상호 보완하며 순차적으로 학습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2003</a:t>
                      </a:r>
                      <a:r>
                        <a:rPr lang="ko"/>
                        <a:t>년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GBM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손</a:t>
                      </a:r>
                      <a:r>
                        <a:rPr lang="ko"/>
                        <a:t>실 함수의 Gradient를 통해 오답에 가중치 부여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2001년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XGBoost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Gradient Boosting 알고리즘</a:t>
                      </a:r>
                      <a:r>
                        <a:rPr lang="ko"/>
                        <a:t>을 분산환경에서 처리할 수 있게 구현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2014년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LGBM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빠</a:t>
                      </a:r>
                      <a:r>
                        <a:rPr lang="ko"/>
                        <a:t>른 처리 속도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2016</a:t>
                      </a:r>
                      <a:r>
                        <a:rPr lang="ko"/>
                        <a:t>년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CatBoost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범주</a:t>
                      </a:r>
                      <a:r>
                        <a:rPr lang="ko"/>
                        <a:t>형 데이터 처리에 탁월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2017년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b732a5ccc_0_96"/>
          <p:cNvSpPr txBox="1"/>
          <p:nvPr>
            <p:ph type="title"/>
          </p:nvPr>
        </p:nvSpPr>
        <p:spPr>
          <a:xfrm>
            <a:off x="235425" y="321025"/>
            <a:ext cx="83037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"/>
              <a:t>AdaBoost(Adaptive Boosting)</a:t>
            </a:r>
            <a:endParaRPr/>
          </a:p>
        </p:txBody>
      </p:sp>
      <p:sp>
        <p:nvSpPr>
          <p:cNvPr id="136" name="Google Shape;136;geb732a5ccc_0_96"/>
          <p:cNvSpPr txBox="1"/>
          <p:nvPr>
            <p:ph idx="12" type="sldNum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r>
              <a:rPr lang="ko"/>
              <a:t> / n</a:t>
            </a:r>
            <a:endParaRPr/>
          </a:p>
        </p:txBody>
      </p:sp>
      <p:pic>
        <p:nvPicPr>
          <p:cNvPr id="137" name="Google Shape;137;geb732a5ccc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25" y="1179300"/>
            <a:ext cx="3919075" cy="3349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eb732a5ccc_0_96"/>
          <p:cNvSpPr txBox="1"/>
          <p:nvPr>
            <p:ph idx="4294967295" type="body"/>
          </p:nvPr>
        </p:nvSpPr>
        <p:spPr>
          <a:xfrm>
            <a:off x="4740625" y="1179300"/>
            <a:ext cx="4113000" cy="3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ko"/>
              <a:t>데이터셋에서 샘플 i가 선택될 확률 초기화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ko"/>
              <a:t>한 번의 분류만을 사용하는 Stump Tree를 사용해 모델 훈련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ko"/>
              <a:t>훈련한 모델의 오분류 비율을 계산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ko"/>
              <a:t>모델의 신뢰도 계산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ko"/>
              <a:t>오분류 확률이 0.5에 가까울 때, 신뢰도</a:t>
            </a:r>
            <a:r>
              <a:rPr lang="ko" sz="1600"/>
              <a:t> </a:t>
            </a:r>
            <a:r>
              <a:rPr lang="ko" sz="1600">
                <a:solidFill>
                  <a:srgbClr val="1B1F22"/>
                </a:solidFill>
                <a:latin typeface="Arial"/>
                <a:ea typeface="Arial"/>
                <a:cs typeface="Arial"/>
                <a:sym typeface="Arial"/>
              </a:rPr>
              <a:t>≈ </a:t>
            </a:r>
            <a:r>
              <a:rPr lang="ko"/>
              <a:t>0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ko"/>
              <a:t>오분류 확률이 0에 가까울 때, 신뢰도 </a:t>
            </a:r>
            <a:r>
              <a:rPr lang="ko" sz="1600">
                <a:solidFill>
                  <a:srgbClr val="1B1F22"/>
                </a:solidFill>
                <a:latin typeface="Arial"/>
                <a:ea typeface="Arial"/>
                <a:cs typeface="Arial"/>
                <a:sym typeface="Arial"/>
              </a:rPr>
              <a:t>↑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ko"/>
              <a:t>샘플링 확률 업데이트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ko"/>
              <a:t>오답이면 exp안 지수 양수 </a:t>
            </a:r>
            <a:r>
              <a:rPr lang="ko" sz="1600">
                <a:solidFill>
                  <a:srgbClr val="1B1F22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ko" sz="1150">
                <a:solidFill>
                  <a:srgbClr val="1B1F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/>
              <a:t>확률 증가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ko"/>
              <a:t>정답</a:t>
            </a:r>
            <a:r>
              <a:rPr lang="ko"/>
              <a:t>이면 exp안 지수 음수 </a:t>
            </a:r>
            <a:r>
              <a:rPr lang="ko" sz="1600">
                <a:solidFill>
                  <a:srgbClr val="1B1F22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ko" sz="1150">
                <a:solidFill>
                  <a:srgbClr val="1B1F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/>
              <a:t>확률 감소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모델 신뢰도가 클수록 (Strong model) 일수록 샘플링 증폭이 커짐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b732a5ccc_0_77"/>
          <p:cNvSpPr txBox="1"/>
          <p:nvPr>
            <p:ph type="title"/>
          </p:nvPr>
        </p:nvSpPr>
        <p:spPr>
          <a:xfrm>
            <a:off x="235425" y="321025"/>
            <a:ext cx="83037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"/>
              <a:t>AdaBoost(Adaptive Boosting)</a:t>
            </a:r>
            <a:endParaRPr/>
          </a:p>
        </p:txBody>
      </p:sp>
      <p:sp>
        <p:nvSpPr>
          <p:cNvPr id="144" name="Google Shape;144;geb732a5ccc_0_77"/>
          <p:cNvSpPr txBox="1"/>
          <p:nvPr>
            <p:ph idx="12" type="sldNum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r>
              <a:rPr lang="ko"/>
              <a:t> / n</a:t>
            </a:r>
            <a:endParaRPr/>
          </a:p>
        </p:txBody>
      </p:sp>
      <p:pic>
        <p:nvPicPr>
          <p:cNvPr id="145" name="Google Shape;145;geb732a5ccc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250" y="1227175"/>
            <a:ext cx="5946051" cy="31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990000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7F6000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