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7" r:id="rId7"/>
    <p:sldId id="268" r:id="rId8"/>
    <p:sldId id="265" r:id="rId9"/>
    <p:sldId id="266" r:id="rId10"/>
    <p:sldId id="269" r:id="rId11"/>
    <p:sldId id="270" r:id="rId12"/>
    <p:sldId id="271" r:id="rId13"/>
    <p:sldId id="272" r:id="rId14"/>
    <p:sldId id="274" r:id="rId15"/>
    <p:sldId id="275" r:id="rId16"/>
    <p:sldId id="264" r:id="rId17"/>
    <p:sldId id="278" r:id="rId18"/>
    <p:sldId id="281" r:id="rId19"/>
    <p:sldId id="286" r:id="rId20"/>
    <p:sldId id="289" r:id="rId21"/>
    <p:sldId id="279" r:id="rId22"/>
    <p:sldId id="282" r:id="rId23"/>
    <p:sldId id="283" r:id="rId24"/>
    <p:sldId id="284" r:id="rId25"/>
    <p:sldId id="285" r:id="rId26"/>
    <p:sldId id="277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윤병[ 학부재학 / 바이오의공학부 ]" initials="채학/바]" lastIdx="1" clrIdx="0">
    <p:extLst>
      <p:ext uri="{19B8F6BF-5375-455C-9EA6-DF929625EA0E}">
        <p15:presenceInfo xmlns:p15="http://schemas.microsoft.com/office/powerpoint/2012/main" userId="채윤병[ 학부재학 / 바이오의공학부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  <a:srgbClr val="596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0400" y="3238500"/>
            <a:ext cx="12115800" cy="7702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9600" kern="0" spc="2300" dirty="0" err="1">
                <a:solidFill>
                  <a:schemeClr val="accent4">
                    <a:lumMod val="7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KUBIG</a:t>
            </a:r>
            <a:r>
              <a:rPr lang="ko-KR" altLang="en-US" sz="9600" kern="0" spc="2300" dirty="0">
                <a:solidFill>
                  <a:srgbClr val="3F5FFF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ko-KR" altLang="en-US" sz="9600" kern="0" spc="23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경진대회</a:t>
            </a:r>
            <a:endParaRPr lang="en-US" altLang="ko-KR" sz="9600" kern="0" spc="23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just"/>
            <a:r>
              <a:rPr lang="en-US" altLang="ko-KR" sz="9600" kern="0" spc="23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 sz="9600" kern="0" spc="23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진행사항 보고</a:t>
            </a:r>
            <a:endParaRPr lang="en-US" sz="9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4472" y="8650774"/>
            <a:ext cx="7590528" cy="6681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5 Medium" pitchFamily="34" charset="0"/>
              </a:rPr>
              <a:t>머신러닝</a:t>
            </a:r>
            <a:r>
              <a:rPr lang="ko-KR" altLang="en-US" sz="3200" kern="0" spc="-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5 Medium" pitchFamily="34" charset="0"/>
              </a:rPr>
              <a:t> 분반 </a:t>
            </a:r>
            <a:r>
              <a:rPr lang="en-US" altLang="ko-KR" sz="3200" kern="0" spc="-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5 Medium" pitchFamily="34" charset="0"/>
              </a:rPr>
              <a:t>1</a:t>
            </a:r>
            <a:r>
              <a:rPr lang="ko-KR" altLang="en-US" sz="3200" kern="0" spc="-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5 Medium" pitchFamily="34" charset="0"/>
              </a:rPr>
              <a:t>조 김태영</a:t>
            </a:r>
            <a:r>
              <a:rPr lang="en-US" altLang="ko-KR" sz="3200" kern="0" spc="-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5 Medium" pitchFamily="34" charset="0"/>
              </a:rPr>
              <a:t>, </a:t>
            </a:r>
            <a:r>
              <a:rPr lang="ko-KR" altLang="en-US" sz="3200" kern="0" spc="-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5 Medium" pitchFamily="34" charset="0"/>
              </a:rPr>
              <a:t> </a:t>
            </a:r>
            <a:r>
              <a:rPr lang="ko-KR" altLang="en-US" sz="3200" kern="0" spc="-3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5 Medium" pitchFamily="34" charset="0"/>
              </a:rPr>
              <a:t>주세연</a:t>
            </a:r>
            <a:r>
              <a:rPr lang="en-US" altLang="ko-KR" sz="3200" kern="0" spc="-3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5 Medium" pitchFamily="34" charset="0"/>
              </a:rPr>
              <a:t>, </a:t>
            </a:r>
            <a:r>
              <a:rPr lang="ko-KR" altLang="en-US" sz="3200" kern="0" spc="-3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S-Core Dream 5 Medium" pitchFamily="34" charset="0"/>
              </a:rPr>
              <a:t>채윤병</a:t>
            </a:r>
            <a:endParaRPr lang="en-US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 err="1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결측치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kern="0" spc="-8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결측치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Preprocessing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이상치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28" y="4435266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Scaler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7A81D8F9-9A32-4868-945F-4FB38C792614}"/>
              </a:ext>
            </a:extLst>
          </p:cNvPr>
          <p:cNvGrpSpPr/>
          <p:nvPr/>
        </p:nvGrpSpPr>
        <p:grpSpPr>
          <a:xfrm>
            <a:off x="3650188" y="2586526"/>
            <a:ext cx="11224415" cy="2068073"/>
            <a:chOff x="3909025" y="4907413"/>
            <a:chExt cx="11736232" cy="3420621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E8282B6C-231E-4181-92D2-191E5ECE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9025" y="4907413"/>
              <a:ext cx="11736232" cy="342062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3A9BD8-1B56-4F65-9DF3-9A5A8E95029A}"/>
              </a:ext>
            </a:extLst>
          </p:cNvPr>
          <p:cNvSpPr txBox="1"/>
          <p:nvPr/>
        </p:nvSpPr>
        <p:spPr>
          <a:xfrm>
            <a:off x="3815872" y="2877906"/>
            <a:ext cx="10858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결측치가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특히 많았던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개의 행을 미리 제거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Windspeed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는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hour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기준 평균값으로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결측치를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채움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pm2.5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en-US" altLang="ko-KR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pm10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ozone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 </a:t>
            </a:r>
            <a:r>
              <a:rPr lang="en-US" altLang="ko-KR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corr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가장 높았던 열을 기준으로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grouping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하고 평균값으로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결측치를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채움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4EE1BC-AA9E-4E30-A1AB-547DE1C03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600" y="4836176"/>
            <a:ext cx="5619750" cy="22072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0AF64F-38F4-42CC-8577-2CC92589BA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9294" y="4871718"/>
            <a:ext cx="9744075" cy="2171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42EB3C-EA60-409D-8DA6-97A034C34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8343" y="7298099"/>
            <a:ext cx="5432620" cy="26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1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5969B9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 err="1">
                <a:solidFill>
                  <a:srgbClr val="5969B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결측치</a:t>
            </a:r>
            <a:r>
              <a:rPr lang="ko-KR" altLang="en-US" sz="3500" kern="0" spc="-400" dirty="0">
                <a:solidFill>
                  <a:srgbClr val="5969B9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 처리</a:t>
            </a:r>
            <a:endParaRPr lang="en-US" dirty="0">
              <a:solidFill>
                <a:srgbClr val="5969B9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kern="0" spc="-8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결측치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Preprocessing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이상치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28" y="4435266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Scaler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7A81D8F9-9A32-4868-945F-4FB38C792614}"/>
              </a:ext>
            </a:extLst>
          </p:cNvPr>
          <p:cNvGrpSpPr/>
          <p:nvPr/>
        </p:nvGrpSpPr>
        <p:grpSpPr>
          <a:xfrm>
            <a:off x="3650188" y="2586526"/>
            <a:ext cx="11224415" cy="2068073"/>
            <a:chOff x="3909025" y="4907413"/>
            <a:chExt cx="11736232" cy="3420621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E8282B6C-231E-4181-92D2-191E5ECE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9025" y="4907413"/>
              <a:ext cx="11736232" cy="342062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3A9BD8-1B56-4F65-9DF3-9A5A8E95029A}"/>
              </a:ext>
            </a:extLst>
          </p:cNvPr>
          <p:cNvSpPr txBox="1"/>
          <p:nvPr/>
        </p:nvSpPr>
        <p:spPr>
          <a:xfrm>
            <a:off x="3815872" y="2877906"/>
            <a:ext cx="10858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변수별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평균값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최빈값으로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대체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결측치가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있는 행을 제거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KNN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imputation(</a:t>
            </a:r>
            <a:r>
              <a:rPr lang="en-US" altLang="ko-KR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n_neighbors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=8)</a:t>
            </a: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MICE imputation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1EC9ED-90B1-4EE2-92F7-20DE66227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929" y="4823119"/>
            <a:ext cx="7027343" cy="21808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8D56F8-ED42-4211-B208-E712D0866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4996" y="4816197"/>
            <a:ext cx="7038975" cy="22098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811367-8D86-408C-81B0-79F3E6F7B9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9340" y="7487236"/>
            <a:ext cx="9576517" cy="24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 err="1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결측치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kern="0" spc="-8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결측치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Preprocessing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이상치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28" y="4435266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Scaler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7A81D8F9-9A32-4868-945F-4FB38C792614}"/>
              </a:ext>
            </a:extLst>
          </p:cNvPr>
          <p:cNvGrpSpPr/>
          <p:nvPr/>
        </p:nvGrpSpPr>
        <p:grpSpPr>
          <a:xfrm>
            <a:off x="3650188" y="2586526"/>
            <a:ext cx="11775263" cy="1463143"/>
            <a:chOff x="3909025" y="4907413"/>
            <a:chExt cx="11736232" cy="3420621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E8282B6C-231E-4181-92D2-191E5ECE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9025" y="4907413"/>
              <a:ext cx="11736232" cy="342062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3A9BD8-1B56-4F65-9DF3-9A5A8E95029A}"/>
              </a:ext>
            </a:extLst>
          </p:cNvPr>
          <p:cNvSpPr txBox="1"/>
          <p:nvPr/>
        </p:nvSpPr>
        <p:spPr>
          <a:xfrm>
            <a:off x="3815872" y="2877906"/>
            <a:ext cx="11424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Hour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corr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높은 온도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오존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풍속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습도 열은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hour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기준 평균값으로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처리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 외의 열은 열 기준 전체 평균값으로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처리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2BE7CA-6747-47F8-99AE-145087DFE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152" y="4639963"/>
            <a:ext cx="7110958" cy="29003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DE9CE8-4A11-4491-922A-C1546754C6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425" y="8026208"/>
            <a:ext cx="16948327" cy="14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400" dirty="0"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2700" kern="0" spc="-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결측치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 처리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이상치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Preprocessing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88" y="3429379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3500" kern="0" spc="-3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이상치 처리</a:t>
            </a:r>
            <a:endParaRPr lang="en-US" sz="35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28" y="4435266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Scaler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7A81D8F9-9A32-4868-945F-4FB38C792614}"/>
              </a:ext>
            </a:extLst>
          </p:cNvPr>
          <p:cNvGrpSpPr/>
          <p:nvPr/>
        </p:nvGrpSpPr>
        <p:grpSpPr>
          <a:xfrm>
            <a:off x="3650188" y="2586526"/>
            <a:ext cx="11775263" cy="1963942"/>
            <a:chOff x="3909025" y="4907413"/>
            <a:chExt cx="11736232" cy="3420621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E8282B6C-231E-4181-92D2-191E5ECE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9025" y="4907413"/>
              <a:ext cx="11736232" cy="342062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3A9BD8-1B56-4F65-9DF3-9A5A8E95029A}"/>
              </a:ext>
            </a:extLst>
          </p:cNvPr>
          <p:cNvSpPr txBox="1"/>
          <p:nvPr/>
        </p:nvSpPr>
        <p:spPr>
          <a:xfrm>
            <a:off x="3815872" y="2877906"/>
            <a:ext cx="11424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행 별로 모든 열에 대해 이상치가 있는 열을 찾고 이상치가 있는 열이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 이상인 행을 추출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&gt;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해당 조건에 맞는 이상치는 없었음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InterQuartil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Range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들어가지 않는 모든 이상치를 제거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이상치를 제거하지 않음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FC91FB-D047-4942-ADB1-BEB76D45E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2310" y="4999039"/>
            <a:ext cx="6985934" cy="43963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4CE626-1B82-4249-B397-FBC11FD34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7667" y="4836176"/>
            <a:ext cx="6721129" cy="51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400" dirty="0">
                <a:latin typeface="S-Core Dream 8 Heavy" pitchFamily="34" charset="0"/>
                <a:cs typeface="S-Core Dream 8 Heavy" pitchFamily="34" charset="0"/>
              </a:rPr>
              <a:t>01  </a:t>
            </a:r>
            <a:r>
              <a:rPr lang="ko-KR" altLang="en-US" sz="2700" kern="0" spc="-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결측치</a:t>
            </a:r>
            <a:r>
              <a:rPr lang="ko-KR" altLang="en-US" sz="2700" kern="0" spc="-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 처리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Scaler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Preprocessing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88" y="3429379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이상치 처리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28" y="4435266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03. Scaler</a:t>
            </a:r>
            <a:endParaRPr lang="en-US" sz="3500" dirty="0">
              <a:solidFill>
                <a:srgbClr val="3F5FFF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7A81D8F9-9A32-4868-945F-4FB38C792614}"/>
              </a:ext>
            </a:extLst>
          </p:cNvPr>
          <p:cNvGrpSpPr/>
          <p:nvPr/>
        </p:nvGrpSpPr>
        <p:grpSpPr>
          <a:xfrm>
            <a:off x="3687927" y="2865984"/>
            <a:ext cx="11775263" cy="1825191"/>
            <a:chOff x="3909025" y="4907413"/>
            <a:chExt cx="11736232" cy="3420621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E8282B6C-231E-4181-92D2-191E5ECE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9025" y="4907413"/>
              <a:ext cx="11736232" cy="342062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3BB04E-9F64-4501-AE4E-DE69238AC23A}"/>
              </a:ext>
            </a:extLst>
          </p:cNvPr>
          <p:cNvSpPr txBox="1"/>
          <p:nvPr/>
        </p:nvSpPr>
        <p:spPr>
          <a:xfrm>
            <a:off x="3774222" y="3005688"/>
            <a:ext cx="11424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Standard Scaler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Minmax Scaler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Robust Scaler</a:t>
            </a:r>
          </a:p>
          <a:p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(Hour, Precipitation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제외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F85B1B-E05A-4413-A097-58EFD61DD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199" y="5287330"/>
            <a:ext cx="8638449" cy="43600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BB315D-DB9D-4C5C-BF71-63BF89540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3800" y="5287330"/>
            <a:ext cx="6250628" cy="39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05944" y="1001293"/>
            <a:ext cx="12092406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주차 결론 및 </a:t>
            </a:r>
            <a:r>
              <a:rPr lang="en-US" altLang="ko-KR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주차 과제 선정</a:t>
            </a:r>
            <a:endParaRPr lang="en-US" sz="6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983706" y="2284358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3830" y="567338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7A81D8F9-9A32-4868-945F-4FB38C792614}"/>
              </a:ext>
            </a:extLst>
          </p:cNvPr>
          <p:cNvGrpSpPr/>
          <p:nvPr/>
        </p:nvGrpSpPr>
        <p:grpSpPr>
          <a:xfrm>
            <a:off x="1130940" y="2543447"/>
            <a:ext cx="16052616" cy="3538779"/>
            <a:chOff x="3909025" y="4907413"/>
            <a:chExt cx="11736232" cy="3420621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E8282B6C-231E-4181-92D2-191E5ECE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9025" y="4907413"/>
              <a:ext cx="11736232" cy="342062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3BB04E-9F64-4501-AE4E-DE69238AC23A}"/>
              </a:ext>
            </a:extLst>
          </p:cNvPr>
          <p:cNvSpPr txBox="1"/>
          <p:nvPr/>
        </p:nvSpPr>
        <p:spPr>
          <a:xfrm>
            <a:off x="1669429" y="3119879"/>
            <a:ext cx="15078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전처리에 있어서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이상치 처리 및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scaler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최대한 다양하게 적용해보고 그 결과를 비교해보고자 했음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하지만 다양하게 적용한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</a:t>
            </a:r>
            <a:r>
              <a:rPr lang="en-US" altLang="ko-KR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rmse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기준으로 비교했을 때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0.5~0.6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사이로 유의미한 차이를 보이지 않음 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이렇게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과정에서 다양하게 적용했으나 큰 차이를 보이지 않은 것이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주차 목표인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linear regression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적용이라는 한정적인 모델에만 해당하는 것 때문인지 파악하기로 결정함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이에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주차에는 다양하게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해본 것을 기반으로 다양한 모델에 적용해보고 가장 높은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score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갖는 모델에 대해 서로 공유하기로 함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09813-D0C1-4A87-821A-63B57842C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99" y="7015671"/>
            <a:ext cx="9519979" cy="9984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5BD937-D25F-41A1-B855-F1C37D18F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0" y="6313584"/>
            <a:ext cx="52863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4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99E152-BB08-4C5A-86F0-4D0FB532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43494"/>
            <a:ext cx="7857180" cy="43526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54A0DA-746D-434E-9AA0-EB8EF611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566354"/>
            <a:ext cx="9499210" cy="4344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744DD-43E5-4FB6-945F-BB3CD62159F3}"/>
              </a:ext>
            </a:extLst>
          </p:cNvPr>
          <p:cNvSpPr txBox="1"/>
          <p:nvPr/>
        </p:nvSpPr>
        <p:spPr>
          <a:xfrm>
            <a:off x="9159431" y="408906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4198650" cy="66458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408361" y="4457700"/>
            <a:ext cx="4865595" cy="20273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5400" b="1" kern="0" spc="-200" dirty="0">
                <a:solidFill>
                  <a:srgbClr val="FFFFFF"/>
                </a:solidFill>
                <a:latin typeface="S-Core Dream 5 Medium" pitchFamily="34" charset="0"/>
              </a:rPr>
              <a:t>Modeling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06000" y="533557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14714" y="4229100"/>
            <a:ext cx="5912049" cy="3163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Model 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찾기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Grid Search</a:t>
            </a:r>
          </a:p>
          <a:p>
            <a:pPr algn="just"/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9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51950" y="991615"/>
            <a:ext cx="12092406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주차</a:t>
            </a:r>
            <a:r>
              <a:rPr lang="en-US" altLang="ko-KR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~2</a:t>
            </a:r>
            <a:r>
              <a:rPr lang="ko-KR" altLang="en-US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주차 요약</a:t>
            </a:r>
            <a:endParaRPr lang="en-US" sz="6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983706" y="2284358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63830" y="567338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7A81D8F9-9A32-4868-945F-4FB38C792614}"/>
              </a:ext>
            </a:extLst>
          </p:cNvPr>
          <p:cNvGrpSpPr/>
          <p:nvPr/>
        </p:nvGrpSpPr>
        <p:grpSpPr>
          <a:xfrm>
            <a:off x="1130940" y="2543447"/>
            <a:ext cx="16395060" cy="6824105"/>
            <a:chOff x="3909025" y="4907413"/>
            <a:chExt cx="11736232" cy="3420621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E8282B6C-231E-4181-92D2-191E5ECE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9025" y="4907413"/>
              <a:ext cx="11736232" cy="342062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3BB04E-9F64-4501-AE4E-DE69238AC23A}"/>
              </a:ext>
            </a:extLst>
          </p:cNvPr>
          <p:cNvSpPr txBox="1"/>
          <p:nvPr/>
        </p:nvSpPr>
        <p:spPr>
          <a:xfrm>
            <a:off x="1669429" y="3119879"/>
            <a:ext cx="15078885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각자 생각한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방법으로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진행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처리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이상치 처리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sz="3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35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ㄱ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결측치가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있는 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column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</a:t>
            </a:r>
            <a:r>
              <a:rPr lang="en-US" altLang="ko-KR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corr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가장 높은 열로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그룹핑을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하고 평균값으로 대체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이상치는 제거하지 않음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endParaRPr lang="en-US" altLang="ko-KR" sz="3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ㄴ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MICE imputation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통해서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처리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이상치는 제거하지 않고 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visibility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열에 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log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변환</a:t>
            </a:r>
            <a:endParaRPr lang="en-US" altLang="ko-KR" sz="3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3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ㄷ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Hour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corr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높은 온도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오존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풍속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습도 열은 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hour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기준 평균값으로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처리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 외의 열은 열 기준 전체 평균값으로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결측치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처리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IQR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벗어나는 값 모두 제거</a:t>
            </a:r>
            <a:endParaRPr lang="en-US" altLang="ko-KR" sz="3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3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2. 3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주차 과제 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각자의 </a:t>
            </a:r>
            <a:r>
              <a:rPr lang="ko-KR" altLang="en-US" sz="30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r>
              <a:rPr lang="ko-KR" altLang="en-US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방법으로 모델의 성능 최대한 내보기</a:t>
            </a:r>
            <a:r>
              <a:rPr lang="en-US" altLang="ko-KR" sz="3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</a:t>
            </a:r>
          </a:p>
          <a:p>
            <a:endParaRPr lang="en-US" altLang="ko-KR" sz="3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383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Model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 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6" y="1073610"/>
            <a:ext cx="10709943" cy="1197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 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찾기 </a:t>
            </a:r>
            <a:r>
              <a:rPr lang="en-US" altLang="ko-KR" sz="50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Bagging</a:t>
            </a:r>
            <a:r>
              <a:rPr lang="ko-KR" altLang="en-US" sz="50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50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Boosting</a:t>
            </a:r>
            <a:endParaRPr lang="en-US" sz="5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Grid search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E1E2A-5E24-4E51-8632-DE9C7BFAE2AA}"/>
              </a:ext>
            </a:extLst>
          </p:cNvPr>
          <p:cNvSpPr txBox="1"/>
          <p:nvPr/>
        </p:nvSpPr>
        <p:spPr>
          <a:xfrm>
            <a:off x="5358343" y="3032785"/>
            <a:ext cx="12092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Bagging (</a:t>
            </a:r>
            <a:r>
              <a:rPr lang="en-US" altLang="ko-KR" sz="3000" dirty="0">
                <a:ea typeface="에스코어 드림 5 Medium" panose="020B0503030302020204"/>
              </a:rPr>
              <a:t>Bootstrap aggregating)</a:t>
            </a:r>
            <a:r>
              <a:rPr lang="en-US" altLang="ko-KR" sz="3000" dirty="0"/>
              <a:t> : </a:t>
            </a:r>
            <a:r>
              <a:rPr lang="ko-KR" altLang="en-US" sz="3000" dirty="0"/>
              <a:t>훈련 세트의 서브셋을 무작위로 구성하여 분류기를 각기 다르게 학습시키는 것</a:t>
            </a:r>
            <a:endParaRPr lang="en-US" altLang="ko-KR" sz="3000" dirty="0"/>
          </a:p>
          <a:p>
            <a:r>
              <a:rPr lang="en-US" altLang="ko-KR" sz="3000" dirty="0"/>
              <a:t>&gt; </a:t>
            </a:r>
            <a:r>
              <a:rPr lang="ko-KR" altLang="en-US" sz="3000" dirty="0"/>
              <a:t>중복을 허용한 샘플링 </a:t>
            </a:r>
            <a:r>
              <a:rPr lang="en-US" altLang="ko-KR" sz="3000" dirty="0"/>
              <a:t>– Bagging, </a:t>
            </a:r>
            <a:r>
              <a:rPr lang="ko-KR" altLang="en-US" sz="3000" dirty="0"/>
              <a:t>허용 </a:t>
            </a:r>
            <a:r>
              <a:rPr lang="en-US" altLang="ko-KR" sz="3000" dirty="0"/>
              <a:t>x - pasting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000" dirty="0"/>
              <a:t>랜덤 </a:t>
            </a:r>
            <a:r>
              <a:rPr lang="ko-KR" altLang="en-US" sz="3000" dirty="0" err="1"/>
              <a:t>포레스트는</a:t>
            </a:r>
            <a:r>
              <a:rPr lang="ko-KR" altLang="en-US" sz="3000" dirty="0"/>
              <a:t> 일반적으로 </a:t>
            </a:r>
            <a:r>
              <a:rPr lang="ko-KR" altLang="en-US" sz="3000" dirty="0" err="1"/>
              <a:t>배깅</a:t>
            </a:r>
            <a:r>
              <a:rPr lang="ko-KR" altLang="en-US" sz="3000" dirty="0"/>
              <a:t> 방법을 사용</a:t>
            </a:r>
            <a:endParaRPr lang="en-US" altLang="ko-KR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3000" dirty="0"/>
          </a:p>
          <a:p>
            <a:r>
              <a:rPr lang="en-US" altLang="ko-KR" sz="3000" dirty="0"/>
              <a:t>* </a:t>
            </a:r>
            <a:r>
              <a:rPr lang="ko-KR" altLang="en-US" sz="3000" dirty="0"/>
              <a:t>랜덤 </a:t>
            </a:r>
            <a:r>
              <a:rPr lang="ko-KR" altLang="en-US" sz="3000" dirty="0" err="1"/>
              <a:t>포레스트와</a:t>
            </a:r>
            <a:r>
              <a:rPr lang="ko-KR" altLang="en-US" sz="3000" dirty="0"/>
              <a:t> 엑스트라 트리의 차이점</a:t>
            </a:r>
            <a:endParaRPr lang="en-US" altLang="ko-KR" sz="3000" dirty="0"/>
          </a:p>
          <a:p>
            <a:pPr marL="514350" indent="-514350">
              <a:buAutoNum type="arabicPeriod"/>
            </a:pPr>
            <a:r>
              <a:rPr lang="ko-KR" altLang="en-US" sz="3000" dirty="0"/>
              <a:t>엑스트라 트리는 비복원추출</a:t>
            </a:r>
            <a:r>
              <a:rPr lang="en-US" altLang="ko-KR" sz="3000" dirty="0"/>
              <a:t>(</a:t>
            </a:r>
            <a:r>
              <a:rPr lang="ko-KR" altLang="en-US" sz="3000" dirty="0"/>
              <a:t>중복이 불가</a:t>
            </a:r>
            <a:r>
              <a:rPr lang="en-US" altLang="ko-KR" sz="3000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sz="3000" dirty="0"/>
              <a:t>랜덤 </a:t>
            </a:r>
            <a:r>
              <a:rPr lang="ko-KR" altLang="en-US" sz="3000" dirty="0" err="1"/>
              <a:t>포레스트는</a:t>
            </a:r>
            <a:r>
              <a:rPr lang="ko-KR" altLang="en-US" sz="3000" dirty="0"/>
              <a:t> 특성에 대한 정보 이득</a:t>
            </a:r>
            <a:r>
              <a:rPr lang="en-US" altLang="ko-KR" sz="3000" dirty="0"/>
              <a:t>(information gain)</a:t>
            </a:r>
            <a:r>
              <a:rPr lang="ko-KR" altLang="en-US" sz="3000" dirty="0"/>
              <a:t>을 계산하고 가장 높은 변수의 </a:t>
            </a:r>
            <a:r>
              <a:rPr lang="en-US" altLang="ko-KR" sz="3000" dirty="0"/>
              <a:t>partition</a:t>
            </a:r>
            <a:r>
              <a:rPr lang="ko-KR" altLang="en-US" sz="3000" dirty="0"/>
              <a:t>을 </a:t>
            </a:r>
            <a:r>
              <a:rPr lang="en-US" altLang="ko-KR" sz="3000" dirty="0"/>
              <a:t>split node</a:t>
            </a:r>
            <a:r>
              <a:rPr lang="ko-KR" altLang="en-US" sz="3000" dirty="0"/>
              <a:t>로 선택</a:t>
            </a:r>
            <a:r>
              <a:rPr lang="en-US" altLang="ko-KR" sz="3000" dirty="0"/>
              <a:t>,</a:t>
            </a:r>
            <a:r>
              <a:rPr lang="ko-KR" altLang="en-US" sz="3000" dirty="0"/>
              <a:t> </a:t>
            </a:r>
            <a:r>
              <a:rPr lang="en-US" altLang="ko-KR" sz="3000" dirty="0"/>
              <a:t>but </a:t>
            </a:r>
            <a:r>
              <a:rPr lang="ko-KR" altLang="en-US" sz="3000" dirty="0"/>
              <a:t>엑스트라 트리는 무작위로 </a:t>
            </a:r>
            <a:r>
              <a:rPr lang="en-US" altLang="ko-KR" sz="3000" dirty="0"/>
              <a:t>feature</a:t>
            </a:r>
            <a:r>
              <a:rPr lang="ko-KR" altLang="en-US" sz="3000" dirty="0"/>
              <a:t>를 선정 </a:t>
            </a:r>
            <a:r>
              <a:rPr lang="en-US" altLang="ko-KR" sz="3000" dirty="0"/>
              <a:t>&gt; </a:t>
            </a:r>
            <a:r>
              <a:rPr lang="ko-KR" altLang="en-US" sz="3000" dirty="0"/>
              <a:t>계산이 빠르고 분산이 낮아짐</a:t>
            </a:r>
            <a:endParaRPr lang="en-US" altLang="ko-KR" sz="3000" dirty="0"/>
          </a:p>
          <a:p>
            <a:endParaRPr lang="en-US" altLang="ko-KR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18824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05944" y="1001293"/>
            <a:ext cx="12092406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주차 활동</a:t>
            </a:r>
            <a:r>
              <a:rPr lang="en-US" altLang="ko-KR" sz="6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(8/11-18)</a:t>
            </a:r>
            <a:endParaRPr lang="en-US" sz="6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983706" y="2284358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83706" y="445227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7A81D8F9-9A32-4868-945F-4FB38C792614}"/>
              </a:ext>
            </a:extLst>
          </p:cNvPr>
          <p:cNvGrpSpPr/>
          <p:nvPr/>
        </p:nvGrpSpPr>
        <p:grpSpPr>
          <a:xfrm>
            <a:off x="1473383" y="4836176"/>
            <a:ext cx="15183935" cy="2438927"/>
            <a:chOff x="3909025" y="4907413"/>
            <a:chExt cx="11736232" cy="3420621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E8282B6C-231E-4181-92D2-191E5ECE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9025" y="4907413"/>
              <a:ext cx="11736232" cy="342062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3BB04E-9F64-4501-AE4E-DE69238AC23A}"/>
              </a:ext>
            </a:extLst>
          </p:cNvPr>
          <p:cNvSpPr txBox="1"/>
          <p:nvPr/>
        </p:nvSpPr>
        <p:spPr>
          <a:xfrm>
            <a:off x="1823902" y="5504189"/>
            <a:ext cx="14482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통해 데이터의 특성을 파악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Preprocessing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에서의 적합한 방법을 찾기 위해 팀원 세명이 각자 다른 형식으로 전처리를 해봄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전처리를 한 후 비교를 위해 선형회귀 모델에 넣어 </a:t>
            </a:r>
            <a:r>
              <a:rPr lang="en-US" altLang="ko-KR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rmse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비교하고 이 내용을 공유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01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Model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 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6" y="1073610"/>
            <a:ext cx="10709943" cy="1197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 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찾기 </a:t>
            </a:r>
            <a:r>
              <a:rPr lang="en-US" altLang="ko-KR" sz="50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– Bagging</a:t>
            </a:r>
            <a:r>
              <a:rPr lang="ko-KR" altLang="en-US" sz="50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50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Boosting</a:t>
            </a:r>
            <a:endParaRPr lang="en-US" sz="50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Grid search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E1E2A-5E24-4E51-8632-DE9C7BFAE2AA}"/>
              </a:ext>
            </a:extLst>
          </p:cNvPr>
          <p:cNvSpPr txBox="1"/>
          <p:nvPr/>
        </p:nvSpPr>
        <p:spPr>
          <a:xfrm>
            <a:off x="5358343" y="3007831"/>
            <a:ext cx="1196473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Boosting : </a:t>
            </a:r>
            <a:r>
              <a:rPr lang="ko-KR" altLang="en-US" sz="3000" dirty="0"/>
              <a:t>앞의 모델의 잘못된 예측에 대한 가중치를 두어 강한 학습기를 만드는 앙상블 방법</a:t>
            </a:r>
            <a:r>
              <a:rPr lang="en-US" altLang="ko-KR" sz="3000" dirty="0"/>
              <a:t>, </a:t>
            </a:r>
            <a:r>
              <a:rPr lang="ko-KR" altLang="en-US" sz="3000" dirty="0"/>
              <a:t>오답 노트와 비슷한 개념</a:t>
            </a:r>
            <a:endParaRPr lang="en-US" altLang="ko-KR" sz="3000" dirty="0"/>
          </a:p>
          <a:p>
            <a:r>
              <a:rPr lang="ko-KR" altLang="en-US" sz="3000" dirty="0"/>
              <a:t> </a:t>
            </a:r>
            <a:endParaRPr lang="en-US" altLang="ko-KR" sz="3000" dirty="0"/>
          </a:p>
          <a:p>
            <a:r>
              <a:rPr lang="en-US" altLang="ko-KR" sz="3000" dirty="0"/>
              <a:t>1. </a:t>
            </a:r>
            <a:r>
              <a:rPr lang="en-US" altLang="ko-KR" sz="3000" dirty="0" err="1"/>
              <a:t>Adaboost</a:t>
            </a:r>
            <a:r>
              <a:rPr lang="en-US" altLang="ko-KR" sz="3000" dirty="0"/>
              <a:t> –</a:t>
            </a:r>
            <a:r>
              <a:rPr lang="ko-KR" altLang="en-US" sz="3000" dirty="0"/>
              <a:t>잘못 예측한 샘플의 가중치 상대적으로 높이면서 가중치를 업데이트 </a:t>
            </a:r>
            <a:endParaRPr lang="en-US" altLang="ko-KR" sz="3000" dirty="0"/>
          </a:p>
          <a:p>
            <a:r>
              <a:rPr lang="en-US" altLang="ko-KR" sz="3000" dirty="0"/>
              <a:t>2. Gradient boosting - </a:t>
            </a:r>
            <a:r>
              <a:rPr lang="en-US" altLang="ko-KR" sz="3000" dirty="0" err="1"/>
              <a:t>Adaboost</a:t>
            </a:r>
            <a:r>
              <a:rPr lang="ko-KR" altLang="en-US" sz="3000" dirty="0"/>
              <a:t>처럼 오차를 보정하도록 예측기를 순차적으로 추가</a:t>
            </a:r>
            <a:r>
              <a:rPr lang="en-US" altLang="ko-KR" sz="3000" dirty="0"/>
              <a:t>, </a:t>
            </a:r>
            <a:r>
              <a:rPr lang="ko-KR" altLang="en-US" sz="3000" dirty="0"/>
              <a:t>샘플의 가중치를 수정하는 대신 이전 예측기가 만든 잔여 오차에 새로운 예측기를 학습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en-US" altLang="ko-KR" sz="3000" dirty="0"/>
              <a:t>Bagging</a:t>
            </a:r>
            <a:r>
              <a:rPr lang="ko-KR" altLang="en-US" sz="3000" dirty="0"/>
              <a:t>과 </a:t>
            </a:r>
            <a:r>
              <a:rPr lang="en-US" altLang="ko-KR" sz="3000" dirty="0"/>
              <a:t>Boosting</a:t>
            </a:r>
            <a:r>
              <a:rPr lang="ko-KR" altLang="en-US" sz="3000" dirty="0"/>
              <a:t>의 차이</a:t>
            </a:r>
            <a:r>
              <a:rPr lang="en-US" altLang="ko-KR" sz="3000" dirty="0"/>
              <a:t>?</a:t>
            </a:r>
          </a:p>
          <a:p>
            <a:r>
              <a:rPr lang="en-US" altLang="ko-KR" sz="3000" dirty="0"/>
              <a:t>	-  Bagging</a:t>
            </a:r>
            <a:r>
              <a:rPr lang="ko-KR" altLang="en-US" sz="3000" dirty="0"/>
              <a:t>은 새로운 샘플링을 통해 병렬적으로 학습을 진행</a:t>
            </a:r>
            <a:r>
              <a:rPr lang="en-US" altLang="ko-KR" sz="3000" dirty="0"/>
              <a:t>, 	Boosting</a:t>
            </a:r>
            <a:r>
              <a:rPr lang="ko-KR" altLang="en-US" sz="3000" dirty="0"/>
              <a:t>은 오차를 보정하며 순차적으로 학습을 진행</a:t>
            </a:r>
            <a:endParaRPr lang="en-US" altLang="ko-KR" sz="3000" dirty="0"/>
          </a:p>
          <a:p>
            <a:endParaRPr lang="en-US" altLang="ko-KR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3012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Model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 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10"/>
            <a:ext cx="8394284" cy="1197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 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Grid search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A23596-DA8A-43D3-9B6B-F7AF35F5B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638" y="2648442"/>
            <a:ext cx="10609540" cy="5281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E1E2A-5E24-4E51-8632-DE9C7BFAE2AA}"/>
              </a:ext>
            </a:extLst>
          </p:cNvPr>
          <p:cNvSpPr txBox="1"/>
          <p:nvPr/>
        </p:nvSpPr>
        <p:spPr>
          <a:xfrm>
            <a:off x="4810000" y="8256019"/>
            <a:ext cx="12092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3000" dirty="0" err="1">
                <a:ea typeface="에스코어 드림 5 Medium" panose="020B0503030302020204"/>
              </a:rPr>
              <a:t>Sklearn.ensemble</a:t>
            </a:r>
            <a:r>
              <a:rPr lang="ko-KR" altLang="en-US" sz="3000" dirty="0">
                <a:ea typeface="에스코어 드림 5 Medium" panose="020B0503030302020204"/>
              </a:rPr>
              <a:t>의 </a:t>
            </a:r>
            <a:r>
              <a:rPr lang="ko-KR" altLang="en-US" sz="3000" dirty="0" err="1">
                <a:ea typeface="에스코어 드림 5 Medium" panose="020B0503030302020204"/>
              </a:rPr>
              <a:t>부스팅</a:t>
            </a:r>
            <a:r>
              <a:rPr lang="ko-KR" altLang="en-US" sz="3000" dirty="0">
                <a:ea typeface="에스코어 드림 5 Medium" panose="020B0503030302020204"/>
              </a:rPr>
              <a:t> 모델</a:t>
            </a:r>
            <a:r>
              <a:rPr lang="en-US" altLang="ko-KR" sz="3000" dirty="0">
                <a:ea typeface="에스코어 드림 5 Medium" panose="020B0503030302020204"/>
              </a:rPr>
              <a:t>, </a:t>
            </a:r>
            <a:r>
              <a:rPr lang="ko-KR" altLang="en-US" sz="3000" dirty="0">
                <a:ea typeface="에스코어 드림 5 Medium" panose="020B0503030302020204"/>
              </a:rPr>
              <a:t>트리 모델 사용 </a:t>
            </a:r>
            <a:r>
              <a:rPr lang="en-US" altLang="ko-KR" sz="3000" dirty="0">
                <a:ea typeface="에스코어 드림 5 Medium" panose="020B0503030302020204"/>
              </a:rPr>
              <a:t>&gt; </a:t>
            </a:r>
            <a:r>
              <a:rPr lang="ko-KR" altLang="en-US" sz="3000" dirty="0">
                <a:ea typeface="에스코어 드림 5 Medium" panose="020B0503030302020204"/>
              </a:rPr>
              <a:t>성능이 좋은 모델 찾기</a:t>
            </a:r>
          </a:p>
        </p:txBody>
      </p:sp>
    </p:spTree>
    <p:extLst>
      <p:ext uri="{BB962C8B-B14F-4D97-AF65-F5344CB8AC3E}">
        <p14:creationId xmlns:p14="http://schemas.microsoft.com/office/powerpoint/2010/main" val="2354122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Model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 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10"/>
            <a:ext cx="8394284" cy="1197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 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Grid search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A23596-DA8A-43D3-9B6B-F7AF35F5BD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2627" r="2896"/>
          <a:stretch/>
        </p:blipFill>
        <p:spPr>
          <a:xfrm>
            <a:off x="3625783" y="2553942"/>
            <a:ext cx="8819151" cy="2974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E1E2A-5E24-4E51-8632-DE9C7BFAE2AA}"/>
              </a:ext>
            </a:extLst>
          </p:cNvPr>
          <p:cNvSpPr txBox="1"/>
          <p:nvPr/>
        </p:nvSpPr>
        <p:spPr>
          <a:xfrm>
            <a:off x="4267200" y="5538759"/>
            <a:ext cx="94724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3000" dirty="0">
                <a:ea typeface="에스코어 드림 5 Medium" panose="020B0503030302020204"/>
              </a:rPr>
              <a:t>개별 모델에서 성능이 높았던 모델 </a:t>
            </a:r>
            <a:r>
              <a:rPr lang="en-US" altLang="ko-KR" sz="3000" dirty="0">
                <a:ea typeface="에스코어 드림 5 Medium" panose="020B0503030302020204"/>
              </a:rPr>
              <a:t>&gt; </a:t>
            </a:r>
            <a:r>
              <a:rPr lang="en-US" altLang="ko-KR" sz="3000" dirty="0" err="1">
                <a:ea typeface="에스코어 드림 5 Medium" panose="020B0503030302020204"/>
              </a:rPr>
              <a:t>RandomForestRegressor</a:t>
            </a:r>
            <a:r>
              <a:rPr lang="en-US" altLang="ko-KR" sz="3000" dirty="0">
                <a:ea typeface="에스코어 드림 5 Medium" panose="020B0503030302020204"/>
              </a:rPr>
              <a:t>, </a:t>
            </a:r>
            <a:r>
              <a:rPr lang="en-US" altLang="ko-KR" sz="3000" dirty="0" err="1">
                <a:ea typeface="에스코어 드림 5 Medium" panose="020B0503030302020204"/>
              </a:rPr>
              <a:t>GradientBoostingRegressor</a:t>
            </a:r>
            <a:r>
              <a:rPr lang="en-US" altLang="ko-KR" sz="3000" dirty="0">
                <a:ea typeface="에스코어 드림 5 Medium" panose="020B0503030302020204"/>
              </a:rPr>
              <a:t>, </a:t>
            </a:r>
            <a:r>
              <a:rPr lang="en-US" altLang="ko-KR" sz="3000" dirty="0" err="1">
                <a:ea typeface="에스코어 드림 5 Medium" panose="020B0503030302020204"/>
              </a:rPr>
              <a:t>ExtraTreeRegressor</a:t>
            </a:r>
            <a:endParaRPr lang="en-US" altLang="ko-KR" sz="3000" dirty="0">
              <a:ea typeface="에스코어 드림 5 Medium" panose="020B0503030302020204"/>
            </a:endParaRPr>
          </a:p>
          <a:p>
            <a:r>
              <a:rPr lang="ko-KR" altLang="en-US" sz="3000" dirty="0">
                <a:ea typeface="에스코어 드림 5 Medium" panose="020B0503030302020204"/>
              </a:rPr>
              <a:t>각 모델에서 그리드 </a:t>
            </a:r>
            <a:r>
              <a:rPr lang="ko-KR" altLang="en-US" sz="3000" dirty="0" err="1">
                <a:ea typeface="에스코어 드림 5 Medium" panose="020B0503030302020204"/>
              </a:rPr>
              <a:t>서치</a:t>
            </a:r>
            <a:r>
              <a:rPr lang="ko-KR" altLang="en-US" sz="3000" dirty="0">
                <a:ea typeface="에스코어 드림 5 Medium" panose="020B0503030302020204"/>
              </a:rPr>
              <a:t> 진행 </a:t>
            </a:r>
            <a:r>
              <a:rPr lang="en-US" altLang="ko-KR" sz="3000" dirty="0">
                <a:ea typeface="에스코어 드림 5 Medium" panose="020B0503030302020204"/>
              </a:rPr>
              <a:t>&gt; </a:t>
            </a:r>
            <a:r>
              <a:rPr lang="ko-KR" altLang="en-US" sz="3000" dirty="0">
                <a:ea typeface="에스코어 드림 5 Medium" panose="020B0503030302020204"/>
              </a:rPr>
              <a:t>종합하여 </a:t>
            </a:r>
            <a:r>
              <a:rPr lang="en-US" altLang="ko-KR" sz="3000" dirty="0">
                <a:ea typeface="에스코어 드림 5 Medium" panose="020B0503030302020204"/>
              </a:rPr>
              <a:t>Voting</a:t>
            </a:r>
            <a:endParaRPr lang="ko-KR" altLang="en-US" sz="3000" dirty="0">
              <a:ea typeface="에스코어 드림 5 Medium" panose="020B0503030302020204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A358F67-8895-4D8C-9B44-ED96100E8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040" y="2553942"/>
            <a:ext cx="4907359" cy="45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93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Model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 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10"/>
            <a:ext cx="8394284" cy="1197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 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Grid search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E1E2A-5E24-4E51-8632-DE9C7BFAE2AA}"/>
              </a:ext>
            </a:extLst>
          </p:cNvPr>
          <p:cNvSpPr txBox="1"/>
          <p:nvPr/>
        </p:nvSpPr>
        <p:spPr>
          <a:xfrm>
            <a:off x="5096241" y="5170642"/>
            <a:ext cx="6487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sz="3000" dirty="0">
                <a:ea typeface="에스코어 드림 5 Medium" panose="020B0503030302020204"/>
              </a:rPr>
              <a:t>지금까지 배웠던 모델들을 사용 </a:t>
            </a:r>
            <a:r>
              <a:rPr lang="en-US" altLang="ko-KR" sz="3000" dirty="0">
                <a:ea typeface="에스코어 드림 5 Medium" panose="020B0503030302020204"/>
              </a:rPr>
              <a:t>&gt; </a:t>
            </a:r>
            <a:r>
              <a:rPr lang="ko-KR" altLang="en-US" sz="3000" dirty="0">
                <a:ea typeface="에스코어 드림 5 Medium" panose="020B0503030302020204"/>
              </a:rPr>
              <a:t>파라미터를 조정하여 그리드 </a:t>
            </a:r>
            <a:r>
              <a:rPr lang="ko-KR" altLang="en-US" sz="3000" dirty="0" err="1">
                <a:ea typeface="에스코어 드림 5 Medium" panose="020B0503030302020204"/>
              </a:rPr>
              <a:t>서치를</a:t>
            </a:r>
            <a:r>
              <a:rPr lang="ko-KR" altLang="en-US" sz="3000" dirty="0">
                <a:ea typeface="에스코어 드림 5 Medium" panose="020B0503030302020204"/>
              </a:rPr>
              <a:t> 진행</a:t>
            </a:r>
            <a:endParaRPr lang="en-US" altLang="ko-KR" sz="3000" dirty="0">
              <a:ea typeface="에스코어 드림 5 Medium" panose="020B0503030302020204"/>
            </a:endParaRPr>
          </a:p>
          <a:p>
            <a:endParaRPr lang="en-US" altLang="ko-KR" sz="3000" dirty="0">
              <a:ea typeface="에스코어 드림 5 Medium" panose="020B0503030302020204"/>
            </a:endParaRPr>
          </a:p>
          <a:p>
            <a:r>
              <a:rPr lang="ko-KR" altLang="en-US" sz="3000" dirty="0" err="1">
                <a:ea typeface="에스코어 드림 5 Medium" panose="020B0503030302020204"/>
              </a:rPr>
              <a:t>부스팅</a:t>
            </a:r>
            <a:r>
              <a:rPr lang="ko-KR" altLang="en-US" sz="3000" dirty="0">
                <a:ea typeface="에스코어 드림 5 Medium" panose="020B0503030302020204"/>
              </a:rPr>
              <a:t> 방법을 사용하는 </a:t>
            </a:r>
            <a:r>
              <a:rPr lang="en-US" altLang="ko-KR" sz="3000" dirty="0" err="1">
                <a:ea typeface="에스코어 드림 5 Medium" panose="020B0503030302020204"/>
              </a:rPr>
              <a:t>Xgboost</a:t>
            </a:r>
            <a:r>
              <a:rPr lang="ko-KR" altLang="en-US" sz="3000" dirty="0">
                <a:ea typeface="에스코어 드림 5 Medium" panose="020B0503030302020204"/>
              </a:rPr>
              <a:t>의 성능이 가장 좋았음</a:t>
            </a:r>
            <a:r>
              <a:rPr lang="en-US" altLang="ko-KR" sz="3000" dirty="0">
                <a:ea typeface="에스코어 드림 5 Medium" panose="020B0503030302020204"/>
              </a:rPr>
              <a:t>.</a:t>
            </a:r>
            <a:endParaRPr lang="ko-KR" altLang="en-US" sz="3000" dirty="0">
              <a:ea typeface="에스코어 드림 5 Medium" panose="020B0503030302020204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C696A41-D634-4A39-B3FB-CB3160400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76" y="2564209"/>
            <a:ext cx="6002084" cy="271128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FB66FF1-6869-4D27-A09F-55F3DFA90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2446997"/>
            <a:ext cx="4278400" cy="3424446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42AB97-9B8F-4543-91AC-B521D88BC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989591"/>
            <a:ext cx="3149968" cy="180617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59C3019-7E98-417C-92A1-03F7FD2246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493" y="5951275"/>
            <a:ext cx="3084620" cy="18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3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Model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 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10"/>
            <a:ext cx="8394284" cy="11971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 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찾기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Grid search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E1E2A-5E24-4E51-8632-DE9C7BFAE2AA}"/>
              </a:ext>
            </a:extLst>
          </p:cNvPr>
          <p:cNvSpPr txBox="1"/>
          <p:nvPr/>
        </p:nvSpPr>
        <p:spPr>
          <a:xfrm>
            <a:off x="5065761" y="7066406"/>
            <a:ext cx="124503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3000" dirty="0">
                <a:ea typeface="에스코어 드림 5 Medium" panose="020B0503030302020204"/>
              </a:rPr>
              <a:t>Test data</a:t>
            </a:r>
            <a:r>
              <a:rPr lang="ko-KR" altLang="en-US" sz="3000" dirty="0">
                <a:ea typeface="에스코어 드림 5 Medium" panose="020B0503030302020204"/>
              </a:rPr>
              <a:t>에도 </a:t>
            </a:r>
            <a:r>
              <a:rPr lang="en-US" altLang="ko-KR" sz="3000" dirty="0">
                <a:ea typeface="에스코어 드림 5 Medium" panose="020B0503030302020204"/>
              </a:rPr>
              <a:t>MICE imputation</a:t>
            </a:r>
            <a:r>
              <a:rPr lang="ko-KR" altLang="en-US" sz="3000" dirty="0">
                <a:ea typeface="에스코어 드림 5 Medium" panose="020B0503030302020204"/>
              </a:rPr>
              <a:t>을 진행</a:t>
            </a:r>
            <a:endParaRPr lang="en-US" altLang="ko-KR" sz="3000" dirty="0">
              <a:ea typeface="에스코어 드림 5 Medium" panose="020B0503030302020204"/>
            </a:endParaRPr>
          </a:p>
          <a:p>
            <a:r>
              <a:rPr lang="en-US" altLang="ko-KR" sz="3000" dirty="0" err="1">
                <a:ea typeface="에스코어 드림 5 Medium" panose="020B0503030302020204"/>
              </a:rPr>
              <a:t>AutoML</a:t>
            </a:r>
            <a:r>
              <a:rPr lang="en-US" altLang="ko-KR" sz="3000" dirty="0">
                <a:ea typeface="에스코어 드림 5 Medium" panose="020B0503030302020204"/>
              </a:rPr>
              <a:t> </a:t>
            </a:r>
            <a:r>
              <a:rPr lang="ko-KR" altLang="en-US" sz="3000" dirty="0">
                <a:ea typeface="에스코어 드림 5 Medium" panose="020B0503030302020204"/>
              </a:rPr>
              <a:t>패키지인 </a:t>
            </a:r>
            <a:r>
              <a:rPr lang="en-US" altLang="ko-KR" sz="3000" dirty="0" err="1">
                <a:ea typeface="에스코어 드림 5 Medium" panose="020B0503030302020204"/>
              </a:rPr>
              <a:t>pycaret</a:t>
            </a:r>
            <a:r>
              <a:rPr lang="ko-KR" altLang="en-US" sz="3000" dirty="0">
                <a:ea typeface="에스코어 드림 5 Medium" panose="020B0503030302020204"/>
              </a:rPr>
              <a:t>을 사용해서 가장 좋은 성능을 내는 모델을 파악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B1BB62CF-B4AC-4F3F-85DA-5CAEFB76D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08" y="2441511"/>
            <a:ext cx="9734328" cy="47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95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400" dirty="0"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en-US" sz="2700" kern="0" spc="-400" dirty="0"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M o d  </a:t>
            </a:r>
            <a:r>
              <a:rPr lang="en-US" sz="2700" kern="0" spc="-400" dirty="0" err="1"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el</a:t>
            </a:r>
            <a:r>
              <a:rPr lang="en-US" sz="2700" kern="0" spc="-400" dirty="0"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       </a:t>
            </a:r>
            <a:r>
              <a:rPr lang="ko-KR" altLang="en-US" sz="2700" kern="0" spc="-400" dirty="0">
                <a:latin typeface="S-Core Dream 8 Heavy" pitchFamily="34" charset="0"/>
                <a:ea typeface="에스코어 드림 5 Medium" panose="020B0503030302020204" pitchFamily="34" charset="-127"/>
                <a:cs typeface="S-Core Dream 8 Heavy" pitchFamily="34" charset="0"/>
              </a:rPr>
              <a:t>찾기</a:t>
            </a:r>
            <a:endParaRPr lang="en-US" sz="27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713" y="1124841"/>
            <a:ext cx="10430835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Grid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Search 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및  </a:t>
            </a:r>
            <a:r>
              <a:rPr lang="en-US" altLang="ko-KR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주차 과제 선정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88" y="3429379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02 Grid Search</a:t>
            </a:r>
            <a:endParaRPr lang="en-US" sz="3500" dirty="0">
              <a:solidFill>
                <a:srgbClr val="3F5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3192" y="741933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2681" y="1823853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057818" y="2866337"/>
            <a:ext cx="11625156" cy="48533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3" name="그룹 1005">
            <a:extLst>
              <a:ext uri="{FF2B5EF4-FFF2-40B4-BE49-F238E27FC236}">
                <a16:creationId xmlns:a16="http://schemas.microsoft.com/office/drawing/2014/main" id="{7A81D8F9-9A32-4868-945F-4FB38C792614}"/>
              </a:ext>
            </a:extLst>
          </p:cNvPr>
          <p:cNvGrpSpPr/>
          <p:nvPr/>
        </p:nvGrpSpPr>
        <p:grpSpPr>
          <a:xfrm>
            <a:off x="4691348" y="2356674"/>
            <a:ext cx="13172229" cy="7422745"/>
            <a:chOff x="4328053" y="4789213"/>
            <a:chExt cx="11736232" cy="3420621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E8282B6C-231E-4181-92D2-191E5ECE8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8053" y="4789213"/>
              <a:ext cx="11736232" cy="342062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DC22AD-F9CC-48AE-8E2E-65CC1C8B4DBF}"/>
              </a:ext>
            </a:extLst>
          </p:cNvPr>
          <p:cNvSpPr txBox="1"/>
          <p:nvPr/>
        </p:nvSpPr>
        <p:spPr>
          <a:xfrm>
            <a:off x="5343192" y="2903141"/>
            <a:ext cx="1225205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>
                <a:ea typeface="에스코어 드림 5 Medium" panose="020B0503030302020204"/>
              </a:rPr>
              <a:t>개별적으로 그리드 </a:t>
            </a:r>
            <a:r>
              <a:rPr lang="ko-KR" altLang="en-US" sz="3000" dirty="0" err="1">
                <a:ea typeface="에스코어 드림 5 Medium" panose="020B0503030302020204"/>
              </a:rPr>
              <a:t>서치를</a:t>
            </a:r>
            <a:r>
              <a:rPr lang="ko-KR" altLang="en-US" sz="3000" dirty="0">
                <a:ea typeface="에스코어 드림 5 Medium" panose="020B0503030302020204"/>
              </a:rPr>
              <a:t> 진행 </a:t>
            </a:r>
            <a:r>
              <a:rPr lang="en-US" altLang="ko-KR" sz="3000" dirty="0">
                <a:ea typeface="에스코어 드림 5 Medium" panose="020B0503030302020204"/>
              </a:rPr>
              <a:t>&gt; </a:t>
            </a:r>
            <a:r>
              <a:rPr lang="ko-KR" altLang="en-US" sz="3000" dirty="0" err="1">
                <a:ea typeface="에스코어 드림 5 Medium" panose="020B0503030302020204"/>
              </a:rPr>
              <a:t>하이퍼</a:t>
            </a:r>
            <a:r>
              <a:rPr lang="ko-KR" altLang="en-US" sz="3000" dirty="0">
                <a:ea typeface="에스코어 드림 5 Medium" panose="020B0503030302020204"/>
              </a:rPr>
              <a:t> 파라미터 설정의 한계</a:t>
            </a:r>
            <a:endParaRPr lang="en-US" altLang="ko-KR" sz="3000" dirty="0">
              <a:ea typeface="에스코어 드림 5 Medium" panose="020B0503030302020204"/>
            </a:endParaRPr>
          </a:p>
          <a:p>
            <a:pPr marL="514350" indent="-514350">
              <a:buAutoNum type="arabicPeriod"/>
            </a:pPr>
            <a:r>
              <a:rPr lang="ko-KR" altLang="en-US" sz="3000" dirty="0">
                <a:ea typeface="에스코어 드림 5 Medium" panose="020B0503030302020204"/>
              </a:rPr>
              <a:t>랜덤 </a:t>
            </a:r>
            <a:r>
              <a:rPr lang="ko-KR" altLang="en-US" sz="3000" dirty="0" err="1">
                <a:ea typeface="에스코어 드림 5 Medium" panose="020B0503030302020204"/>
              </a:rPr>
              <a:t>포레스트의</a:t>
            </a:r>
            <a:r>
              <a:rPr lang="ko-KR" altLang="en-US" sz="3000" dirty="0">
                <a:ea typeface="에스코어 드림 5 Medium" panose="020B0503030302020204"/>
              </a:rPr>
              <a:t> 경우</a:t>
            </a:r>
            <a:endParaRPr lang="en-US" altLang="ko-KR" sz="3000" dirty="0">
              <a:ea typeface="에스코어 드림 5 Medium" panose="020B0503030302020204"/>
            </a:endParaRPr>
          </a:p>
          <a:p>
            <a:endParaRPr lang="en-US" altLang="ko-KR" sz="3000" dirty="0">
              <a:ea typeface="에스코어 드림 5 Medium" panose="020B0503030302020204"/>
            </a:endParaRPr>
          </a:p>
          <a:p>
            <a:r>
              <a:rPr lang="en-US" altLang="ko-KR" sz="3000" dirty="0" err="1">
                <a:ea typeface="에스코어 드림 5 Medium" panose="020B0503030302020204"/>
              </a:rPr>
              <a:t>n_estimators</a:t>
            </a:r>
            <a:r>
              <a:rPr lang="en-US" altLang="ko-KR" sz="3000" dirty="0">
                <a:ea typeface="에스코어 드림 5 Medium" panose="020B0503030302020204"/>
              </a:rPr>
              <a:t> - </a:t>
            </a:r>
            <a:r>
              <a:rPr lang="ko-KR" altLang="en-US" sz="3000" dirty="0" err="1">
                <a:ea typeface="에스코어 드림 5 Medium" panose="020B0503030302020204"/>
              </a:rPr>
              <a:t>결정트리의</a:t>
            </a:r>
            <a:r>
              <a:rPr lang="ko-KR" altLang="en-US" sz="3000" dirty="0">
                <a:ea typeface="에스코어 드림 5 Medium" panose="020B0503030302020204"/>
              </a:rPr>
              <a:t> 개수를 지정 </a:t>
            </a:r>
            <a:r>
              <a:rPr lang="en-US" altLang="ko-KR" sz="3000" dirty="0">
                <a:ea typeface="에스코어 드림 5 Medium" panose="020B0503030302020204"/>
              </a:rPr>
              <a:t>, </a:t>
            </a:r>
            <a:r>
              <a:rPr lang="ko-KR" altLang="en-US" sz="3000" dirty="0">
                <a:ea typeface="에스코어 드림 5 Medium" panose="020B0503030302020204"/>
              </a:rPr>
              <a:t>트리 개수를 늘리면 성능이 좋아질 수 있지만 시간이 오래 걸림</a:t>
            </a:r>
            <a:endParaRPr lang="en-US" altLang="ko-KR" sz="3000" dirty="0">
              <a:ea typeface="에스코어 드림 5 Medium" panose="020B0503030302020204"/>
            </a:endParaRPr>
          </a:p>
          <a:p>
            <a:r>
              <a:rPr lang="en-US" altLang="ko-KR" sz="3000" dirty="0">
                <a:ea typeface="에스코어 드림 5 Medium" panose="020B0503030302020204"/>
              </a:rPr>
              <a:t> </a:t>
            </a:r>
            <a:r>
              <a:rPr lang="en-US" altLang="ko-KR" sz="3000" dirty="0" err="1">
                <a:ea typeface="에스코어 드림 5 Medium" panose="020B0503030302020204"/>
              </a:rPr>
              <a:t>min_samples_split</a:t>
            </a:r>
            <a:r>
              <a:rPr lang="en-US" altLang="ko-KR" sz="3000" dirty="0">
                <a:ea typeface="에스코어 드림 5 Medium" panose="020B0503030302020204"/>
              </a:rPr>
              <a:t> – </a:t>
            </a:r>
            <a:r>
              <a:rPr lang="ko-KR" altLang="en-US" sz="3000" dirty="0">
                <a:ea typeface="에스코어 드림 5 Medium" panose="020B0503030302020204"/>
              </a:rPr>
              <a:t>노드를 분할하기 위한 최소한의 샘플 데이터 수</a:t>
            </a:r>
            <a:r>
              <a:rPr lang="en-US" altLang="ko-KR" sz="3000" dirty="0">
                <a:ea typeface="에스코어 드림 5 Medium" panose="020B0503030302020204"/>
              </a:rPr>
              <a:t>, </a:t>
            </a:r>
            <a:r>
              <a:rPr lang="ko-KR" altLang="en-US" sz="3000" dirty="0">
                <a:ea typeface="에스코어 드림 5 Medium" panose="020B0503030302020204"/>
              </a:rPr>
              <a:t>과적합을 제어하는데 사용</a:t>
            </a:r>
            <a:endParaRPr lang="en-US" altLang="ko-KR" sz="3000" dirty="0">
              <a:ea typeface="에스코어 드림 5 Medium" panose="020B0503030302020204"/>
            </a:endParaRPr>
          </a:p>
          <a:p>
            <a:r>
              <a:rPr lang="en-US" altLang="ko-KR" sz="3000" dirty="0">
                <a:ea typeface="에스코어 드림 5 Medium" panose="020B0503030302020204"/>
              </a:rPr>
              <a:t> </a:t>
            </a:r>
            <a:r>
              <a:rPr lang="en-US" altLang="ko-KR" sz="3000" dirty="0" err="1">
                <a:ea typeface="에스코어 드림 5 Medium" panose="020B0503030302020204"/>
              </a:rPr>
              <a:t>min_samples_leaf</a:t>
            </a:r>
            <a:r>
              <a:rPr lang="en-US" altLang="ko-KR" sz="3000" dirty="0">
                <a:ea typeface="에스코어 드림 5 Medium" panose="020B0503030302020204"/>
              </a:rPr>
              <a:t> – </a:t>
            </a:r>
            <a:r>
              <a:rPr lang="ko-KR" altLang="en-US" sz="3000" dirty="0" err="1">
                <a:ea typeface="에스코어 드림 5 Medium" panose="020B0503030302020204"/>
              </a:rPr>
              <a:t>리프노드가</a:t>
            </a:r>
            <a:r>
              <a:rPr lang="ko-KR" altLang="en-US" sz="3000" dirty="0">
                <a:ea typeface="에스코어 드림 5 Medium" panose="020B0503030302020204"/>
              </a:rPr>
              <a:t> 되기 위해 필요한 최소한의 샘플 데이터 수 </a:t>
            </a:r>
            <a:r>
              <a:rPr lang="en-US" altLang="ko-KR" sz="3000" dirty="0">
                <a:ea typeface="에스코어 드림 5 Medium" panose="020B0503030302020204"/>
              </a:rPr>
              <a:t>, </a:t>
            </a:r>
            <a:r>
              <a:rPr lang="ko-KR" altLang="en-US" sz="3000" dirty="0">
                <a:ea typeface="에스코어 드림 5 Medium" panose="020B0503030302020204"/>
              </a:rPr>
              <a:t>과적합을 제어하는데 사용</a:t>
            </a:r>
            <a:endParaRPr lang="en-US" altLang="ko-KR" sz="3000" dirty="0">
              <a:ea typeface="에스코어 드림 5 Medium" panose="020B0503030302020204"/>
            </a:endParaRPr>
          </a:p>
          <a:p>
            <a:r>
              <a:rPr lang="en-US" altLang="ko-KR" sz="3000" dirty="0">
                <a:ea typeface="에스코어 드림 5 Medium" panose="020B0503030302020204"/>
              </a:rPr>
              <a:t> </a:t>
            </a:r>
            <a:r>
              <a:rPr lang="en-US" altLang="ko-KR" sz="3000" dirty="0" err="1">
                <a:ea typeface="에스코어 드림 5 Medium" panose="020B0503030302020204"/>
              </a:rPr>
              <a:t>max_depth</a:t>
            </a:r>
            <a:r>
              <a:rPr lang="en-US" altLang="ko-KR" sz="3000" dirty="0">
                <a:ea typeface="에스코어 드림 5 Medium" panose="020B0503030302020204"/>
              </a:rPr>
              <a:t> – </a:t>
            </a:r>
            <a:r>
              <a:rPr lang="ko-KR" altLang="en-US" sz="3000" dirty="0">
                <a:ea typeface="에스코어 드림 5 Medium" panose="020B0503030302020204"/>
              </a:rPr>
              <a:t>트리의 최대 깊이</a:t>
            </a:r>
            <a:r>
              <a:rPr lang="en-US" altLang="ko-KR" sz="3000" dirty="0">
                <a:ea typeface="에스코어 드림 5 Medium" panose="020B0503030302020204"/>
              </a:rPr>
              <a:t>, </a:t>
            </a:r>
            <a:r>
              <a:rPr lang="ko-KR" altLang="en-US" sz="3000" dirty="0">
                <a:ea typeface="에스코어 드림 5 Medium" panose="020B0503030302020204"/>
              </a:rPr>
              <a:t>깊이가 깊어지면 </a:t>
            </a:r>
            <a:r>
              <a:rPr lang="ko-KR" altLang="en-US" sz="3000" dirty="0" err="1">
                <a:ea typeface="에스코어 드림 5 Medium" panose="020B0503030302020204"/>
              </a:rPr>
              <a:t>과적합</a:t>
            </a:r>
            <a:endParaRPr lang="en-US" altLang="ko-KR" sz="3000" dirty="0">
              <a:ea typeface="에스코어 드림 5 Medium" panose="020B0503030302020204"/>
            </a:endParaRPr>
          </a:p>
          <a:p>
            <a:endParaRPr lang="en-US" altLang="ko-KR" sz="3000" dirty="0">
              <a:ea typeface="에스코어 드림 5 Medium" panose="020B0503030302020204"/>
            </a:endParaRPr>
          </a:p>
          <a:p>
            <a:r>
              <a:rPr lang="en-US" altLang="ko-KR" sz="3000" dirty="0">
                <a:ea typeface="에스코어 드림 5 Medium" panose="020B0503030302020204"/>
              </a:rPr>
              <a:t>3. </a:t>
            </a:r>
            <a:r>
              <a:rPr lang="ko-KR" altLang="en-US" sz="3000" dirty="0">
                <a:ea typeface="에스코어 드림 5 Medium" panose="020B0503030302020204"/>
              </a:rPr>
              <a:t>각 모델에서 </a:t>
            </a:r>
            <a:r>
              <a:rPr lang="ko-KR" altLang="en-US" sz="3000" dirty="0" err="1">
                <a:ea typeface="에스코어 드림 5 Medium" panose="020B0503030302020204"/>
              </a:rPr>
              <a:t>하이퍼</a:t>
            </a:r>
            <a:r>
              <a:rPr lang="ko-KR" altLang="en-US" sz="3000" dirty="0">
                <a:ea typeface="에스코어 드림 5 Medium" panose="020B0503030302020204"/>
              </a:rPr>
              <a:t> 파라미터 설정을 좀 더 구체화하기</a:t>
            </a:r>
            <a:endParaRPr lang="en-US" altLang="ko-KR" sz="3000" dirty="0">
              <a:ea typeface="에스코어 드림 5 Medium" panose="020B0503030302020204"/>
            </a:endParaRPr>
          </a:p>
          <a:p>
            <a:endParaRPr lang="en-US" altLang="ko-KR" sz="3000" dirty="0">
              <a:ea typeface="에스코어 드림 5 Medium" panose="020B0503030302020204"/>
            </a:endParaRPr>
          </a:p>
          <a:p>
            <a:r>
              <a:rPr lang="en-US" altLang="ko-KR" sz="3000" dirty="0">
                <a:ea typeface="에스코어 드림 5 Medium" panose="020B0503030302020204"/>
              </a:rPr>
              <a:t>4.  Voting</a:t>
            </a:r>
            <a:r>
              <a:rPr lang="ko-KR" altLang="en-US" sz="3000" dirty="0">
                <a:ea typeface="에스코어 드림 5 Medium" panose="020B0503030302020204"/>
              </a:rPr>
              <a:t>을 비롯해 </a:t>
            </a:r>
            <a:r>
              <a:rPr lang="en-US" altLang="ko-KR" sz="3000" dirty="0">
                <a:ea typeface="에스코어 드림 5 Medium" panose="020B0503030302020204"/>
              </a:rPr>
              <a:t>Stacking </a:t>
            </a:r>
            <a:r>
              <a:rPr lang="ko-KR" altLang="en-US" sz="3000" dirty="0">
                <a:ea typeface="에스코어 드림 5 Medium" panose="020B0503030302020204"/>
              </a:rPr>
              <a:t>방법도 고려 </a:t>
            </a:r>
          </a:p>
        </p:txBody>
      </p:sp>
    </p:spTree>
    <p:extLst>
      <p:ext uri="{BB962C8B-B14F-4D97-AF65-F5344CB8AC3E}">
        <p14:creationId xmlns:p14="http://schemas.microsoft.com/office/powerpoint/2010/main" val="218032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4198650" cy="66458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408361" y="4457700"/>
            <a:ext cx="4865595" cy="20273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5400" b="1" kern="0" spc="-200" dirty="0">
                <a:solidFill>
                  <a:srgbClr val="FFFFFF"/>
                </a:solidFill>
                <a:latin typeface="S-Core Dream 5 Medium" pitchFamily="34" charset="0"/>
              </a:rPr>
              <a:t>Preprocessing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06000" y="533557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14714" y="4229100"/>
            <a:ext cx="5912049" cy="3163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</a:t>
            </a:r>
            <a:r>
              <a:rPr lang="ko-KR" altLang="en-US" sz="2200" kern="0" spc="-100" dirty="0" err="1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결측치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 처리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이상치 처리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03. Scaler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397" y="2314604"/>
            <a:ext cx="1072174" cy="927786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149" y="2208371"/>
            <a:ext cx="6481248" cy="20653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144191" y="2468400"/>
            <a:ext cx="6796770" cy="6681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및 데이터 분석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4">
            <a:extLst>
              <a:ext uri="{FF2B5EF4-FFF2-40B4-BE49-F238E27FC236}">
                <a16:creationId xmlns:a16="http://schemas.microsoft.com/office/drawing/2014/main" id="{2906CE60-D6DF-496E-A40E-EDF79F094027}"/>
              </a:ext>
            </a:extLst>
          </p:cNvPr>
          <p:cNvSpPr txBox="1"/>
          <p:nvPr/>
        </p:nvSpPr>
        <p:spPr>
          <a:xfrm>
            <a:off x="9128571" y="4093768"/>
            <a:ext cx="6796770" cy="6681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Modeling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705D3E0-35B4-4B29-AAD9-7777F759A9AB}"/>
              </a:ext>
            </a:extLst>
          </p:cNvPr>
          <p:cNvSpPr txBox="1"/>
          <p:nvPr/>
        </p:nvSpPr>
        <p:spPr>
          <a:xfrm>
            <a:off x="9128571" y="3319380"/>
            <a:ext cx="6796770" cy="6681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4198650" cy="66458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408361" y="4457700"/>
            <a:ext cx="4303739" cy="20273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400" b="1" kern="0" spc="-200" dirty="0">
                <a:solidFill>
                  <a:srgbClr val="FFFFFF"/>
                </a:solidFill>
                <a:latin typeface="S-Core Dream 5 Medium" pitchFamily="34" charset="0"/>
              </a:rPr>
              <a:t>EDA </a:t>
            </a:r>
            <a:r>
              <a:rPr lang="ko-KR" altLang="en-US" sz="5400" b="1" kern="0" spc="-200" dirty="0">
                <a:solidFill>
                  <a:srgbClr val="FFFFFF"/>
                </a:solidFill>
                <a:latin typeface="S-Core Dream 5 Medium" pitchFamily="34" charset="0"/>
              </a:rPr>
              <a:t>및 </a:t>
            </a:r>
            <a:endParaRPr lang="en-US" altLang="ko-KR" sz="5400" b="1" kern="0" spc="-200" dirty="0">
              <a:solidFill>
                <a:srgbClr val="FFFFFF"/>
              </a:solidFill>
              <a:latin typeface="S-Core Dream 5 Medium" pitchFamily="34" charset="0"/>
            </a:endParaRPr>
          </a:p>
          <a:p>
            <a:pPr algn="ctr"/>
            <a:r>
              <a:rPr lang="ko-KR" altLang="en-US" sz="5400" b="1" kern="0" spc="-200" dirty="0">
                <a:solidFill>
                  <a:srgbClr val="FFFFFF"/>
                </a:solidFill>
                <a:latin typeface="S-Core Dream 5 Medium" pitchFamily="34" charset="0"/>
              </a:rPr>
              <a:t>데이터분석</a:t>
            </a:r>
            <a:endParaRPr lang="en-US" sz="54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E D A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</a:t>
            </a:r>
            <a:r>
              <a:rPr lang="ko-KR" altLang="en-US" sz="24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데이터 분석</a:t>
            </a:r>
            <a:endParaRPr 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3889A9-F762-42C0-985D-9865BF58B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2752029"/>
            <a:ext cx="13651757" cy="6906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E D A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</a:t>
            </a:r>
            <a:r>
              <a:rPr lang="ko-KR" altLang="en-US" sz="24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데이터 분석</a:t>
            </a:r>
            <a:endParaRPr 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303B97-26E6-435A-9078-96ECF70C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840" y="2150795"/>
            <a:ext cx="10095517" cy="7781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2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S-Core Dream 5 Medium" pitchFamily="34" charset="0"/>
              </a:rPr>
              <a:t>E D A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EDA</a:t>
            </a:r>
            <a:r>
              <a:rPr lang="ko-KR" altLang="en-US" sz="24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데이터 분석</a:t>
            </a:r>
            <a:endParaRPr 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E3FC56-BA7B-4255-A74C-F30ED56A2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3234735"/>
            <a:ext cx="7346521" cy="58013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1DCD56-1C66-42AD-99B3-B1C11B342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7201" y="3227116"/>
            <a:ext cx="8091350" cy="580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4198650" cy="664587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408361" y="4457700"/>
            <a:ext cx="4865595" cy="20273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5400" b="1" kern="0" spc="-200" dirty="0">
                <a:solidFill>
                  <a:srgbClr val="FFFFFF"/>
                </a:solidFill>
                <a:latin typeface="S-Core Dream 5 Medium" pitchFamily="34" charset="0"/>
              </a:rPr>
              <a:t>Preprocessing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06000" y="5335579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514714" y="4229100"/>
            <a:ext cx="5912049" cy="316308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</a:t>
            </a:r>
            <a:r>
              <a:rPr lang="ko-KR" altLang="en-US" sz="2200" kern="0" spc="-100" dirty="0" err="1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결측치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 처리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이상치 처리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 algn="just"/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03. Scaler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8" y="2528052"/>
            <a:ext cx="4898413" cy="9595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 err="1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결측치</a:t>
            </a:r>
            <a:r>
              <a:rPr lang="ko-KR" altLang="en-US" sz="3500" kern="0" spc="-400" dirty="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8 Heavy" pitchFamily="34" charset="0"/>
              </a:rPr>
              <a:t>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6357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5900" kern="0" spc="-800" dirty="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결측치</a:t>
            </a:r>
            <a:r>
              <a:rPr lang="ko-KR" altLang="en-US" sz="5900" kern="0" spc="-8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137" y="1471555"/>
            <a:ext cx="3109565" cy="79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Preprocessing</a:t>
            </a:r>
            <a:endParaRPr 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97" y="3556512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이상치 처리</a:t>
            </a:r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28" y="4435266"/>
            <a:ext cx="5285962" cy="748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Scaler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1390" y="1871157"/>
            <a:ext cx="2614634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390641" y="507580"/>
            <a:ext cx="43148" cy="9271840"/>
            <a:chOff x="5107418" y="679722"/>
            <a:chExt cx="43148" cy="92718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93072" y="5294068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0531"/>
            <a:ext cx="4278400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2771041" y="4905626"/>
            <a:ext cx="4278400" cy="226462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870420" y="6887415"/>
            <a:ext cx="4032368" cy="1095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56F40-2C69-418E-A597-9D54F9EF718C}"/>
              </a:ext>
            </a:extLst>
          </p:cNvPr>
          <p:cNvSpPr txBox="1"/>
          <p:nvPr/>
        </p:nvSpPr>
        <p:spPr>
          <a:xfrm>
            <a:off x="122587" y="1395807"/>
            <a:ext cx="70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A23596-DA8A-43D3-9B6B-F7AF35F5BD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4702" y="3052823"/>
            <a:ext cx="6333567" cy="5428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E60E75-8FAF-414B-B567-8B9F078D9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8633" y="3052823"/>
            <a:ext cx="6212216" cy="54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1759</Words>
  <Application>Microsoft Office PowerPoint</Application>
  <PresentationFormat>사용자 지정</PresentationFormat>
  <Paragraphs>254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Bebas Neue</vt:lpstr>
      <vt:lpstr>S-Core Dream 4 Regular</vt:lpstr>
      <vt:lpstr>S-Core Dream 5 Medium</vt:lpstr>
      <vt:lpstr>S-Core Dream 8 Heavy</vt:lpstr>
      <vt:lpstr>에스코어 드림 5 Medium</vt:lpstr>
      <vt:lpstr>에스코어 드림 7 ExtraBold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채윤병[ 학부재학 / 바이오의공학부 ]</cp:lastModifiedBy>
  <cp:revision>16</cp:revision>
  <dcterms:created xsi:type="dcterms:W3CDTF">2021-08-18T18:32:01Z</dcterms:created>
  <dcterms:modified xsi:type="dcterms:W3CDTF">2021-08-26T07:38:31Z</dcterms:modified>
</cp:coreProperties>
</file>