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6" r:id="rId4"/>
    <p:sldId id="270" r:id="rId5"/>
    <p:sldId id="262" r:id="rId6"/>
    <p:sldId id="271" r:id="rId7"/>
    <p:sldId id="272" r:id="rId8"/>
    <p:sldId id="274" r:id="rId9"/>
    <p:sldId id="276" r:id="rId10"/>
    <p:sldId id="278" r:id="rId11"/>
    <p:sldId id="279" r:id="rId12"/>
    <p:sldId id="277" r:id="rId13"/>
    <p:sldId id="273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B930-E078-4FE2-8F78-ED77920872C5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8344A-7FE4-4537-952E-FADDD577B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5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4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2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2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6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41DEA7-AA3C-486F-9DCC-35C598610DEF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ADB83-8171-4C5F-B128-1B9307800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latin typeface="+mj-ea"/>
              </a:rPr>
              <a:t>LOL </a:t>
            </a:r>
            <a:r>
              <a:rPr lang="ko-KR" altLang="en-US" sz="5400" b="1" dirty="0">
                <a:latin typeface="+mj-ea"/>
              </a:rPr>
              <a:t>프로게이머 </a:t>
            </a:r>
            <a:r>
              <a:rPr lang="ko-KR" altLang="en-US" sz="5400" b="1" dirty="0" err="1">
                <a:latin typeface="+mj-ea"/>
              </a:rPr>
              <a:t>머니볼</a:t>
            </a:r>
            <a:endParaRPr lang="ko-KR" altLang="en-US" sz="54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2C2F0-AA91-43C6-AD3A-1E8C67E2B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201511046 </a:t>
            </a:r>
            <a:r>
              <a:rPr lang="ko-KR" altLang="en-US" dirty="0"/>
              <a:t>김정훈</a:t>
            </a:r>
            <a:endParaRPr lang="en-US" altLang="ko-KR" dirty="0"/>
          </a:p>
          <a:p>
            <a:r>
              <a:rPr lang="en-US" altLang="ko-KR" dirty="0"/>
              <a:t>201511062 </a:t>
            </a:r>
            <a:r>
              <a:rPr lang="ko-KR" altLang="en-US" dirty="0"/>
              <a:t>김호준</a:t>
            </a:r>
            <a:endParaRPr lang="en-US" altLang="ko-KR" dirty="0"/>
          </a:p>
          <a:p>
            <a:r>
              <a:rPr lang="en-US" altLang="ko-KR" dirty="0"/>
              <a:t>201511068 </a:t>
            </a:r>
            <a:r>
              <a:rPr lang="ko-KR" altLang="en-US" dirty="0"/>
              <a:t>남정현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35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5B9A1118-4804-4461-B2BF-B18719FF6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286491"/>
              </p:ext>
            </p:extLst>
          </p:nvPr>
        </p:nvGraphicFramePr>
        <p:xfrm>
          <a:off x="822325" y="1846263"/>
          <a:ext cx="7543800" cy="452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395">
                  <a:extLst>
                    <a:ext uri="{9D8B030D-6E8A-4147-A177-3AD203B41FA5}">
                      <a16:colId xmlns:a16="http://schemas.microsoft.com/office/drawing/2014/main" val="2038151912"/>
                    </a:ext>
                  </a:extLst>
                </a:gridCol>
                <a:gridCol w="3822405">
                  <a:extLst>
                    <a:ext uri="{9D8B030D-6E8A-4147-A177-3AD203B41FA5}">
                      <a16:colId xmlns:a16="http://schemas.microsoft.com/office/drawing/2014/main" val="3677603237"/>
                    </a:ext>
                  </a:extLst>
                </a:gridCol>
              </a:tblGrid>
              <a:tr h="39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value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544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Tower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2709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Dragon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45585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Baron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28224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Des_ward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1607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Build_ward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52816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Pink_ward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45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상관계수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C92263-9F7D-435B-9A39-80F1FEFC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5693772"/>
            <a:ext cx="2676525" cy="638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DDDB3F-246D-4488-90F5-9AAFC442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5045481"/>
            <a:ext cx="2771775" cy="619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591A6C-22FF-48BA-8069-151DA3469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12" y="4381430"/>
            <a:ext cx="2781300" cy="60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B98F71-4AD3-4B92-9592-B2C6AC40E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425" y="3749832"/>
            <a:ext cx="2667000" cy="60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FC0DDC-7553-49A0-B3C4-1460918CB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425" y="3047806"/>
            <a:ext cx="2743200" cy="657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5FFA66-DB5B-49A2-821E-84FCCD5C4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7712" y="2377260"/>
            <a:ext cx="2771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9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5B9A1118-4804-4461-B2BF-B18719FF6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928442"/>
              </p:ext>
            </p:extLst>
          </p:nvPr>
        </p:nvGraphicFramePr>
        <p:xfrm>
          <a:off x="822325" y="1846263"/>
          <a:ext cx="7543800" cy="452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395">
                  <a:extLst>
                    <a:ext uri="{9D8B030D-6E8A-4147-A177-3AD203B41FA5}">
                      <a16:colId xmlns:a16="http://schemas.microsoft.com/office/drawing/2014/main" val="2038151912"/>
                    </a:ext>
                  </a:extLst>
                </a:gridCol>
                <a:gridCol w="3822405">
                  <a:extLst>
                    <a:ext uri="{9D8B030D-6E8A-4147-A177-3AD203B41FA5}">
                      <a16:colId xmlns:a16="http://schemas.microsoft.com/office/drawing/2014/main" val="3677603237"/>
                    </a:ext>
                  </a:extLst>
                </a:gridCol>
              </a:tblGrid>
              <a:tr h="39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value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544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Tower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------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2709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 Dragon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45585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3.5 Baron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28224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1.85 </a:t>
                      </a:r>
                      <a:r>
                        <a:rPr lang="en-US" altLang="ko-KR" sz="2800" dirty="0" err="1"/>
                        <a:t>Des_ward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1607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 </a:t>
                      </a:r>
                      <a:r>
                        <a:rPr lang="en-US" altLang="ko-KR" sz="2800" dirty="0" err="1"/>
                        <a:t>Build_ward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52816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0.12 </a:t>
                      </a:r>
                      <a:r>
                        <a:rPr lang="en-US" altLang="ko-KR" sz="2800" dirty="0" err="1"/>
                        <a:t>Pink_ward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45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상관계수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E4525-F2C6-4FDF-97C6-9F7A9D98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4779390"/>
            <a:ext cx="3794125" cy="11461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32E755-BA42-4E27-B096-8BCE36FE2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189" y="3190402"/>
            <a:ext cx="3855936" cy="91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F2DD2B-B710-4758-97E3-9CA1E0C4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845734"/>
            <a:ext cx="7543801" cy="4023360"/>
          </a:xfrm>
        </p:spPr>
        <p:txBody>
          <a:bodyPr/>
          <a:lstStyle/>
          <a:p>
            <a:r>
              <a:rPr lang="ko-KR" altLang="en-US" dirty="0"/>
              <a:t>한 선수의 평균성적을 구할 때 사용한 공식은 다음과 같다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BCEA24-4166-43BD-8A0C-1B1BFCC8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2497351"/>
            <a:ext cx="9144000" cy="21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F2DD2B-B710-4758-97E3-9CA1E0C4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이를 바탕으로 승패를 예측한다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수치 비교</a:t>
            </a:r>
            <a:endParaRPr lang="en-US" altLang="ko-KR" dirty="0"/>
          </a:p>
          <a:p>
            <a:r>
              <a:rPr lang="en-US" altLang="ko-KR" dirty="0"/>
              <a:t>2. EDA </a:t>
            </a:r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머신러닝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671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F2DD2B-B710-4758-97E3-9CA1E0C4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임의로 정한 몇 가지 경기에 대해서 해당 분석방법을 이용한 결과 대략 </a:t>
            </a:r>
            <a:r>
              <a:rPr lang="en-US" altLang="ko-KR" dirty="0"/>
              <a:t>? %</a:t>
            </a:r>
            <a:r>
              <a:rPr lang="ko-KR" altLang="en-US" dirty="0"/>
              <a:t>의 정확도로 승패를 예측할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비슷한 방식을 프로경기에 적용해서 승패를 예측할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7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CE603-AEB3-4B3F-8585-76293D0F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0B71-DCD3-410F-B122-626801C6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/>
              <a:t> </a:t>
            </a:r>
            <a:r>
              <a:rPr lang="en-US" altLang="ko-KR" sz="2800" strike="sngStrike" dirty="0"/>
              <a:t>LOL</a:t>
            </a:r>
            <a:r>
              <a:rPr lang="ko-KR" altLang="en-US" sz="2800" strike="sngStrike" dirty="0"/>
              <a:t> 프로게이머의 전적 데이터를 바탕으로 선수를 평가하고 최적의 팀을 구성해보기</a:t>
            </a:r>
            <a:r>
              <a:rPr lang="en-US" altLang="ko-KR" sz="2800" strike="sngStrike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/>
              <a:t>승부예측을 해보자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3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0BD13C-F59D-4D21-A4F6-12EAE36F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197" y="1846263"/>
            <a:ext cx="6606056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9CF83-5632-48AA-89B2-E9D7EC2EBC05}"/>
              </a:ext>
            </a:extLst>
          </p:cNvPr>
          <p:cNvSpPr txBox="1"/>
          <p:nvPr/>
        </p:nvSpPr>
        <p:spPr>
          <a:xfrm>
            <a:off x="4404628" y="1011982"/>
            <a:ext cx="3645863" cy="64633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플레이어의 킬</a:t>
            </a:r>
            <a:r>
              <a:rPr lang="en-US" altLang="ko-KR" dirty="0"/>
              <a:t>, </a:t>
            </a:r>
            <a:r>
              <a:rPr lang="ko-KR" altLang="en-US" dirty="0" err="1"/>
              <a:t>데스</a:t>
            </a:r>
            <a:r>
              <a:rPr lang="en-US" altLang="ko-KR" dirty="0"/>
              <a:t>, </a:t>
            </a:r>
            <a:r>
              <a:rPr lang="ko-KR" altLang="en-US" dirty="0"/>
              <a:t>어시스트</a:t>
            </a:r>
            <a:r>
              <a:rPr lang="en-US" altLang="ko-KR" dirty="0"/>
              <a:t>, KDA, </a:t>
            </a:r>
            <a:r>
              <a:rPr lang="ko-KR" altLang="en-US" dirty="0"/>
              <a:t>승패 여부 정보를 담은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61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0BD13C-F59D-4D21-A4F6-12EAE36F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197" y="1846263"/>
            <a:ext cx="6606056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9CF83-5632-48AA-89B2-E9D7EC2EBC05}"/>
              </a:ext>
            </a:extLst>
          </p:cNvPr>
          <p:cNvSpPr txBox="1"/>
          <p:nvPr/>
        </p:nvSpPr>
        <p:spPr>
          <a:xfrm>
            <a:off x="4404628" y="1011982"/>
            <a:ext cx="3645863" cy="64633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플레이어의 킬</a:t>
            </a:r>
            <a:r>
              <a:rPr lang="en-US" altLang="ko-KR" dirty="0"/>
              <a:t>, </a:t>
            </a:r>
            <a:r>
              <a:rPr lang="ko-KR" altLang="en-US" dirty="0" err="1"/>
              <a:t>데스</a:t>
            </a:r>
            <a:r>
              <a:rPr lang="en-US" altLang="ko-KR" dirty="0"/>
              <a:t>, </a:t>
            </a:r>
            <a:r>
              <a:rPr lang="ko-KR" altLang="en-US" dirty="0"/>
              <a:t>어시스트</a:t>
            </a:r>
            <a:r>
              <a:rPr lang="en-US" altLang="ko-KR" dirty="0"/>
              <a:t>, KDA, </a:t>
            </a:r>
            <a:r>
              <a:rPr lang="ko-KR" altLang="en-US" dirty="0"/>
              <a:t>승패 여부 정보를 담은 데이터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BE89BB-83A3-4FBC-A2D3-E32FFF53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2383691"/>
            <a:ext cx="8546841" cy="31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3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B5EDA-46A4-4E5F-89FF-098AFA0B86C4}"/>
              </a:ext>
            </a:extLst>
          </p:cNvPr>
          <p:cNvSpPr txBox="1"/>
          <p:nvPr/>
        </p:nvSpPr>
        <p:spPr>
          <a:xfrm>
            <a:off x="4951755" y="995773"/>
            <a:ext cx="3551221" cy="64633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경기에 관한 좀 더 자세한 정보를 담은 데이터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02CDA5-D13F-45E2-A145-7E13E4FB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0344"/>
            <a:ext cx="9144000" cy="2420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152EE-96CB-447B-B9A7-3C5B0F893CC2}"/>
              </a:ext>
            </a:extLst>
          </p:cNvPr>
          <p:cNvSpPr txBox="1"/>
          <p:nvPr/>
        </p:nvSpPr>
        <p:spPr>
          <a:xfrm>
            <a:off x="822960" y="5607698"/>
            <a:ext cx="704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담겨있는 정보는 킬</a:t>
            </a:r>
            <a:r>
              <a:rPr lang="en-US" altLang="ko-KR" dirty="0"/>
              <a:t>, </a:t>
            </a:r>
            <a:r>
              <a:rPr lang="ko-KR" altLang="en-US" dirty="0" err="1"/>
              <a:t>데스</a:t>
            </a:r>
            <a:r>
              <a:rPr lang="en-US" altLang="ko-KR" dirty="0"/>
              <a:t>, </a:t>
            </a:r>
            <a:r>
              <a:rPr lang="ko-KR" altLang="en-US" dirty="0" err="1"/>
              <a:t>어시트</a:t>
            </a:r>
            <a:r>
              <a:rPr lang="en-US" altLang="ko-KR" dirty="0"/>
              <a:t>,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 err="1"/>
              <a:t>와드</a:t>
            </a:r>
            <a:r>
              <a:rPr lang="ko-KR" altLang="en-US" dirty="0"/>
              <a:t> 숫자</a:t>
            </a:r>
            <a:r>
              <a:rPr lang="en-US" altLang="ko-KR" dirty="0"/>
              <a:t>, CS, </a:t>
            </a:r>
            <a:r>
              <a:rPr lang="ko-KR" altLang="en-US" dirty="0"/>
              <a:t>바론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, </a:t>
            </a:r>
            <a:r>
              <a:rPr lang="ko-KR" altLang="en-US" dirty="0"/>
              <a:t>부신 타워 수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4BD25-C27B-49FA-9EB8-F19A84978BD3}"/>
              </a:ext>
            </a:extLst>
          </p:cNvPr>
          <p:cNvSpPr txBox="1"/>
          <p:nvPr/>
        </p:nvSpPr>
        <p:spPr>
          <a:xfrm>
            <a:off x="4951755" y="995773"/>
            <a:ext cx="3551221" cy="64633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경기에 관한 좀 더 자세한 정보를 담은 데이터</a:t>
            </a:r>
          </a:p>
        </p:txBody>
      </p:sp>
    </p:spTree>
    <p:extLst>
      <p:ext uri="{BB962C8B-B14F-4D97-AF65-F5344CB8AC3E}">
        <p14:creationId xmlns:p14="http://schemas.microsoft.com/office/powerpoint/2010/main" val="19494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3C0531-821C-4868-B82A-5892D3917AC0}"/>
              </a:ext>
            </a:extLst>
          </p:cNvPr>
          <p:cNvGrpSpPr/>
          <p:nvPr/>
        </p:nvGrpSpPr>
        <p:grpSpPr>
          <a:xfrm>
            <a:off x="356802" y="1910176"/>
            <a:ext cx="8199909" cy="1659451"/>
            <a:chOff x="494904" y="2545088"/>
            <a:chExt cx="8199909" cy="165945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45BA721-130B-480B-91AF-C846E1B4B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04" y="2653461"/>
              <a:ext cx="8199909" cy="155107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3C0561-DE31-461F-A5D6-82D3657702FF}"/>
                </a:ext>
              </a:extLst>
            </p:cNvPr>
            <p:cNvSpPr/>
            <p:nvPr/>
          </p:nvSpPr>
          <p:spPr>
            <a:xfrm>
              <a:off x="6113479" y="2545088"/>
              <a:ext cx="2207562" cy="1450757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1197001-9474-4832-A9D6-6E446512AC0F}"/>
              </a:ext>
            </a:extLst>
          </p:cNvPr>
          <p:cNvSpPr txBox="1"/>
          <p:nvPr/>
        </p:nvSpPr>
        <p:spPr>
          <a:xfrm>
            <a:off x="2637146" y="4067895"/>
            <a:ext cx="3639220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분석하고 싶은 경기하나를 잡는다</a:t>
            </a:r>
            <a:r>
              <a:rPr lang="en-US" altLang="ko-KR" dirty="0"/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1DB9D7-974B-4F08-B1E9-23072E6D5A4C}"/>
              </a:ext>
            </a:extLst>
          </p:cNvPr>
          <p:cNvSpPr/>
          <p:nvPr/>
        </p:nvSpPr>
        <p:spPr>
          <a:xfrm>
            <a:off x="2612158" y="5238809"/>
            <a:ext cx="5182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경기에 참여한 </a:t>
            </a:r>
            <a:r>
              <a:rPr lang="en-US" altLang="ko-KR" dirty="0"/>
              <a:t>10</a:t>
            </a:r>
            <a:r>
              <a:rPr lang="ko-KR" altLang="en-US" dirty="0"/>
              <a:t>명의 최근 전적 </a:t>
            </a:r>
            <a:r>
              <a:rPr lang="en-US" altLang="ko-KR" dirty="0"/>
              <a:t>20</a:t>
            </a:r>
            <a:r>
              <a:rPr lang="ko-KR" altLang="en-US" dirty="0"/>
              <a:t>경기를 뽑는다</a:t>
            </a:r>
            <a:r>
              <a:rPr lang="en-US" altLang="ko-KR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BAE1A-FB68-4DFB-9AE8-952155DCB1D9}"/>
              </a:ext>
            </a:extLst>
          </p:cNvPr>
          <p:cNvSpPr txBox="1"/>
          <p:nvPr/>
        </p:nvSpPr>
        <p:spPr>
          <a:xfrm>
            <a:off x="2612158" y="4494137"/>
            <a:ext cx="54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실제로는 승패가 나와있지만 승패를 알지 못하는 상황이라고 가정한다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23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BF447-AEF5-4F16-AAC8-C70D51FE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3" y="1920582"/>
            <a:ext cx="5746108" cy="43494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CB86EE-73F8-4C1A-9386-09B55AA7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33" y="205769"/>
            <a:ext cx="4939463" cy="17095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B998AF-D98A-467A-82FA-21A5D80D4499}"/>
              </a:ext>
            </a:extLst>
          </p:cNvPr>
          <p:cNvSpPr/>
          <p:nvPr/>
        </p:nvSpPr>
        <p:spPr>
          <a:xfrm>
            <a:off x="6014302" y="2456284"/>
            <a:ext cx="3187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명의 최근 전적 </a:t>
            </a:r>
            <a:r>
              <a:rPr lang="en-US" altLang="ko-KR" dirty="0"/>
              <a:t>20</a:t>
            </a:r>
            <a:r>
              <a:rPr lang="ko-KR" altLang="en-US" dirty="0"/>
              <a:t>경기를 뽑는다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26B3D-6889-47C4-A511-C2828BCD31F9}"/>
              </a:ext>
            </a:extLst>
          </p:cNvPr>
          <p:cNvSpPr/>
          <p:nvPr/>
        </p:nvSpPr>
        <p:spPr>
          <a:xfrm>
            <a:off x="6014301" y="3285836"/>
            <a:ext cx="31870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해당하는 </a:t>
            </a:r>
            <a:r>
              <a:rPr lang="en-US" altLang="ko-KR" dirty="0"/>
              <a:t>20 </a:t>
            </a:r>
            <a:r>
              <a:rPr lang="ko-KR" altLang="en-US" dirty="0"/>
              <a:t>경기의 모든 지표</a:t>
            </a:r>
            <a:r>
              <a:rPr lang="en-US" altLang="ko-KR" dirty="0"/>
              <a:t>( K/D/A, </a:t>
            </a:r>
            <a:r>
              <a:rPr lang="ko-KR" altLang="en-US" dirty="0"/>
              <a:t>데미지 량</a:t>
            </a:r>
            <a:r>
              <a:rPr lang="en-US" altLang="ko-KR" dirty="0"/>
              <a:t>, </a:t>
            </a:r>
            <a:r>
              <a:rPr lang="ko-KR" altLang="en-US" dirty="0"/>
              <a:t>산 </a:t>
            </a:r>
            <a:r>
              <a:rPr lang="ko-KR" altLang="en-US" dirty="0" err="1"/>
              <a:t>와드</a:t>
            </a:r>
            <a:r>
              <a:rPr lang="ko-KR" altLang="en-US" dirty="0"/>
              <a:t> 수</a:t>
            </a:r>
            <a:r>
              <a:rPr lang="en-US" altLang="ko-KR" dirty="0"/>
              <a:t>, </a:t>
            </a:r>
            <a:r>
              <a:rPr lang="ko-KR" altLang="en-US" dirty="0"/>
              <a:t>부신 </a:t>
            </a:r>
            <a:r>
              <a:rPr lang="ko-KR" altLang="en-US" dirty="0" err="1"/>
              <a:t>와드</a:t>
            </a:r>
            <a:r>
              <a:rPr lang="ko-KR" altLang="en-US" dirty="0"/>
              <a:t> 수 </a:t>
            </a:r>
            <a:r>
              <a:rPr lang="en-US" altLang="ko-KR" dirty="0"/>
              <a:t>….) </a:t>
            </a:r>
            <a:r>
              <a:rPr lang="ko-KR" altLang="en-US" dirty="0"/>
              <a:t>를 평균을 내서 한 선수의 평균 성적을 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83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5B9A1118-4804-4461-B2BF-B18719FF6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543119"/>
              </p:ext>
            </p:extLst>
          </p:nvPr>
        </p:nvGraphicFramePr>
        <p:xfrm>
          <a:off x="822325" y="1846263"/>
          <a:ext cx="7543800" cy="452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395">
                  <a:extLst>
                    <a:ext uri="{9D8B030D-6E8A-4147-A177-3AD203B41FA5}">
                      <a16:colId xmlns:a16="http://schemas.microsoft.com/office/drawing/2014/main" val="2038151912"/>
                    </a:ext>
                  </a:extLst>
                </a:gridCol>
                <a:gridCol w="3822405">
                  <a:extLst>
                    <a:ext uri="{9D8B030D-6E8A-4147-A177-3AD203B41FA5}">
                      <a16:colId xmlns:a16="http://schemas.microsoft.com/office/drawing/2014/main" val="3677603237"/>
                    </a:ext>
                  </a:extLst>
                </a:gridCol>
              </a:tblGrid>
              <a:tr h="39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value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544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KDA2 (K+0.2A-1.2D)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2709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KDA (K+A)/D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45585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Kill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28224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Assist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1607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Damage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52816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45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상관계수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AD34A6-6A5E-432A-AC09-09D71FFB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88255"/>
            <a:ext cx="2762249" cy="62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0E1229-5890-487A-A13F-15962100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28" y="3750080"/>
            <a:ext cx="2752725" cy="638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86017C-6072-4808-8AAC-5D56269D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700" y="3061485"/>
            <a:ext cx="2762250" cy="628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73482F-50A0-4075-9CE6-88D0F5DE4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228" y="2385893"/>
            <a:ext cx="2705100" cy="638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97B810-BEC1-4B79-86F5-79D647444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0" y="5021099"/>
            <a:ext cx="2647950" cy="638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442C7A-8766-480C-A0C2-9F90C84435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700" y="5729915"/>
            <a:ext cx="2771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400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288</Words>
  <Application>Microsoft Office PowerPoint</Application>
  <PresentationFormat>화면 슬라이드 쇼(4:3)</PresentationFormat>
  <Paragraphs>62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Calibri</vt:lpstr>
      <vt:lpstr>Calibri Light</vt:lpstr>
      <vt:lpstr>Wingdings</vt:lpstr>
      <vt:lpstr>추억</vt:lpstr>
      <vt:lpstr>LOL 프로게이머 머니볼</vt:lpstr>
      <vt:lpstr>주제 설명</vt:lpstr>
      <vt:lpstr>데이터 예시</vt:lpstr>
      <vt:lpstr>데이터 예시</vt:lpstr>
      <vt:lpstr>데이터 예시</vt:lpstr>
      <vt:lpstr>데이터 예시</vt:lpstr>
      <vt:lpstr>분석 방법</vt:lpstr>
      <vt:lpstr>분석 방법</vt:lpstr>
      <vt:lpstr>상관계수</vt:lpstr>
      <vt:lpstr>상관계수</vt:lpstr>
      <vt:lpstr>상관계수</vt:lpstr>
      <vt:lpstr>분석 방법</vt:lpstr>
      <vt:lpstr>분석 방법</vt:lpstr>
      <vt:lpstr>분석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 프로게이머 머니볼</dc:title>
  <dc:creator>김호준</dc:creator>
  <cp:lastModifiedBy>waf</cp:lastModifiedBy>
  <cp:revision>25</cp:revision>
  <dcterms:created xsi:type="dcterms:W3CDTF">2017-11-04T06:38:03Z</dcterms:created>
  <dcterms:modified xsi:type="dcterms:W3CDTF">2017-12-14T01:08:56Z</dcterms:modified>
</cp:coreProperties>
</file>