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298" r:id="rId3"/>
    <p:sldId id="257" r:id="rId4"/>
    <p:sldId id="281" r:id="rId5"/>
    <p:sldId id="296" r:id="rId6"/>
    <p:sldId id="282" r:id="rId7"/>
    <p:sldId id="284" r:id="rId8"/>
    <p:sldId id="286" r:id="rId9"/>
    <p:sldId id="291" r:id="rId10"/>
    <p:sldId id="262" r:id="rId11"/>
    <p:sldId id="271" r:id="rId12"/>
    <p:sldId id="292" r:id="rId13"/>
    <p:sldId id="280" r:id="rId14"/>
    <p:sldId id="294" r:id="rId15"/>
    <p:sldId id="295" r:id="rId16"/>
    <p:sldId id="272" r:id="rId17"/>
    <p:sldId id="274" r:id="rId18"/>
    <p:sldId id="277" r:id="rId19"/>
    <p:sldId id="276" r:id="rId20"/>
    <p:sldId id="278" r:id="rId21"/>
    <p:sldId id="279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B930-E078-4FE2-8F78-ED77920872C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344A-7FE4-4537-952E-FADDD577B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7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5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3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0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6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ADB83-8171-4C5F-B128-1B930780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+mj-ea"/>
              </a:rPr>
              <a:t>LOL </a:t>
            </a:r>
            <a:r>
              <a:rPr lang="ko-KR" altLang="en-US" sz="5400" b="1" dirty="0">
                <a:latin typeface="+mj-ea"/>
              </a:rPr>
              <a:t>프로게이머 </a:t>
            </a:r>
            <a:r>
              <a:rPr lang="ko-KR" altLang="en-US" sz="5400" b="1" dirty="0" err="1">
                <a:latin typeface="+mj-ea"/>
              </a:rPr>
              <a:t>머니볼</a:t>
            </a:r>
            <a:endParaRPr lang="ko-KR" altLang="en-US" sz="54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2C2F0-AA91-43C6-AD3A-1E8C67E2B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201511046 </a:t>
            </a:r>
            <a:r>
              <a:rPr lang="ko-KR" altLang="en-US" dirty="0"/>
              <a:t>김정훈</a:t>
            </a:r>
            <a:endParaRPr lang="en-US" altLang="ko-KR" dirty="0"/>
          </a:p>
          <a:p>
            <a:r>
              <a:rPr lang="en-US" altLang="ko-KR" dirty="0"/>
              <a:t>201511062 </a:t>
            </a:r>
            <a:r>
              <a:rPr lang="ko-KR" altLang="en-US" dirty="0"/>
              <a:t>김호준</a:t>
            </a:r>
            <a:endParaRPr lang="en-US" altLang="ko-KR" dirty="0"/>
          </a:p>
          <a:p>
            <a:r>
              <a:rPr lang="en-US" altLang="ko-KR" dirty="0"/>
              <a:t>201511068 </a:t>
            </a:r>
            <a:r>
              <a:rPr lang="ko-KR" altLang="en-US" dirty="0"/>
              <a:t>남정현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35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B5EDA-46A4-4E5F-89FF-098AFA0B86C4}"/>
              </a:ext>
            </a:extLst>
          </p:cNvPr>
          <p:cNvSpPr txBox="1"/>
          <p:nvPr/>
        </p:nvSpPr>
        <p:spPr>
          <a:xfrm>
            <a:off x="4951755" y="995773"/>
            <a:ext cx="3551221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임의의 </a:t>
            </a:r>
            <a:r>
              <a:rPr lang="en-US" altLang="ko-KR" dirty="0"/>
              <a:t>7000 </a:t>
            </a:r>
            <a:r>
              <a:rPr lang="ko-KR" altLang="en-US" dirty="0"/>
              <a:t>경기의 결과 데이터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02CDA5-D13F-45E2-A145-7E13E4FB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0344"/>
            <a:ext cx="9144000" cy="2420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152EE-96CB-447B-B9A7-3C5B0F893CC2}"/>
              </a:ext>
            </a:extLst>
          </p:cNvPr>
          <p:cNvSpPr txBox="1"/>
          <p:nvPr/>
        </p:nvSpPr>
        <p:spPr>
          <a:xfrm>
            <a:off x="822960" y="5607698"/>
            <a:ext cx="704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담겨있는 정보는 킬</a:t>
            </a:r>
            <a:r>
              <a:rPr lang="en-US" altLang="ko-KR" dirty="0"/>
              <a:t>, </a:t>
            </a:r>
            <a:r>
              <a:rPr lang="ko-KR" altLang="en-US" dirty="0" err="1"/>
              <a:t>데스</a:t>
            </a:r>
            <a:r>
              <a:rPr lang="en-US" altLang="ko-KR" dirty="0"/>
              <a:t>, </a:t>
            </a:r>
            <a:r>
              <a:rPr lang="ko-KR" altLang="en-US" dirty="0" err="1"/>
              <a:t>어시트</a:t>
            </a:r>
            <a:r>
              <a:rPr lang="en-US" altLang="ko-KR" dirty="0"/>
              <a:t>,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 err="1"/>
              <a:t>와드</a:t>
            </a:r>
            <a:r>
              <a:rPr lang="ko-KR" altLang="en-US" dirty="0"/>
              <a:t> 숫자</a:t>
            </a:r>
            <a:r>
              <a:rPr lang="en-US" altLang="ko-KR" dirty="0"/>
              <a:t>, CS, </a:t>
            </a:r>
            <a:r>
              <a:rPr lang="ko-KR" altLang="en-US" dirty="0"/>
              <a:t>바론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, </a:t>
            </a:r>
            <a:r>
              <a:rPr lang="ko-KR" altLang="en-US" dirty="0"/>
              <a:t>부신 타워 수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EF17A-5618-4BFF-B580-47F86176119F}"/>
              </a:ext>
            </a:extLst>
          </p:cNvPr>
          <p:cNvSpPr txBox="1"/>
          <p:nvPr/>
        </p:nvSpPr>
        <p:spPr>
          <a:xfrm>
            <a:off x="4951755" y="995773"/>
            <a:ext cx="3551221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임의의 </a:t>
            </a:r>
            <a:r>
              <a:rPr lang="en-US" altLang="ko-KR" dirty="0"/>
              <a:t>7000 </a:t>
            </a:r>
            <a:r>
              <a:rPr lang="ko-KR" altLang="en-US" dirty="0"/>
              <a:t>경기의 결과 데이터</a:t>
            </a:r>
          </a:p>
        </p:txBody>
      </p:sp>
    </p:spTree>
    <p:extLst>
      <p:ext uri="{BB962C8B-B14F-4D97-AF65-F5344CB8AC3E}">
        <p14:creationId xmlns:p14="http://schemas.microsoft.com/office/powerpoint/2010/main" val="19494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0BD13C-F59D-4D21-A4F6-12EAE36F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197" y="1846263"/>
            <a:ext cx="6606056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9CF83-5632-48AA-89B2-E9D7EC2EBC05}"/>
              </a:ext>
            </a:extLst>
          </p:cNvPr>
          <p:cNvSpPr txBox="1"/>
          <p:nvPr/>
        </p:nvSpPr>
        <p:spPr>
          <a:xfrm>
            <a:off x="4404628" y="1125106"/>
            <a:ext cx="3492625" cy="36933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플레이어별 최근 </a:t>
            </a:r>
            <a:r>
              <a:rPr lang="en-US" altLang="ko-KR" u="sng" dirty="0">
                <a:solidFill>
                  <a:srgbClr val="FF0000"/>
                </a:solidFill>
              </a:rPr>
              <a:t>20</a:t>
            </a:r>
            <a:r>
              <a:rPr lang="ko-KR" altLang="en-US" u="sng" dirty="0">
                <a:solidFill>
                  <a:srgbClr val="FF0000"/>
                </a:solidFill>
              </a:rPr>
              <a:t>경기</a:t>
            </a:r>
            <a:r>
              <a:rPr lang="ko-KR" altLang="en-US" dirty="0"/>
              <a:t>의 전적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37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2357-B5B6-48E3-A6C7-9D9F989C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2BA1B-2ECB-442F-AC7F-12AE105F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37" y="1845734"/>
            <a:ext cx="8113651" cy="4385384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err="1"/>
              <a:t>크롤링</a:t>
            </a:r>
            <a:r>
              <a:rPr lang="ko-KR" altLang="en-US" b="1" dirty="0"/>
              <a:t> 예정이었던 데이터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한국 선수가 참여한 공식 대회 </a:t>
            </a:r>
            <a:r>
              <a:rPr lang="en-US" altLang="ko-KR" dirty="0"/>
              <a:t>KDA </a:t>
            </a:r>
            <a:r>
              <a:rPr lang="ko-KR" altLang="en-US" dirty="0"/>
              <a:t>전적</a:t>
            </a:r>
            <a:endParaRPr lang="en-US" altLang="ko-KR" dirty="0"/>
          </a:p>
          <a:p>
            <a:r>
              <a:rPr lang="ko-KR" altLang="en-US" dirty="0"/>
              <a:t>팀별 선수들의 </a:t>
            </a:r>
            <a:r>
              <a:rPr lang="en-US" altLang="ko-KR" dirty="0"/>
              <a:t>6</a:t>
            </a:r>
            <a:r>
              <a:rPr lang="ko-KR" altLang="en-US" dirty="0"/>
              <a:t>개월이내 개인 전적 </a:t>
            </a:r>
            <a:r>
              <a:rPr lang="en-US" altLang="ko-KR" dirty="0"/>
              <a:t>(KDA, </a:t>
            </a:r>
            <a:r>
              <a:rPr lang="ko-KR" altLang="en-US" dirty="0" err="1"/>
              <a:t>피해량</a:t>
            </a:r>
            <a:r>
              <a:rPr lang="en-US" altLang="ko-KR" dirty="0"/>
              <a:t>, CS, </a:t>
            </a:r>
            <a:r>
              <a:rPr lang="ko-KR" altLang="en-US" dirty="0"/>
              <a:t>골드</a:t>
            </a:r>
            <a:r>
              <a:rPr lang="en-US" altLang="ko-KR" dirty="0"/>
              <a:t>, </a:t>
            </a:r>
            <a:r>
              <a:rPr lang="ko-KR" altLang="en-US" dirty="0" err="1"/>
              <a:t>와드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…)</a:t>
            </a:r>
          </a:p>
          <a:p>
            <a:r>
              <a:rPr lang="ko-KR" altLang="en-US" dirty="0"/>
              <a:t>선수 별 게임 챔피언 통계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실제 </a:t>
            </a:r>
            <a:r>
              <a:rPr lang="ko-KR" altLang="en-US" b="1" dirty="0" err="1"/>
              <a:t>크롤링</a:t>
            </a:r>
            <a:r>
              <a:rPr lang="ko-KR" altLang="en-US" b="1" dirty="0"/>
              <a:t> 한 데이터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상위 랭크 플레이어의 최근 개인 전적 → 사용</a:t>
            </a:r>
            <a:endParaRPr lang="en-US" altLang="ko-KR" dirty="0"/>
          </a:p>
          <a:p>
            <a:r>
              <a:rPr lang="ko-KR" altLang="en-US" dirty="0"/>
              <a:t>무작위로 선정한 랭크 경기 데이터 </a:t>
            </a:r>
            <a:r>
              <a:rPr lang="en-US" altLang="ko-KR" dirty="0"/>
              <a:t>(26</a:t>
            </a:r>
            <a:r>
              <a:rPr lang="ko-KR" altLang="en-US" dirty="0"/>
              <a:t> 경기</a:t>
            </a:r>
            <a:r>
              <a:rPr lang="en-US" altLang="ko-KR" dirty="0"/>
              <a:t>)</a:t>
            </a:r>
            <a:r>
              <a:rPr lang="ko-KR" altLang="en-US" dirty="0"/>
              <a:t> →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선정된 랭크 경기에 참여한 </a:t>
            </a:r>
            <a:r>
              <a:rPr lang="en-US" altLang="ko-KR" dirty="0"/>
              <a:t>10</a:t>
            </a:r>
            <a:r>
              <a:rPr lang="ko-KR" altLang="en-US" dirty="0"/>
              <a:t>명의 </a:t>
            </a:r>
            <a:r>
              <a:rPr lang="en-US" altLang="ko-KR" dirty="0"/>
              <a:t>KDA </a:t>
            </a:r>
            <a:r>
              <a:rPr lang="ko-KR" altLang="en-US" dirty="0"/>
              <a:t>전적 데이터 </a:t>
            </a:r>
            <a:r>
              <a:rPr lang="en-US" altLang="ko-KR" dirty="0"/>
              <a:t>(</a:t>
            </a:r>
            <a:r>
              <a:rPr lang="ko-KR" altLang="en-US" dirty="0"/>
              <a:t>최근 </a:t>
            </a:r>
            <a:r>
              <a:rPr lang="en-US" altLang="ko-KR" dirty="0"/>
              <a:t>20</a:t>
            </a:r>
            <a:r>
              <a:rPr lang="ko-KR" altLang="en-US" dirty="0"/>
              <a:t>경기</a:t>
            </a:r>
            <a:r>
              <a:rPr lang="en-US" altLang="ko-KR" dirty="0"/>
              <a:t>)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분당 </a:t>
            </a:r>
            <a:r>
              <a:rPr lang="ko-KR" altLang="en-US" dirty="0" err="1"/>
              <a:t>골드획득량</a:t>
            </a:r>
            <a:r>
              <a:rPr lang="en-US" altLang="ko-KR" dirty="0"/>
              <a:t>, </a:t>
            </a:r>
            <a:r>
              <a:rPr lang="ko-KR" altLang="en-US" dirty="0"/>
              <a:t>분당 경험치 </a:t>
            </a:r>
            <a:r>
              <a:rPr lang="ko-KR" altLang="en-US" dirty="0" err="1"/>
              <a:t>획득량</a:t>
            </a:r>
            <a:r>
              <a:rPr lang="en-US" altLang="ko-KR" dirty="0"/>
              <a:t>, </a:t>
            </a:r>
            <a:r>
              <a:rPr lang="ko-KR" altLang="en-US" dirty="0"/>
              <a:t>공식 대회 전적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9575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152EE-96CB-447B-B9A7-3C5B0F893CC2}"/>
              </a:ext>
            </a:extLst>
          </p:cNvPr>
          <p:cNvSpPr txBox="1"/>
          <p:nvPr/>
        </p:nvSpPr>
        <p:spPr>
          <a:xfrm>
            <a:off x="822960" y="5607698"/>
            <a:ext cx="704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7000</a:t>
            </a:r>
            <a:r>
              <a:rPr lang="ko-KR" altLang="en-US" dirty="0"/>
              <a:t>경기의 랭크 경기 데이터에서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통해 영향력 있는 </a:t>
            </a:r>
            <a:r>
              <a:rPr lang="en-US" altLang="ko-KR" dirty="0"/>
              <a:t>feature</a:t>
            </a:r>
            <a:r>
              <a:rPr lang="ko-KR" altLang="en-US" dirty="0"/>
              <a:t>를 뽑아낸다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71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02CDA5-D13F-45E2-A145-7E13E4FB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" y="2971776"/>
            <a:ext cx="9144000" cy="2420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152EE-96CB-447B-B9A7-3C5B0F893CC2}"/>
              </a:ext>
            </a:extLst>
          </p:cNvPr>
          <p:cNvSpPr txBox="1"/>
          <p:nvPr/>
        </p:nvSpPr>
        <p:spPr>
          <a:xfrm>
            <a:off x="822960" y="5607698"/>
            <a:ext cx="704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7000</a:t>
            </a:r>
            <a:r>
              <a:rPr lang="ko-KR" altLang="en-US" dirty="0"/>
              <a:t>경기의 랭크 경기 데이터에서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통해 영향력 있는 </a:t>
            </a:r>
            <a:r>
              <a:rPr lang="en-US" altLang="ko-KR" dirty="0"/>
              <a:t>feature</a:t>
            </a:r>
            <a:r>
              <a:rPr lang="ko-KR" altLang="en-US" dirty="0"/>
              <a:t>를 뽑아낸다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42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3C0531-821C-4868-B82A-5892D3917AC0}"/>
              </a:ext>
            </a:extLst>
          </p:cNvPr>
          <p:cNvGrpSpPr/>
          <p:nvPr/>
        </p:nvGrpSpPr>
        <p:grpSpPr>
          <a:xfrm>
            <a:off x="356802" y="1910176"/>
            <a:ext cx="8199909" cy="1659451"/>
            <a:chOff x="494904" y="2545088"/>
            <a:chExt cx="8199909" cy="165945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45BA721-130B-480B-91AF-C846E1B4B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04" y="2653461"/>
              <a:ext cx="8199909" cy="155107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3C0561-DE31-461F-A5D6-82D3657702FF}"/>
                </a:ext>
              </a:extLst>
            </p:cNvPr>
            <p:cNvSpPr/>
            <p:nvPr/>
          </p:nvSpPr>
          <p:spPr>
            <a:xfrm>
              <a:off x="6113479" y="2545088"/>
              <a:ext cx="2207562" cy="145075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1197001-9474-4832-A9D6-6E446512AC0F}"/>
              </a:ext>
            </a:extLst>
          </p:cNvPr>
          <p:cNvSpPr txBox="1"/>
          <p:nvPr/>
        </p:nvSpPr>
        <p:spPr>
          <a:xfrm>
            <a:off x="2637146" y="4067895"/>
            <a:ext cx="3639220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분석하고 싶은 경기하나를 잡는다</a:t>
            </a:r>
            <a:r>
              <a:rPr lang="en-US" altLang="ko-KR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1DB9D7-974B-4F08-B1E9-23072E6D5A4C}"/>
              </a:ext>
            </a:extLst>
          </p:cNvPr>
          <p:cNvSpPr/>
          <p:nvPr/>
        </p:nvSpPr>
        <p:spPr>
          <a:xfrm>
            <a:off x="2612158" y="4550285"/>
            <a:ext cx="5182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경기에 참여한 </a:t>
            </a:r>
            <a:r>
              <a:rPr lang="en-US" altLang="ko-KR" dirty="0"/>
              <a:t>10</a:t>
            </a:r>
            <a:r>
              <a:rPr lang="ko-KR" altLang="en-US" dirty="0"/>
              <a:t>명의 최근 전적 </a:t>
            </a:r>
            <a:r>
              <a:rPr lang="en-US" altLang="ko-KR" dirty="0"/>
              <a:t>20</a:t>
            </a:r>
            <a:r>
              <a:rPr lang="ko-KR" altLang="en-US" dirty="0"/>
              <a:t>경기를 뽑는다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23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BF447-AEF5-4F16-AAC8-C70D51FE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3" y="1920582"/>
            <a:ext cx="5746108" cy="43494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CB86EE-73F8-4C1A-9386-09B55AA7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33" y="205769"/>
            <a:ext cx="4939463" cy="17095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926B3D-6889-47C4-A511-C2828BCD31F9}"/>
              </a:ext>
            </a:extLst>
          </p:cNvPr>
          <p:cNvSpPr/>
          <p:nvPr/>
        </p:nvSpPr>
        <p:spPr>
          <a:xfrm>
            <a:off x="6014301" y="2228671"/>
            <a:ext cx="3187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해당하는 </a:t>
            </a:r>
            <a:r>
              <a:rPr lang="en-US" altLang="ko-KR" dirty="0"/>
              <a:t>20 </a:t>
            </a:r>
            <a:r>
              <a:rPr lang="ko-KR" altLang="en-US" dirty="0"/>
              <a:t>경기의 영향력 있는 </a:t>
            </a:r>
            <a:r>
              <a:rPr lang="en-US" altLang="ko-KR" dirty="0"/>
              <a:t>feature</a:t>
            </a:r>
            <a:r>
              <a:rPr lang="ko-KR" altLang="en-US" dirty="0"/>
              <a:t>를 평균을 내서 한 플레이어의 평균 능력을 구한다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ABECDA-3503-4016-BC5C-FDCF56E0AF05}"/>
              </a:ext>
            </a:extLst>
          </p:cNvPr>
          <p:cNvSpPr/>
          <p:nvPr/>
        </p:nvSpPr>
        <p:spPr>
          <a:xfrm>
            <a:off x="6014301" y="3612221"/>
            <a:ext cx="3187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 플레이어들의 평균 능력을 바탕으로 승패를 예측한다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D84E0D-A643-431B-8BFA-D5221789CA19}"/>
              </a:ext>
            </a:extLst>
          </p:cNvPr>
          <p:cNvSpPr/>
          <p:nvPr/>
        </p:nvSpPr>
        <p:spPr>
          <a:xfrm>
            <a:off x="6014301" y="4718772"/>
            <a:ext cx="3187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예측한 승패 여부와 실제 승패 여부가 </a:t>
            </a:r>
            <a:r>
              <a:rPr lang="ko-KR" altLang="en-US" dirty="0" err="1"/>
              <a:t>같은지</a:t>
            </a:r>
            <a:r>
              <a:rPr lang="ko-KR" altLang="en-US" dirty="0"/>
              <a:t> 확인한다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83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F2DD2B-B710-4758-97E3-9CA1E0C4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845734"/>
            <a:ext cx="7543801" cy="4023360"/>
          </a:xfrm>
        </p:spPr>
        <p:txBody>
          <a:bodyPr/>
          <a:lstStyle/>
          <a:p>
            <a:r>
              <a:rPr lang="ko-KR" altLang="en-US" dirty="0"/>
              <a:t>한 선수의 평균성적을 구한 방식은 다음과 같다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BCEA24-4166-43BD-8A0C-1B1BFCC8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2497351"/>
            <a:ext cx="9144000" cy="21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5B9A1118-4804-4461-B2BF-B18719FF6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543119"/>
              </p:ext>
            </p:extLst>
          </p:nvPr>
        </p:nvGraphicFramePr>
        <p:xfrm>
          <a:off x="822325" y="1846263"/>
          <a:ext cx="7543800" cy="45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395">
                  <a:extLst>
                    <a:ext uri="{9D8B030D-6E8A-4147-A177-3AD203B41FA5}">
                      <a16:colId xmlns:a16="http://schemas.microsoft.com/office/drawing/2014/main" val="2038151912"/>
                    </a:ext>
                  </a:extLst>
                </a:gridCol>
                <a:gridCol w="3822405">
                  <a:extLst>
                    <a:ext uri="{9D8B030D-6E8A-4147-A177-3AD203B41FA5}">
                      <a16:colId xmlns:a16="http://schemas.microsoft.com/office/drawing/2014/main" val="3677603237"/>
                    </a:ext>
                  </a:extLst>
                </a:gridCol>
              </a:tblGrid>
              <a:tr h="39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value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544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KDA2 (K+0.2A-1.2D)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2709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KDA (K+A)/D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45585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Kill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8224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Assist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607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Damage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52816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45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상관계수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AD34A6-6A5E-432A-AC09-09D71FFB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88255"/>
            <a:ext cx="2762249" cy="62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0E1229-5890-487A-A13F-15962100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28" y="3750080"/>
            <a:ext cx="2752725" cy="638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86017C-6072-4808-8AAC-5D56269D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700" y="3061485"/>
            <a:ext cx="2762250" cy="628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73482F-50A0-4075-9CE6-88D0F5DE4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228" y="2385893"/>
            <a:ext cx="2705100" cy="638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97B810-BEC1-4B79-86F5-79D647444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0" y="5021099"/>
            <a:ext cx="2647950" cy="638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442C7A-8766-480C-A0C2-9F90C8443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700" y="5729915"/>
            <a:ext cx="2771775" cy="628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A9370-3A81-46FA-9D9C-4FE97D817024}"/>
              </a:ext>
            </a:extLst>
          </p:cNvPr>
          <p:cNvSpPr txBox="1"/>
          <p:nvPr/>
        </p:nvSpPr>
        <p:spPr>
          <a:xfrm>
            <a:off x="4230586" y="210445"/>
            <a:ext cx="4135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more win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이긴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more lose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진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same </a:t>
            </a:r>
            <a:r>
              <a:rPr lang="ko-KR" altLang="en-US" dirty="0">
                <a:solidFill>
                  <a:srgbClr val="FF0000"/>
                </a:solidFill>
              </a:rPr>
              <a:t>→ 두 팀의 해당 지표가 같은 경우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E603-AEB3-4B3F-8585-76293D0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0B71-DCD3-410F-B122-626801C6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 LOL</a:t>
            </a:r>
            <a:r>
              <a:rPr lang="ko-KR" altLang="en-US" sz="2800" dirty="0"/>
              <a:t> 프로게이머의 전적 데이터를 바탕으로 선수를 평가하고 최적의 팀을 구성해보기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164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5B9A1118-4804-4461-B2BF-B18719FF6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286491"/>
              </p:ext>
            </p:extLst>
          </p:nvPr>
        </p:nvGraphicFramePr>
        <p:xfrm>
          <a:off x="822325" y="1846263"/>
          <a:ext cx="7543800" cy="45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395">
                  <a:extLst>
                    <a:ext uri="{9D8B030D-6E8A-4147-A177-3AD203B41FA5}">
                      <a16:colId xmlns:a16="http://schemas.microsoft.com/office/drawing/2014/main" val="2038151912"/>
                    </a:ext>
                  </a:extLst>
                </a:gridCol>
                <a:gridCol w="3822405">
                  <a:extLst>
                    <a:ext uri="{9D8B030D-6E8A-4147-A177-3AD203B41FA5}">
                      <a16:colId xmlns:a16="http://schemas.microsoft.com/office/drawing/2014/main" val="3677603237"/>
                    </a:ext>
                  </a:extLst>
                </a:gridCol>
              </a:tblGrid>
              <a:tr h="39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value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544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Tower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2709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Dragon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45585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Baron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8224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Des_ward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607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Build_ward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52816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Pink_ward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45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상관계수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C92263-9F7D-435B-9A39-80F1FEFC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5693772"/>
            <a:ext cx="2676525" cy="638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DDDB3F-246D-4488-90F5-9AAFC442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5045481"/>
            <a:ext cx="2771775" cy="619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591A6C-22FF-48BA-8069-151DA3469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12" y="4381430"/>
            <a:ext cx="2781300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B98F71-4AD3-4B92-9592-B2C6AC40E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425" y="3749832"/>
            <a:ext cx="2667000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FC0DDC-7553-49A0-B3C4-1460918CB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425" y="3047806"/>
            <a:ext cx="2743200" cy="657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5FFA66-DB5B-49A2-821E-84FCCD5C4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7712" y="2377260"/>
            <a:ext cx="2771775" cy="638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6D9AD-B993-4119-BE77-76F8AD681AA5}"/>
              </a:ext>
            </a:extLst>
          </p:cNvPr>
          <p:cNvSpPr txBox="1"/>
          <p:nvPr/>
        </p:nvSpPr>
        <p:spPr>
          <a:xfrm>
            <a:off x="4230586" y="210445"/>
            <a:ext cx="4135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more win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이긴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more lose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진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same </a:t>
            </a:r>
            <a:r>
              <a:rPr lang="ko-KR" altLang="en-US" dirty="0">
                <a:solidFill>
                  <a:srgbClr val="FF0000"/>
                </a:solidFill>
              </a:rPr>
              <a:t>→ 두 팀의 해당 지표가 같은 경우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9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5B9A1118-4804-4461-B2BF-B18719FF6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928442"/>
              </p:ext>
            </p:extLst>
          </p:nvPr>
        </p:nvGraphicFramePr>
        <p:xfrm>
          <a:off x="822325" y="1846263"/>
          <a:ext cx="7543800" cy="45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395">
                  <a:extLst>
                    <a:ext uri="{9D8B030D-6E8A-4147-A177-3AD203B41FA5}">
                      <a16:colId xmlns:a16="http://schemas.microsoft.com/office/drawing/2014/main" val="2038151912"/>
                    </a:ext>
                  </a:extLst>
                </a:gridCol>
                <a:gridCol w="3822405">
                  <a:extLst>
                    <a:ext uri="{9D8B030D-6E8A-4147-A177-3AD203B41FA5}">
                      <a16:colId xmlns:a16="http://schemas.microsoft.com/office/drawing/2014/main" val="3677603237"/>
                    </a:ext>
                  </a:extLst>
                </a:gridCol>
              </a:tblGrid>
              <a:tr h="39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value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544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Tower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------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2709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Dragon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45585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3.5 Baron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8224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1.85 </a:t>
                      </a:r>
                      <a:r>
                        <a:rPr lang="en-US" altLang="ko-KR" sz="2800" dirty="0" err="1"/>
                        <a:t>Des_ward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607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</a:t>
                      </a:r>
                      <a:r>
                        <a:rPr lang="en-US" altLang="ko-KR" sz="2800" dirty="0" err="1"/>
                        <a:t>Build_ward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52816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0.12 </a:t>
                      </a:r>
                      <a:r>
                        <a:rPr lang="en-US" altLang="ko-KR" sz="2800" dirty="0" err="1"/>
                        <a:t>Pink_ward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45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상관계수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E4525-F2C6-4FDF-97C6-9F7A9D98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4779390"/>
            <a:ext cx="3794125" cy="11461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32E755-BA42-4E27-B096-8BCE36FE2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189" y="3190402"/>
            <a:ext cx="3855936" cy="916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23195-56E0-41A3-889C-ACB4CBC07CC0}"/>
              </a:ext>
            </a:extLst>
          </p:cNvPr>
          <p:cNvSpPr txBox="1"/>
          <p:nvPr/>
        </p:nvSpPr>
        <p:spPr>
          <a:xfrm>
            <a:off x="4230586" y="210445"/>
            <a:ext cx="4135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more win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이긴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more lose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진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same </a:t>
            </a:r>
            <a:r>
              <a:rPr lang="ko-KR" altLang="en-US" dirty="0">
                <a:solidFill>
                  <a:srgbClr val="FF0000"/>
                </a:solidFill>
              </a:rPr>
              <a:t>→ 두 팀의 해당 지표가 같은 경우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8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F2DD2B-B710-4758-97E3-9CA1E0C4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7000</a:t>
            </a:r>
            <a:r>
              <a:rPr lang="ko-KR" altLang="en-US" dirty="0"/>
              <a:t>개 경기의 데이터 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r>
              <a:rPr lang="en-US" altLang="ko-KR" dirty="0"/>
              <a:t>K, D, A, </a:t>
            </a:r>
            <a:r>
              <a:rPr lang="ko-KR" altLang="en-US" dirty="0" err="1"/>
              <a:t>와드</a:t>
            </a:r>
            <a:r>
              <a:rPr lang="ko-KR" altLang="en-US" dirty="0"/>
              <a:t> 점수를 통해 승패 예측</a:t>
            </a:r>
            <a:endParaRPr lang="en-US" altLang="ko-KR" dirty="0"/>
          </a:p>
          <a:p>
            <a:r>
              <a:rPr lang="en-US" altLang="ko-KR" dirty="0"/>
              <a:t>KDA2, </a:t>
            </a:r>
            <a:r>
              <a:rPr lang="ko-KR" altLang="en-US" dirty="0" err="1"/>
              <a:t>와드</a:t>
            </a:r>
            <a:r>
              <a:rPr lang="ko-KR" altLang="en-US" dirty="0"/>
              <a:t> 점수</a:t>
            </a:r>
            <a:r>
              <a:rPr lang="en-US" altLang="ko-KR" dirty="0"/>
              <a:t>, </a:t>
            </a:r>
            <a:r>
              <a:rPr lang="ko-KR" altLang="en-US" dirty="0"/>
              <a:t>데미지를 통해 승패예측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26</a:t>
            </a:r>
            <a:r>
              <a:rPr lang="ko-KR" altLang="en-US" b="1" dirty="0"/>
              <a:t>경기 승패 예측 결과</a:t>
            </a:r>
            <a:endParaRPr lang="en-US" altLang="ko-KR" b="1" dirty="0"/>
          </a:p>
          <a:p>
            <a:r>
              <a:rPr lang="en-US" altLang="ko-KR" dirty="0"/>
              <a:t>K, D, A, </a:t>
            </a:r>
            <a:r>
              <a:rPr lang="ko-KR" altLang="en-US" dirty="0" err="1"/>
              <a:t>와드</a:t>
            </a:r>
            <a:r>
              <a:rPr lang="ko-KR" altLang="en-US" dirty="0"/>
              <a:t> 점수</a:t>
            </a:r>
            <a:endParaRPr lang="en-US" altLang="ko-KR" dirty="0"/>
          </a:p>
          <a:p>
            <a:r>
              <a:rPr lang="ko-KR" altLang="en-US" dirty="0"/>
              <a:t>성공 </a:t>
            </a:r>
            <a:r>
              <a:rPr lang="en-US" altLang="ko-KR" dirty="0"/>
              <a:t>: 14  </a:t>
            </a:r>
            <a:r>
              <a:rPr lang="ko-KR" altLang="en-US" dirty="0"/>
              <a:t>실패 </a:t>
            </a:r>
            <a:r>
              <a:rPr lang="en-US" altLang="ko-KR" dirty="0"/>
              <a:t>: 7  </a:t>
            </a:r>
            <a:r>
              <a:rPr lang="ko-KR" altLang="en-US" dirty="0"/>
              <a:t>모르겠음 </a:t>
            </a:r>
            <a:r>
              <a:rPr lang="en-US" altLang="ko-KR" dirty="0"/>
              <a:t>: 5 </a:t>
            </a:r>
          </a:p>
          <a:p>
            <a:r>
              <a:rPr lang="en-US" altLang="ko-KR" dirty="0"/>
              <a:t>KDA2, </a:t>
            </a:r>
            <a:r>
              <a:rPr lang="ko-KR" altLang="en-US" dirty="0" err="1"/>
              <a:t>와드</a:t>
            </a:r>
            <a:r>
              <a:rPr lang="ko-KR" altLang="en-US" dirty="0"/>
              <a:t> 점수</a:t>
            </a:r>
            <a:r>
              <a:rPr lang="en-US" altLang="ko-KR" dirty="0"/>
              <a:t>, </a:t>
            </a:r>
            <a:r>
              <a:rPr lang="ko-KR" altLang="en-US" dirty="0"/>
              <a:t>데미지</a:t>
            </a:r>
            <a:endParaRPr lang="en-US" altLang="ko-KR" dirty="0"/>
          </a:p>
          <a:p>
            <a:r>
              <a:rPr lang="ko-KR" altLang="en-US" dirty="0"/>
              <a:t>성공 </a:t>
            </a:r>
            <a:r>
              <a:rPr lang="en-US" altLang="ko-KR" dirty="0"/>
              <a:t>: 14  </a:t>
            </a:r>
            <a:r>
              <a:rPr lang="ko-KR" altLang="en-US" dirty="0"/>
              <a:t>실패 </a:t>
            </a:r>
            <a:r>
              <a:rPr lang="en-US" altLang="ko-KR" dirty="0"/>
              <a:t>: 6  </a:t>
            </a:r>
            <a:r>
              <a:rPr lang="ko-KR" altLang="en-US" dirty="0"/>
              <a:t>모르겠음 </a:t>
            </a:r>
            <a:r>
              <a:rPr lang="en-US" altLang="ko-KR" dirty="0"/>
              <a:t>: 6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5C814-139C-492A-B4C5-8726BC28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13" y="0"/>
            <a:ext cx="2225233" cy="63099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F0C463-C33A-45F6-91C6-B1BDFF63F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292" y="651788"/>
            <a:ext cx="1007707" cy="19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E603-AEB3-4B3F-8585-76293D0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0B71-DCD3-410F-B122-626801C6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 </a:t>
            </a:r>
            <a:r>
              <a:rPr lang="en-US" altLang="ko-KR" sz="2800" strike="sngStrike" dirty="0"/>
              <a:t>LOL</a:t>
            </a:r>
            <a:r>
              <a:rPr lang="ko-KR" altLang="en-US" sz="2800" strike="sngStrike" dirty="0"/>
              <a:t> 프로게이머의 전적 데이터를 바탕으로 선수를 평가하고 최적의 팀을 구성해보기</a:t>
            </a:r>
            <a:r>
              <a:rPr lang="en-US" altLang="ko-KR" sz="2800" strike="sngStrike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/>
              <a:t>플레이어의 최근 전적을 바탕으로 실력 평가 </a:t>
            </a:r>
            <a:endParaRPr lang="en-US" altLang="ko-KR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err="1"/>
              <a:t>머신러닝을</a:t>
            </a:r>
            <a:r>
              <a:rPr lang="ko-KR" altLang="en-US" sz="2800" dirty="0"/>
              <a:t> 통해 임의의 경기 승패 예측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493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2357-B5B6-48E3-A6C7-9D9F989C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크롤링</a:t>
            </a:r>
            <a:r>
              <a:rPr lang="ko-KR" altLang="en-US" b="1" dirty="0"/>
              <a:t>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2BA1B-2ECB-442F-AC7F-12AE105F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11994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한 선수의 개인 랭크 전적 → 선수당 약 </a:t>
            </a:r>
            <a:r>
              <a:rPr lang="en-US" altLang="ko-KR" dirty="0"/>
              <a:t>500 </a:t>
            </a:r>
            <a:r>
              <a:rPr lang="ko-KR" altLang="en-US" dirty="0"/>
              <a:t>경기</a:t>
            </a:r>
            <a:endParaRPr lang="en-US" altLang="ko-KR" dirty="0"/>
          </a:p>
          <a:p>
            <a:r>
              <a:rPr lang="ko-KR" altLang="en-US" dirty="0"/>
              <a:t>한번에 표시되는 경기 → </a:t>
            </a:r>
            <a:r>
              <a:rPr lang="en-US" altLang="ko-KR" dirty="0"/>
              <a:t>20 </a:t>
            </a:r>
            <a:r>
              <a:rPr lang="ko-KR" altLang="en-US" dirty="0"/>
              <a:t>경기</a:t>
            </a:r>
            <a:endParaRPr lang="en-US" altLang="ko-KR" dirty="0"/>
          </a:p>
          <a:p>
            <a:r>
              <a:rPr lang="en-US" altLang="ko-KR" dirty="0"/>
              <a:t>20 ~ 30 </a:t>
            </a:r>
            <a:r>
              <a:rPr lang="ko-KR" altLang="en-US" dirty="0"/>
              <a:t>번 정도 </a:t>
            </a:r>
            <a:r>
              <a:rPr lang="en-US" altLang="ko-KR" dirty="0"/>
              <a:t>“</a:t>
            </a:r>
            <a:r>
              <a:rPr lang="ko-KR" altLang="en-US" dirty="0" err="1"/>
              <a:t>더보기</a:t>
            </a:r>
            <a:r>
              <a:rPr lang="ko-KR" altLang="en-US" dirty="0"/>
              <a:t>” 버튼을 눌러야 선수 개인전적을 모두 불러올 수 있음 → </a:t>
            </a:r>
            <a:r>
              <a:rPr lang="ko-KR" altLang="en-US" dirty="0" err="1"/>
              <a:t>크롤링을</a:t>
            </a:r>
            <a:r>
              <a:rPr lang="ko-KR" altLang="en-US" dirty="0"/>
              <a:t> 돌리는데 많은 시간 소요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오류로 인한 </a:t>
            </a:r>
            <a:r>
              <a:rPr lang="ko-KR" altLang="en-US" dirty="0" err="1"/>
              <a:t>크롤링</a:t>
            </a:r>
            <a:r>
              <a:rPr lang="ko-KR" altLang="en-US" dirty="0"/>
              <a:t> 지연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675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2357-B5B6-48E3-A6C7-9D9F989C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크롤링</a:t>
            </a:r>
            <a:r>
              <a:rPr lang="ko-KR" altLang="en-US" b="1" dirty="0"/>
              <a:t>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2BA1B-2ECB-442F-AC7F-12AE105F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11994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한 선수의 개인 랭크 전적 → 선수당 약 </a:t>
            </a:r>
            <a:r>
              <a:rPr lang="en-US" altLang="ko-KR" dirty="0"/>
              <a:t>500 </a:t>
            </a:r>
            <a:r>
              <a:rPr lang="ko-KR" altLang="en-US" dirty="0"/>
              <a:t>경기</a:t>
            </a:r>
            <a:endParaRPr lang="en-US" altLang="ko-KR" dirty="0"/>
          </a:p>
          <a:p>
            <a:r>
              <a:rPr lang="ko-KR" altLang="en-US" dirty="0"/>
              <a:t>한번에 표시되는 경기 → </a:t>
            </a:r>
            <a:r>
              <a:rPr lang="en-US" altLang="ko-KR" dirty="0"/>
              <a:t>20 </a:t>
            </a:r>
            <a:r>
              <a:rPr lang="ko-KR" altLang="en-US" dirty="0"/>
              <a:t>경기</a:t>
            </a:r>
            <a:endParaRPr lang="en-US" altLang="ko-KR" dirty="0"/>
          </a:p>
          <a:p>
            <a:r>
              <a:rPr lang="en-US" altLang="ko-KR" dirty="0"/>
              <a:t>20 ~ 30 </a:t>
            </a:r>
            <a:r>
              <a:rPr lang="ko-KR" altLang="en-US" dirty="0"/>
              <a:t>번 정도 </a:t>
            </a:r>
            <a:r>
              <a:rPr lang="en-US" altLang="ko-KR" dirty="0"/>
              <a:t>“</a:t>
            </a:r>
            <a:r>
              <a:rPr lang="ko-KR" altLang="en-US" dirty="0" err="1"/>
              <a:t>더보기</a:t>
            </a:r>
            <a:r>
              <a:rPr lang="ko-KR" altLang="en-US" dirty="0"/>
              <a:t>” 버튼을 눌러야 선수 개인전적을 모두 불러올 수 있음 → </a:t>
            </a:r>
            <a:r>
              <a:rPr lang="ko-KR" altLang="en-US" dirty="0" err="1"/>
              <a:t>크롤링을</a:t>
            </a:r>
            <a:r>
              <a:rPr lang="ko-KR" altLang="en-US" dirty="0"/>
              <a:t> 돌리는데 많은 시간 소요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오류로 인한 </a:t>
            </a:r>
            <a:r>
              <a:rPr lang="ko-KR" altLang="en-US" dirty="0" err="1"/>
              <a:t>크롤링</a:t>
            </a:r>
            <a:r>
              <a:rPr lang="ko-KR" altLang="en-US" dirty="0"/>
              <a:t> 지연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BDD92-0648-4E6A-88AF-4C4546482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34" y="1234250"/>
            <a:ext cx="5212532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2357-B5B6-48E3-A6C7-9D9F989C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방향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2BA1B-2ECB-442F-AC7F-12AE105F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11994" cy="438538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수정 전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선수 별 개인 랭크 전적 </a:t>
            </a:r>
            <a:r>
              <a:rPr lang="en-US" altLang="ko-KR" dirty="0"/>
              <a:t>500 </a:t>
            </a:r>
            <a:r>
              <a:rPr lang="ko-KR" altLang="en-US" dirty="0"/>
              <a:t>개를 바탕으로 선수 능력 평가</a:t>
            </a:r>
            <a:endParaRPr lang="en-US" altLang="ko-KR" dirty="0"/>
          </a:p>
          <a:p>
            <a:r>
              <a:rPr lang="ko-KR" altLang="en-US" dirty="0"/>
              <a:t>공식 대회 전적을 이용해서 추가적인 선수 능력 평가</a:t>
            </a:r>
            <a:endParaRPr lang="en-US" altLang="ko-KR" dirty="0"/>
          </a:p>
          <a:p>
            <a:r>
              <a:rPr lang="ko-KR" altLang="en-US" dirty="0"/>
              <a:t>선수 별 챔피언 사용 통계를 이용해 챔피언별 선수 능력 평가</a:t>
            </a:r>
            <a:endParaRPr lang="en-US" altLang="ko-KR" dirty="0"/>
          </a:p>
          <a:p>
            <a:r>
              <a:rPr lang="ko-KR" altLang="en-US" dirty="0"/>
              <a:t>→ 평가된 선수 능력을 바탕으로 승</a:t>
            </a:r>
            <a:r>
              <a:rPr lang="en-US" altLang="ko-KR" dirty="0"/>
              <a:t>/</a:t>
            </a:r>
            <a:r>
              <a:rPr lang="ko-KR" altLang="en-US" dirty="0"/>
              <a:t>패 예측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수정 후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랭크 경기 </a:t>
            </a:r>
            <a:r>
              <a:rPr lang="en-US" altLang="ko-KR" dirty="0"/>
              <a:t>7000</a:t>
            </a:r>
            <a:r>
              <a:rPr lang="ko-KR" altLang="en-US" dirty="0"/>
              <a:t>경기로 </a:t>
            </a:r>
            <a:r>
              <a:rPr lang="ko-KR" altLang="en-US" dirty="0" err="1"/>
              <a:t>승패에</a:t>
            </a:r>
            <a:r>
              <a:rPr lang="ko-KR" altLang="en-US" dirty="0"/>
              <a:t> 영향력 있는 </a:t>
            </a:r>
            <a:r>
              <a:rPr lang="en-US" altLang="ko-KR" dirty="0"/>
              <a:t>feature </a:t>
            </a:r>
            <a:r>
              <a:rPr lang="ko-KR" altLang="en-US" dirty="0"/>
              <a:t>학습</a:t>
            </a:r>
            <a:endParaRPr lang="en-US" altLang="ko-KR" dirty="0"/>
          </a:p>
          <a:p>
            <a:r>
              <a:rPr lang="ko-KR" altLang="en-US" dirty="0"/>
              <a:t>무작위로 랭크 경기 </a:t>
            </a:r>
            <a:r>
              <a:rPr lang="en-US" altLang="ko-KR" dirty="0"/>
              <a:t>20 ~ 30</a:t>
            </a:r>
            <a:r>
              <a:rPr lang="ko-KR" altLang="en-US" dirty="0"/>
              <a:t>개 선정</a:t>
            </a:r>
            <a:endParaRPr lang="en-US" altLang="ko-KR" dirty="0"/>
          </a:p>
          <a:p>
            <a:r>
              <a:rPr lang="ko-KR" altLang="en-US" dirty="0"/>
              <a:t>각 경기당 개인 전적 </a:t>
            </a:r>
            <a:r>
              <a:rPr lang="en-US" altLang="ko-KR" dirty="0"/>
              <a:t>20</a:t>
            </a:r>
            <a:r>
              <a:rPr lang="ko-KR" altLang="en-US" dirty="0"/>
              <a:t>개에서 영향력 있는 </a:t>
            </a:r>
            <a:r>
              <a:rPr lang="en-US" altLang="ko-KR" dirty="0"/>
              <a:t>feature</a:t>
            </a:r>
            <a:r>
              <a:rPr lang="ko-KR" altLang="en-US" dirty="0"/>
              <a:t>를 바탕으로 플레이어 능력 평가</a:t>
            </a:r>
            <a:endParaRPr lang="en-US" altLang="ko-KR" dirty="0"/>
          </a:p>
          <a:p>
            <a:r>
              <a:rPr lang="ko-KR" altLang="en-US" dirty="0"/>
              <a:t>→ 평가된 플레이어 능력을 바탕으로 승</a:t>
            </a:r>
            <a:r>
              <a:rPr lang="en-US" altLang="ko-KR" dirty="0"/>
              <a:t>/</a:t>
            </a:r>
            <a:r>
              <a:rPr lang="ko-KR" altLang="en-US" dirty="0"/>
              <a:t>패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437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50099B9-519D-46A3-A0F6-671D0BBB9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914" y="1830667"/>
            <a:ext cx="5889892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D108A-197D-4F3E-AAE0-9F502A1C8F3A}"/>
              </a:ext>
            </a:extLst>
          </p:cNvPr>
          <p:cNvSpPr txBox="1"/>
          <p:nvPr/>
        </p:nvSpPr>
        <p:spPr>
          <a:xfrm>
            <a:off x="4961087" y="722733"/>
            <a:ext cx="3405673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한국팀이 참여한 공식대회 전적</a:t>
            </a:r>
            <a:endParaRPr lang="en-US" altLang="ko-KR" dirty="0"/>
          </a:p>
          <a:p>
            <a:r>
              <a:rPr lang="ko-KR" altLang="en-US" u="sng" dirty="0">
                <a:solidFill>
                  <a:srgbClr val="FF0000"/>
                </a:solidFill>
              </a:rPr>
              <a:t>약 </a:t>
            </a:r>
            <a:r>
              <a:rPr lang="en-US" altLang="ko-KR" u="sng" dirty="0">
                <a:solidFill>
                  <a:srgbClr val="FF0000"/>
                </a:solidFill>
              </a:rPr>
              <a:t>4000</a:t>
            </a:r>
            <a:r>
              <a:rPr lang="ko-KR" altLang="en-US" u="sng" dirty="0">
                <a:solidFill>
                  <a:srgbClr val="FF0000"/>
                </a:solidFill>
              </a:rPr>
              <a:t>경기</a:t>
            </a:r>
            <a:r>
              <a:rPr lang="en-US" altLang="ko-KR" dirty="0"/>
              <a:t>(40000</a:t>
            </a:r>
            <a:r>
              <a:rPr lang="ko-KR" altLang="en-US" dirty="0"/>
              <a:t>건의 데이터</a:t>
            </a:r>
            <a:r>
              <a:rPr lang="en-US" altLang="ko-KR" dirty="0"/>
              <a:t>)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2012~2017</a:t>
            </a:r>
            <a:r>
              <a:rPr lang="ko-KR" altLang="en-US" u="sng" dirty="0">
                <a:solidFill>
                  <a:srgbClr val="FF0000"/>
                </a:solidFill>
              </a:rPr>
              <a:t>년</a:t>
            </a:r>
            <a:r>
              <a:rPr lang="ko-KR" altLang="en-US" dirty="0"/>
              <a:t> 사이의 데이터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875DCE-349C-4C6B-92B9-835E2807571A}"/>
              </a:ext>
            </a:extLst>
          </p:cNvPr>
          <p:cNvGrpSpPr/>
          <p:nvPr/>
        </p:nvGrpSpPr>
        <p:grpSpPr>
          <a:xfrm>
            <a:off x="386499" y="286604"/>
            <a:ext cx="8455844" cy="5671136"/>
            <a:chOff x="386499" y="286604"/>
            <a:chExt cx="8455844" cy="567113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79A595D-007C-4943-A6CB-85A7EFC80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5" y="286604"/>
              <a:ext cx="8267308" cy="56617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C99F8BA-7E9F-4D24-9DA9-0371EF226F99}"/>
                </a:ext>
              </a:extLst>
            </p:cNvPr>
            <p:cNvCxnSpPr>
              <a:cxnSpLocks/>
            </p:cNvCxnSpPr>
            <p:nvPr/>
          </p:nvCxnSpPr>
          <p:spPr>
            <a:xfrm>
              <a:off x="386499" y="286604"/>
              <a:ext cx="8342722" cy="56711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83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B1ED0E-6D32-4DF1-97B6-E61C3C582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588" y="1846263"/>
            <a:ext cx="7383273" cy="40227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0B93B4-F99E-4AC7-A23C-F3EA37D083F6}"/>
              </a:ext>
            </a:extLst>
          </p:cNvPr>
          <p:cNvSpPr/>
          <p:nvPr/>
        </p:nvSpPr>
        <p:spPr>
          <a:xfrm>
            <a:off x="902588" y="1846263"/>
            <a:ext cx="7383273" cy="2811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E4BE-969C-49E7-8DE5-B6C6C2C5A0A8}"/>
              </a:ext>
            </a:extLst>
          </p:cNvPr>
          <p:cNvSpPr txBox="1"/>
          <p:nvPr/>
        </p:nvSpPr>
        <p:spPr>
          <a:xfrm>
            <a:off x="4246192" y="1237814"/>
            <a:ext cx="4120568" cy="36933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수집 종류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개 </a:t>
            </a:r>
            <a:r>
              <a:rPr lang="en-US" altLang="ko-KR" dirty="0">
                <a:solidFill>
                  <a:srgbClr val="FF0000"/>
                </a:solidFill>
              </a:rPr>
              <a:t>+ a</a:t>
            </a:r>
            <a:r>
              <a:rPr lang="en-US" altLang="ko-KR" dirty="0"/>
              <a:t>(</a:t>
            </a:r>
            <a:r>
              <a:rPr lang="ko-KR" altLang="en-US" dirty="0"/>
              <a:t>플레이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5CB572-C306-427A-9FA7-51183155D62C}"/>
              </a:ext>
            </a:extLst>
          </p:cNvPr>
          <p:cNvGrpSpPr/>
          <p:nvPr/>
        </p:nvGrpSpPr>
        <p:grpSpPr>
          <a:xfrm>
            <a:off x="386499" y="286604"/>
            <a:ext cx="8455844" cy="5671136"/>
            <a:chOff x="386499" y="286604"/>
            <a:chExt cx="8455844" cy="567113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84C82F1-CDFC-450C-99DC-B5CDF3E65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5" y="286604"/>
              <a:ext cx="8267308" cy="56617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0441FF9-B8CE-4513-917B-773DF3B4B66F}"/>
                </a:ext>
              </a:extLst>
            </p:cNvPr>
            <p:cNvCxnSpPr>
              <a:cxnSpLocks/>
            </p:cNvCxnSpPr>
            <p:nvPr/>
          </p:nvCxnSpPr>
          <p:spPr>
            <a:xfrm>
              <a:off x="386499" y="286604"/>
              <a:ext cx="8342722" cy="56711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7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10BB00-2CDB-417C-AC0F-9FDDB808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246"/>
          <a:stretch/>
        </p:blipFill>
        <p:spPr>
          <a:xfrm>
            <a:off x="411480" y="2284802"/>
            <a:ext cx="8366760" cy="30268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B5CE7B-EDF5-4CC8-819E-9CB274D7C473}"/>
              </a:ext>
            </a:extLst>
          </p:cNvPr>
          <p:cNvSpPr txBox="1"/>
          <p:nvPr/>
        </p:nvSpPr>
        <p:spPr>
          <a:xfrm>
            <a:off x="6090090" y="1156997"/>
            <a:ext cx="2202025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선수별</a:t>
            </a:r>
            <a:r>
              <a:rPr lang="ko-KR" altLang="en-US" dirty="0"/>
              <a:t> 챔피언 통계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A18DA0-7CD5-4A5E-800E-37B77E26EC26}"/>
              </a:ext>
            </a:extLst>
          </p:cNvPr>
          <p:cNvGrpSpPr/>
          <p:nvPr/>
        </p:nvGrpSpPr>
        <p:grpSpPr>
          <a:xfrm>
            <a:off x="386499" y="286604"/>
            <a:ext cx="8455844" cy="5671136"/>
            <a:chOff x="386499" y="286604"/>
            <a:chExt cx="8455844" cy="567113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2D67C08-A26A-4102-ABE3-6DBAD6857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5" y="286604"/>
              <a:ext cx="8267308" cy="56617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76778E2-F076-47A0-9111-EA4AC1932A1C}"/>
                </a:ext>
              </a:extLst>
            </p:cNvPr>
            <p:cNvCxnSpPr>
              <a:cxnSpLocks/>
            </p:cNvCxnSpPr>
            <p:nvPr/>
          </p:nvCxnSpPr>
          <p:spPr>
            <a:xfrm>
              <a:off x="386499" y="286604"/>
              <a:ext cx="8342722" cy="56711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85776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688</Words>
  <Application>Microsoft Office PowerPoint</Application>
  <PresentationFormat>화면 슬라이드 쇼(4:3)</PresentationFormat>
  <Paragraphs>122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Calibri</vt:lpstr>
      <vt:lpstr>Calibri Light</vt:lpstr>
      <vt:lpstr>Wingdings</vt:lpstr>
      <vt:lpstr>추억</vt:lpstr>
      <vt:lpstr>LOL 프로게이머 머니볼</vt:lpstr>
      <vt:lpstr>주제 설명</vt:lpstr>
      <vt:lpstr>주제 설명</vt:lpstr>
      <vt:lpstr>크롤링 문제점</vt:lpstr>
      <vt:lpstr>크롤링 문제점</vt:lpstr>
      <vt:lpstr>분석 방향 수정</vt:lpstr>
      <vt:lpstr>데이터 예시</vt:lpstr>
      <vt:lpstr>데이터 예시</vt:lpstr>
      <vt:lpstr>데이터 예시</vt:lpstr>
      <vt:lpstr>데이터 예시</vt:lpstr>
      <vt:lpstr>데이터 예시</vt:lpstr>
      <vt:lpstr>데이터 예시</vt:lpstr>
      <vt:lpstr>데이터 수정</vt:lpstr>
      <vt:lpstr>분석 방법</vt:lpstr>
      <vt:lpstr>분석 방법</vt:lpstr>
      <vt:lpstr>분석 방법</vt:lpstr>
      <vt:lpstr>분석 방법</vt:lpstr>
      <vt:lpstr>분석 방법</vt:lpstr>
      <vt:lpstr>상관계수</vt:lpstr>
      <vt:lpstr>상관계수</vt:lpstr>
      <vt:lpstr>상관계수</vt:lpstr>
      <vt:lpstr>분석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 프로게이머 머니볼</dc:title>
  <dc:creator>김호준</dc:creator>
  <cp:lastModifiedBy>김호준</cp:lastModifiedBy>
  <cp:revision>42</cp:revision>
  <dcterms:created xsi:type="dcterms:W3CDTF">2017-11-04T06:38:03Z</dcterms:created>
  <dcterms:modified xsi:type="dcterms:W3CDTF">2017-12-15T03:45:43Z</dcterms:modified>
</cp:coreProperties>
</file>