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9" r:id="rId16"/>
    <p:sldId id="290" r:id="rId17"/>
    <p:sldId id="287" r:id="rId18"/>
    <p:sldId id="288" r:id="rId19"/>
    <p:sldId id="291" r:id="rId20"/>
    <p:sldId id="292" r:id="rId21"/>
    <p:sldId id="293" r:id="rId22"/>
    <p:sldId id="294" r:id="rId23"/>
    <p:sldId id="295" r:id="rId24"/>
    <p:sldId id="296" r:id="rId25"/>
    <p:sldId id="29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vem" initials="w" lastIdx="1" clrIdx="0">
    <p:extLst>
      <p:ext uri="{19B8F6BF-5375-455C-9EA6-DF929625EA0E}">
        <p15:presenceInfo xmlns:p15="http://schemas.microsoft.com/office/powerpoint/2012/main" userId="wav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>
      <p:cViewPr varScale="1">
        <p:scale>
          <a:sx n="87" d="100"/>
          <a:sy n="87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91E06-4D86-4192-86FA-592FDA15C5B5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721A7-CB06-4D89-99C7-DAF4A062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4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2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1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6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4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2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4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0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A074-7ACA-46CF-9FD4-3A0692874D14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8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.png"/><Relationship Id="rId7" Type="http://schemas.openxmlformats.org/officeDocument/2006/relationships/image" Target="../media/image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0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31.png"/><Relationship Id="rId4" Type="http://schemas.openxmlformats.org/officeDocument/2006/relationships/image" Target="../media/image110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  <a:ea typeface="+mn-ea"/>
              </a:rPr>
              <a:t>Ⅰ. </a:t>
            </a:r>
            <a:r>
              <a:rPr lang="en-US" altLang="ko-KR" sz="2000" b="1" dirty="0" smtClean="0">
                <a:latin typeface="+mn-ea"/>
                <a:ea typeface="+mn-ea"/>
              </a:rPr>
              <a:t>LiDAR </a:t>
            </a:r>
            <a:r>
              <a:rPr lang="ko-KR" altLang="en-US" sz="2000" b="1" dirty="0" smtClean="0">
                <a:latin typeface="+mn-ea"/>
                <a:ea typeface="+mn-ea"/>
              </a:rPr>
              <a:t>카메라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442149" y="1000897"/>
            <a:ext cx="3861763" cy="5493089"/>
            <a:chOff x="1442149" y="1000897"/>
            <a:chExt cx="3861763" cy="5493089"/>
          </a:xfrm>
        </p:grpSpPr>
        <p:pic>
          <p:nvPicPr>
            <p:cNvPr id="38" name="Picture 2" descr="Depth Camera D435 (camera only) | 3D Cameras | 3D | Products | FRAMO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6" t="27628" r="10526" b="28956"/>
            <a:stretch/>
          </p:blipFill>
          <p:spPr bwMode="auto">
            <a:xfrm>
              <a:off x="2078534" y="1000897"/>
              <a:ext cx="2160240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392258" y="2000845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D435, D435i</a:t>
              </a:r>
              <a:endParaRPr lang="ko-KR" alt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42149" y="2474033"/>
              <a:ext cx="3861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Depth Technology : Active Stereo</a:t>
              </a:r>
              <a:endParaRPr lang="ko-KR" altLang="en-US" b="1" dirty="0"/>
            </a:p>
          </p:txBody>
        </p:sp>
        <p:pic>
          <p:nvPicPr>
            <p:cNvPr id="2050" name="Picture 2" descr="DEPTH CAMERAS FOR MOBILE AR: FROM IPHONES TO WEARABLES AND BEYOND | by  DAQ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97" r="51620" b="24726"/>
            <a:stretch/>
          </p:blipFill>
          <p:spPr bwMode="auto">
            <a:xfrm>
              <a:off x="1900053" y="2658699"/>
              <a:ext cx="2664296" cy="3835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7450359" y="475195"/>
            <a:ext cx="3038129" cy="6186835"/>
            <a:chOff x="7450359" y="475195"/>
            <a:chExt cx="3038129" cy="6186835"/>
          </a:xfrm>
        </p:grpSpPr>
        <p:pic>
          <p:nvPicPr>
            <p:cNvPr id="39" name="Picture 2" descr="l515 camera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6" t="16232" r="25311" b="15233"/>
            <a:stretch/>
          </p:blipFill>
          <p:spPr bwMode="auto">
            <a:xfrm>
              <a:off x="8028654" y="475195"/>
              <a:ext cx="1629110" cy="1439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8491991" y="2002303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L515</a:t>
              </a:r>
              <a:endParaRPr lang="ko-KR" alt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50359" y="2474033"/>
              <a:ext cx="2785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Depth Technology : </a:t>
              </a:r>
              <a:r>
                <a:rPr lang="en-US" altLang="ko-KR" b="1" dirty="0" err="1" smtClean="0"/>
                <a:t>ToF</a:t>
              </a:r>
              <a:endParaRPr lang="ko-KR" altLang="en-US" b="1" dirty="0"/>
            </a:p>
          </p:txBody>
        </p:sp>
        <p:pic>
          <p:nvPicPr>
            <p:cNvPr id="2052" name="Picture 4" descr="DEPTH CAMERAS FOR MOBILE AR: FROM IPHONES TO WEARABLES AND BEYOND | by  DAQ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0" t="5714" b="27383"/>
            <a:stretch/>
          </p:blipFill>
          <p:spPr bwMode="auto">
            <a:xfrm>
              <a:off x="7548703" y="3068960"/>
              <a:ext cx="2939785" cy="359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65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Ⅳ</a:t>
            </a:r>
            <a:r>
              <a:rPr lang="en-US" altLang="ko-KR" sz="2000" b="1" dirty="0" smtClean="0">
                <a:latin typeface="+mn-ea"/>
                <a:ea typeface="+mn-ea"/>
              </a:rPr>
              <a:t>. LiDAR </a:t>
            </a:r>
            <a:r>
              <a:rPr lang="ko-KR" altLang="en-US" sz="2000" b="1" dirty="0" smtClean="0">
                <a:latin typeface="+mn-ea"/>
                <a:ea typeface="+mn-ea"/>
              </a:rPr>
              <a:t>카메라 연동 방안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5400" y="1266752"/>
            <a:ext cx="1414261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9984432" y="1268760"/>
            <a:ext cx="1414261" cy="1224136"/>
            <a:chOff x="8801769" y="1268760"/>
            <a:chExt cx="1414261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8801769" y="1268760"/>
              <a:ext cx="1414261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9603505" y="1466104"/>
              <a:ext cx="425787" cy="82944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8976320" y="1556792"/>
              <a:ext cx="425787" cy="8294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19" y="908720"/>
            <a:ext cx="5948282" cy="1940200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2279576" y="1878820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9120336" y="1878820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0554" y="2537641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Input Image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128448" y="2541230"/>
            <a:ext cx="121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Person Detect</a:t>
            </a:r>
            <a:endParaRPr lang="ko-KR" altLang="en-US" sz="1200" b="1" dirty="0"/>
          </a:p>
        </p:txBody>
      </p:sp>
      <p:pic>
        <p:nvPicPr>
          <p:cNvPr id="35" name="Picture 2" descr="jetson nano png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944089"/>
            <a:ext cx="1828377" cy="149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855640" y="3944089"/>
            <a:ext cx="196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Framework : </a:t>
            </a:r>
            <a:r>
              <a:rPr lang="en-US" altLang="ko-KR" sz="1200" b="1" dirty="0" err="1" smtClean="0"/>
              <a:t>TensorFlow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9805" y="5744289"/>
            <a:ext cx="5210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Require DC 5V 4A Power Adapter to execute heavy program. (YOLO)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55640" y="4243154"/>
            <a:ext cx="2613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CNN Model : SSD </a:t>
            </a:r>
            <a:r>
              <a:rPr lang="en-US" altLang="ko-KR" sz="1200" b="1" dirty="0" err="1" smtClean="0"/>
              <a:t>Mobilenet</a:t>
            </a:r>
            <a:r>
              <a:rPr lang="en-US" altLang="ko-KR" sz="1200" b="1" dirty="0" smtClean="0"/>
              <a:t> –V2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855640" y="452015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FPS : ?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855640" y="480818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mAP</a:t>
            </a:r>
            <a:r>
              <a:rPr lang="en-US" altLang="ko-KR" sz="1200" b="1" dirty="0" smtClean="0"/>
              <a:t> : ?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968208" y="3861048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OpenCV</a:t>
            </a:r>
            <a:r>
              <a:rPr lang="en-US" altLang="ko-KR" sz="1200" b="1" dirty="0" smtClean="0"/>
              <a:t> 4.1.1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68208" y="4160113"/>
            <a:ext cx="113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JetPack</a:t>
            </a:r>
            <a:r>
              <a:rPr lang="en-US" altLang="ko-KR" sz="1200" b="1" dirty="0" smtClean="0"/>
              <a:t> 4.2.2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965947" y="4490899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L4T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122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Ⅳ</a:t>
            </a:r>
            <a:r>
              <a:rPr lang="en-US" altLang="ko-KR" sz="2000" b="1" dirty="0" smtClean="0">
                <a:latin typeface="+mn-ea"/>
                <a:ea typeface="+mn-ea"/>
              </a:rPr>
              <a:t>. LiDAR </a:t>
            </a:r>
            <a:r>
              <a:rPr lang="ko-KR" altLang="en-US" sz="2000" b="1" dirty="0" smtClean="0">
                <a:latin typeface="+mn-ea"/>
                <a:ea typeface="+mn-ea"/>
              </a:rPr>
              <a:t>카메라 연동 방안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51384" y="624363"/>
            <a:ext cx="10081120" cy="2948653"/>
            <a:chOff x="551384" y="624363"/>
            <a:chExt cx="10081120" cy="2948653"/>
          </a:xfrm>
        </p:grpSpPr>
        <p:pic>
          <p:nvPicPr>
            <p:cNvPr id="26" name="Picture 2" descr="l515 camera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6" t="16232" r="25311" b="15233"/>
            <a:stretch/>
          </p:blipFill>
          <p:spPr bwMode="auto">
            <a:xfrm>
              <a:off x="551384" y="624363"/>
              <a:ext cx="1629110" cy="1439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opencv png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606" y="732134"/>
              <a:ext cx="993415" cy="1224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ros png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328" y="1132978"/>
              <a:ext cx="1584176" cy="42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꺾인 연결선 28"/>
            <p:cNvCxnSpPr>
              <a:stCxn id="26" idx="3"/>
            </p:cNvCxnSpPr>
            <p:nvPr/>
          </p:nvCxnSpPr>
          <p:spPr>
            <a:xfrm flipV="1">
              <a:off x="2180494" y="1344202"/>
              <a:ext cx="2259322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50347" y="912395"/>
              <a:ext cx="1273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RGB Image</a:t>
              </a:r>
              <a:endParaRPr lang="ko-KR" alt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12405" y="910054"/>
              <a:ext cx="2199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Tracking Person Info</a:t>
              </a:r>
              <a:endParaRPr lang="ko-KR" altLang="en-US" sz="1600" b="1" dirty="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6023992" y="1344201"/>
              <a:ext cx="26642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302340" y="2177251"/>
              <a:ext cx="1631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Person detection</a:t>
              </a:r>
              <a:endParaRPr lang="ko-KR" altLang="en-US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07385" y="2564904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Calculate detection Coordinate</a:t>
              </a:r>
              <a:endParaRPr lang="ko-KR" altLang="en-US" sz="1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02340" y="2924944"/>
              <a:ext cx="1709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Measure Distance</a:t>
              </a:r>
              <a:endParaRPr lang="ko-KR" altLang="en-US" sz="1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02340" y="3265239"/>
              <a:ext cx="3517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Command Velocity (Linear &amp; Angular) </a:t>
              </a:r>
              <a:endParaRPr lang="ko-KR" altLang="en-US" sz="14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63352" y="3985079"/>
            <a:ext cx="1168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Person detection : If frame is increased, very slow fps. So, Video Frame is  recommended Size(200, 200) to run similarly to real-time. </a:t>
            </a:r>
            <a:endParaRPr lang="ko-KR" altLang="en-US" sz="1400" b="1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90600"/>
              </p:ext>
            </p:extLst>
          </p:nvPr>
        </p:nvGraphicFramePr>
        <p:xfrm>
          <a:off x="551384" y="4715543"/>
          <a:ext cx="40594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218">
                  <a:extLst>
                    <a:ext uri="{9D8B030D-6E8A-4147-A177-3AD203B41FA5}">
                      <a16:colId xmlns:a16="http://schemas.microsoft.com/office/drawing/2014/main" val="3361369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14745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2851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0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fps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 ~</a:t>
                      </a:r>
                      <a:r>
                        <a:rPr lang="en-US" altLang="ko-KR" sz="1600" b="1" baseline="0" dirty="0" smtClean="0"/>
                        <a:t> 2 fps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10 ~ 19</a:t>
                      </a:r>
                      <a:r>
                        <a:rPr lang="en-US" altLang="ko-KR" sz="1600" b="1" baseline="0" dirty="0" smtClean="0"/>
                        <a:t> fps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52859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63352" y="564150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Above the table shows the number fps which uses the </a:t>
            </a:r>
            <a:r>
              <a:rPr lang="en-US" altLang="ko-KR" sz="1400" b="1" dirty="0" err="1" smtClean="0"/>
              <a:t>detectMultiScale</a:t>
            </a:r>
            <a:r>
              <a:rPr lang="en-US" altLang="ko-KR" sz="1400" b="1" dirty="0" smtClean="0"/>
              <a:t> function. The Frame Size if 640 x 480 pixel.</a:t>
            </a:r>
            <a:endParaRPr lang="ko-KR" altLang="en-US" sz="1400" b="1" dirty="0"/>
          </a:p>
        </p:txBody>
      </p:sp>
      <p:grpSp>
        <p:nvGrpSpPr>
          <p:cNvPr id="41" name="그룹 40"/>
          <p:cNvGrpSpPr/>
          <p:nvPr/>
        </p:nvGrpSpPr>
        <p:grpSpPr>
          <a:xfrm>
            <a:off x="7896631" y="4773472"/>
            <a:ext cx="3887569" cy="1263563"/>
            <a:chOff x="7819906" y="4628625"/>
            <a:chExt cx="3887569" cy="1263563"/>
          </a:xfrm>
        </p:grpSpPr>
        <p:sp>
          <p:nvSpPr>
            <p:cNvPr id="42" name="TextBox 41"/>
            <p:cNvSpPr txBox="1"/>
            <p:nvPr/>
          </p:nvSpPr>
          <p:spPr>
            <a:xfrm>
              <a:off x="7819906" y="4628625"/>
              <a:ext cx="1758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To Increase FPS,</a:t>
              </a:r>
              <a:endParaRPr lang="ko-KR" alt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8009" y="4964394"/>
              <a:ext cx="139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1. PC Spec UP</a:t>
              </a:r>
              <a:endParaRPr lang="ko-KR" altLang="en-US" sz="1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8009" y="5272171"/>
              <a:ext cx="3669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2</a:t>
              </a:r>
              <a:r>
                <a:rPr lang="en-US" altLang="ko-KR" sz="1400" b="1" dirty="0" smtClean="0"/>
                <a:t>. Change Detection Function Parameter</a:t>
              </a:r>
              <a:endParaRPr lang="ko-KR" altLang="en-US" sz="1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8009" y="5584411"/>
              <a:ext cx="28567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3. Change Detection Algorithm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1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84" y="404664"/>
            <a:ext cx="55274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</a:t>
            </a:r>
            <a:r>
              <a:rPr lang="en-US" altLang="ko-KR" sz="1100" b="1" dirty="0" smtClean="0"/>
              <a:t>lass </a:t>
            </a:r>
            <a:r>
              <a:rPr lang="en-US" altLang="ko-KR" sz="1100" b="1" dirty="0" err="1" smtClean="0"/>
              <a:t>DisplayFollowInfo</a:t>
            </a:r>
            <a:r>
              <a:rPr lang="en-US" altLang="ko-KR" sz="1100" b="1" dirty="0" smtClean="0"/>
              <a:t>()</a:t>
            </a:r>
          </a:p>
          <a:p>
            <a:r>
              <a:rPr lang="en-US" altLang="ko-KR" sz="1100" b="1" dirty="0" smtClean="0"/>
              <a:t>{</a:t>
            </a:r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display_start_info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display_stop_info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display_follow_drive_info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cmd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detect_user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detect_obstacle</a:t>
            </a:r>
            <a:r>
              <a:rPr lang="en-US" altLang="ko-KR" sz="1100" b="1" dirty="0" smtClean="0"/>
              <a:t>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display_skip_detection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display_clear</a:t>
            </a:r>
            <a:r>
              <a:rPr lang="en-US" altLang="ko-KR" sz="1100" b="1" dirty="0" smtClean="0"/>
              <a:t>();</a:t>
            </a:r>
          </a:p>
          <a:p>
            <a:r>
              <a:rPr lang="en-US" altLang="ko-KR" sz="1100" b="1" dirty="0"/>
              <a:t>}</a:t>
            </a:r>
            <a:endParaRPr lang="ko-KR" altLang="en-US" sz="11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0" y="2852936"/>
            <a:ext cx="8568952" cy="34192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5680" y="5085184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void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display_start_info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4172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84" y="404664"/>
            <a:ext cx="55274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</a:t>
            </a:r>
            <a:r>
              <a:rPr lang="en-US" altLang="ko-KR" sz="1100" b="1" dirty="0" smtClean="0"/>
              <a:t>lass </a:t>
            </a:r>
            <a:r>
              <a:rPr lang="en-US" altLang="ko-KR" sz="1100" b="1" dirty="0" err="1" smtClean="0"/>
              <a:t>DisplayFollowInfo</a:t>
            </a:r>
            <a:r>
              <a:rPr lang="en-US" altLang="ko-KR" sz="1100" b="1" dirty="0" smtClean="0"/>
              <a:t>()</a:t>
            </a:r>
          </a:p>
          <a:p>
            <a:r>
              <a:rPr lang="en-US" altLang="ko-KR" sz="1100" b="1" dirty="0" smtClean="0"/>
              <a:t>{</a:t>
            </a:r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display_start_info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display_stop_info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display_follow_drive_info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cmd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detect_user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detect_obstacle</a:t>
            </a:r>
            <a:r>
              <a:rPr lang="en-US" altLang="ko-KR" sz="1100" b="1" dirty="0" smtClean="0"/>
              <a:t>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display_skip_detection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display_clear</a:t>
            </a:r>
            <a:r>
              <a:rPr lang="en-US" altLang="ko-KR" sz="1100" b="1" dirty="0" smtClean="0"/>
              <a:t>();</a:t>
            </a:r>
          </a:p>
          <a:p>
            <a:r>
              <a:rPr lang="en-US" altLang="ko-KR" sz="1100" b="1" dirty="0"/>
              <a:t>}</a:t>
            </a:r>
            <a:endParaRPr lang="ko-KR" altLang="en-US" sz="11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4" y="2996952"/>
            <a:ext cx="11610429" cy="3061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7728" y="3284984"/>
            <a:ext cx="45913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void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display_follow_drive_info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cmd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detect_user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detect_obstacle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517232"/>
            <a:ext cx="2154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void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display_skip_detection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616" y="4832331"/>
            <a:ext cx="1813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void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display_stop_info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395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5760" y="836712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Boundary Box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4663393" y="1336591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63393" y="5589240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3" idx="0"/>
            <a:endCxn id="42" idx="2"/>
          </p:cNvCxnSpPr>
          <p:nvPr/>
        </p:nvCxnSpPr>
        <p:spPr>
          <a:xfrm>
            <a:off x="4807409" y="1336591"/>
            <a:ext cx="0" cy="45406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5298527" y="1484784"/>
            <a:ext cx="1686497" cy="2340373"/>
            <a:chOff x="871500" y="404664"/>
            <a:chExt cx="2957713" cy="4104456"/>
          </a:xfrm>
        </p:grpSpPr>
        <p:grpSp>
          <p:nvGrpSpPr>
            <p:cNvPr id="79" name="그룹 78"/>
            <p:cNvGrpSpPr/>
            <p:nvPr/>
          </p:nvGrpSpPr>
          <p:grpSpPr>
            <a:xfrm>
              <a:off x="871500" y="404664"/>
              <a:ext cx="2488196" cy="4104456"/>
              <a:chOff x="871500" y="404664"/>
              <a:chExt cx="2488196" cy="4104456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871500" y="404664"/>
                <a:ext cx="2488196" cy="4104456"/>
                <a:chOff x="871500" y="404664"/>
                <a:chExt cx="2488196" cy="4104456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1559496" y="404664"/>
                  <a:ext cx="1008112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1199456" y="1844824"/>
                  <a:ext cx="1728192" cy="100811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871500" y="3278750"/>
                  <a:ext cx="2488196" cy="1230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847528" y="1124744"/>
                <a:ext cx="423664" cy="42366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0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1880839" y="3436617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3359696" y="1091090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/>
            <p:cNvSpPr/>
            <p:nvPr/>
          </p:nvSpPr>
          <p:spPr>
            <a:xfrm>
              <a:off x="1954313" y="2268488"/>
              <a:ext cx="21602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구부러진 연결선 82"/>
            <p:cNvCxnSpPr>
              <a:stCxn id="81" idx="1"/>
              <a:endCxn id="82" idx="0"/>
            </p:cNvCxnSpPr>
            <p:nvPr/>
          </p:nvCxnSpPr>
          <p:spPr>
            <a:xfrm rot="10800000" flipV="1">
              <a:off x="2062326" y="1548408"/>
              <a:ext cx="1297371" cy="720080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9920911" y="1525843"/>
            <a:ext cx="1719705" cy="2459096"/>
            <a:chOff x="7256512" y="836712"/>
            <a:chExt cx="3015952" cy="4312667"/>
          </a:xfrm>
        </p:grpSpPr>
        <p:grpSp>
          <p:nvGrpSpPr>
            <p:cNvPr id="69" name="그룹 68"/>
            <p:cNvGrpSpPr/>
            <p:nvPr/>
          </p:nvGrpSpPr>
          <p:grpSpPr>
            <a:xfrm>
              <a:off x="7256512" y="836712"/>
              <a:ext cx="2488196" cy="4104456"/>
              <a:chOff x="5591944" y="836712"/>
              <a:chExt cx="2488196" cy="4104456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5591944" y="836712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74" name="그룹 73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76" name="직사각형 75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5" name="직사각형 74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3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601283" y="3868665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0" name="직사각형 69"/>
            <p:cNvSpPr/>
            <p:nvPr/>
          </p:nvSpPr>
          <p:spPr>
            <a:xfrm flipH="1">
              <a:off x="10064824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구부러진 연결선 70"/>
            <p:cNvCxnSpPr>
              <a:stCxn id="73" idx="3"/>
              <a:endCxn id="70" idx="0"/>
            </p:cNvCxnSpPr>
            <p:nvPr/>
          </p:nvCxnSpPr>
          <p:spPr>
            <a:xfrm>
              <a:off x="8735368" y="4325983"/>
              <a:ext cx="1433276" cy="615756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7461830" y="1484784"/>
            <a:ext cx="1945686" cy="2500155"/>
            <a:chOff x="4295800" y="764704"/>
            <a:chExt cx="3412268" cy="4384675"/>
          </a:xfrm>
        </p:grpSpPr>
        <p:sp>
          <p:nvSpPr>
            <p:cNvPr id="53" name="직사각형 52"/>
            <p:cNvSpPr/>
            <p:nvPr/>
          </p:nvSpPr>
          <p:spPr>
            <a:xfrm>
              <a:off x="4635878" y="3606116"/>
              <a:ext cx="2488196" cy="1230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330685" y="764704"/>
              <a:ext cx="1008112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622291" y="1493300"/>
              <a:ext cx="423664" cy="4236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5622291" y="3631708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직사각형 61"/>
            <p:cNvSpPr/>
            <p:nvPr/>
          </p:nvSpPr>
          <p:spPr>
            <a:xfrm flipH="1">
              <a:off x="7500428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987663" y="2294377"/>
              <a:ext cx="1728192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4295800" y="4437112"/>
              <a:ext cx="3077882" cy="360040"/>
              <a:chOff x="4295800" y="4437112"/>
              <a:chExt cx="3077882" cy="36004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4295800" y="4437112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/>
              <p:cNvCxnSpPr/>
              <p:nvPr/>
            </p:nvCxnSpPr>
            <p:spPr>
              <a:xfrm>
                <a:off x="4655840" y="4509120"/>
                <a:ext cx="23578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4655840" y="4725144"/>
                <a:ext cx="23578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직사각형 67"/>
              <p:cNvSpPr/>
              <p:nvPr/>
            </p:nvSpPr>
            <p:spPr>
              <a:xfrm>
                <a:off x="7013642" y="4437112"/>
                <a:ext cx="360040" cy="3600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5616621" y="396845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1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957748" y="396627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2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0298875" y="396627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3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481520" y="501317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1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820867" y="501317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2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0158436" y="501317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3</a:t>
            </a:r>
            <a:endParaRPr lang="ko-KR" altLang="en-US" sz="1400" b="1" dirty="0"/>
          </a:p>
        </p:txBody>
      </p:sp>
      <p:cxnSp>
        <p:nvCxnSpPr>
          <p:cNvPr id="20" name="직선 화살표 연결선 19"/>
          <p:cNvCxnSpPr>
            <a:stCxn id="11" idx="2"/>
            <a:endCxn id="91" idx="0"/>
          </p:cNvCxnSpPr>
          <p:nvPr/>
        </p:nvCxnSpPr>
        <p:spPr>
          <a:xfrm>
            <a:off x="6007915" y="4276231"/>
            <a:ext cx="3558" cy="73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9" idx="2"/>
            <a:endCxn id="92" idx="0"/>
          </p:cNvCxnSpPr>
          <p:nvPr/>
        </p:nvCxnSpPr>
        <p:spPr>
          <a:xfrm>
            <a:off x="8349042" y="4274053"/>
            <a:ext cx="1778" cy="739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0" idx="2"/>
            <a:endCxn id="93" idx="0"/>
          </p:cNvCxnSpPr>
          <p:nvPr/>
        </p:nvCxnSpPr>
        <p:spPr>
          <a:xfrm flipH="1">
            <a:off x="10688389" y="4274053"/>
            <a:ext cx="1780" cy="739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95830" y="1531529"/>
            <a:ext cx="3024336" cy="1732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1931123" y="1895376"/>
            <a:ext cx="744603" cy="10364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657071" y="2958826"/>
            <a:ext cx="1314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Detection Zone</a:t>
            </a:r>
            <a:endParaRPr lang="ko-KR" altLang="en-US" sz="12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364917" y="3671268"/>
            <a:ext cx="2043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Detection 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Method 2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279564" y="4258949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Make Tracker initial box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014826" y="4773345"/>
            <a:ext cx="291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Update Tracking box 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GOTURN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39187" y="5343229"/>
            <a:ext cx="287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Extract </a:t>
            </a:r>
            <a:r>
              <a:rPr lang="en-US" altLang="ko-KR" sz="1400" b="1" dirty="0" err="1" smtClean="0"/>
              <a:t>tracker_id</a:t>
            </a:r>
            <a:r>
              <a:rPr lang="en-US" altLang="ko-KR" sz="1400" b="1" dirty="0" smtClean="0"/>
              <a:t>, position Info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817149" y="3274807"/>
            <a:ext cx="104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Total Frame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910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67408" y="1206915"/>
            <a:ext cx="2001850" cy="1141965"/>
            <a:chOff x="991523" y="1422471"/>
            <a:chExt cx="2001850" cy="1141965"/>
          </a:xfrm>
        </p:grpSpPr>
        <p:sp>
          <p:nvSpPr>
            <p:cNvPr id="101" name="직사각형 100"/>
            <p:cNvSpPr/>
            <p:nvPr/>
          </p:nvSpPr>
          <p:spPr>
            <a:xfrm>
              <a:off x="991523" y="1422471"/>
              <a:ext cx="1979626" cy="11339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079340" y="2318215"/>
              <a:ext cx="9140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Total Frame</a:t>
              </a:r>
              <a:endParaRPr lang="ko-KR" altLang="en-US" sz="1000" b="1" dirty="0"/>
            </a:p>
          </p:txBody>
        </p:sp>
        <p:pic>
          <p:nvPicPr>
            <p:cNvPr id="111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1847474" y="1792541"/>
              <a:ext cx="267720" cy="521528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3525434" y="1206915"/>
            <a:ext cx="1979626" cy="1140736"/>
            <a:chOff x="4332398" y="1412776"/>
            <a:chExt cx="1979626" cy="1140736"/>
          </a:xfrm>
        </p:grpSpPr>
        <p:grpSp>
          <p:nvGrpSpPr>
            <p:cNvPr id="12" name="그룹 11"/>
            <p:cNvGrpSpPr/>
            <p:nvPr/>
          </p:nvGrpSpPr>
          <p:grpSpPr>
            <a:xfrm>
              <a:off x="4332398" y="1412776"/>
              <a:ext cx="1979626" cy="1133949"/>
              <a:chOff x="4332398" y="1412776"/>
              <a:chExt cx="1979626" cy="1133949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4332398" y="1412776"/>
                <a:ext cx="1979626" cy="11339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3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5160898" y="1776544"/>
                <a:ext cx="267720" cy="521528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5119816" y="1746674"/>
                <a:ext cx="349884" cy="5673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4997946" y="2299596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Detection Zone</a:t>
              </a:r>
              <a:endParaRPr lang="ko-KR" altLang="en-US" sz="1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67408" y="3201002"/>
            <a:ext cx="1979626" cy="1133949"/>
            <a:chOff x="991522" y="4459835"/>
            <a:chExt cx="1979626" cy="1133949"/>
          </a:xfrm>
        </p:grpSpPr>
        <p:sp>
          <p:nvSpPr>
            <p:cNvPr id="109" name="직사각형 108"/>
            <p:cNvSpPr/>
            <p:nvPr/>
          </p:nvSpPr>
          <p:spPr>
            <a:xfrm>
              <a:off x="991522" y="4459835"/>
              <a:ext cx="1979626" cy="11339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799471" y="4773661"/>
              <a:ext cx="363727" cy="5062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03512" y="5299579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Detection Zone</a:t>
              </a:r>
              <a:endParaRPr lang="ko-KR" altLang="en-US" sz="1000" b="1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539825" y="3194215"/>
            <a:ext cx="1979626" cy="1140736"/>
            <a:chOff x="4332398" y="1412776"/>
            <a:chExt cx="1979626" cy="1140736"/>
          </a:xfrm>
        </p:grpSpPr>
        <p:grpSp>
          <p:nvGrpSpPr>
            <p:cNvPr id="116" name="그룹 115"/>
            <p:cNvGrpSpPr/>
            <p:nvPr/>
          </p:nvGrpSpPr>
          <p:grpSpPr>
            <a:xfrm>
              <a:off x="4332398" y="1412776"/>
              <a:ext cx="1979626" cy="1133949"/>
              <a:chOff x="4332398" y="1412776"/>
              <a:chExt cx="1979626" cy="1133949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4332398" y="1412776"/>
                <a:ext cx="1979626" cy="11339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9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5160898" y="1776544"/>
                <a:ext cx="267720" cy="521528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직사각형 119"/>
              <p:cNvSpPr/>
              <p:nvPr/>
            </p:nvSpPr>
            <p:spPr>
              <a:xfrm>
                <a:off x="5119816" y="1746674"/>
                <a:ext cx="349884" cy="5673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4997946" y="2299596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Detection Zone</a:t>
              </a:r>
              <a:endParaRPr lang="ko-KR" altLang="en-US" sz="1000" b="1" dirty="0"/>
            </a:p>
          </p:txBody>
        </p:sp>
      </p:grpSp>
      <p:cxnSp>
        <p:nvCxnSpPr>
          <p:cNvPr id="121" name="구부러진 연결선 120"/>
          <p:cNvCxnSpPr/>
          <p:nvPr/>
        </p:nvCxnSpPr>
        <p:spPr>
          <a:xfrm rot="10800000" flipV="1">
            <a:off x="4521086" y="3064935"/>
            <a:ext cx="739765" cy="41059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1" idx="3"/>
            <a:endCxn id="112" idx="1"/>
          </p:cNvCxnSpPr>
          <p:nvPr/>
        </p:nvCxnSpPr>
        <p:spPr>
          <a:xfrm>
            <a:off x="2747034" y="1773890"/>
            <a:ext cx="778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9" idx="3"/>
            <a:endCxn id="118" idx="1"/>
          </p:cNvCxnSpPr>
          <p:nvPr/>
        </p:nvCxnSpPr>
        <p:spPr>
          <a:xfrm flipV="1">
            <a:off x="2747034" y="3761190"/>
            <a:ext cx="792791" cy="6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50737"/>
              </p:ext>
            </p:extLst>
          </p:nvPr>
        </p:nvGraphicFramePr>
        <p:xfrm>
          <a:off x="6600054" y="562149"/>
          <a:ext cx="4979024" cy="5838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4">
                  <a:extLst>
                    <a:ext uri="{9D8B030D-6E8A-4147-A177-3AD203B41FA5}">
                      <a16:colId xmlns:a16="http://schemas.microsoft.com/office/drawing/2014/main" val="4203141565"/>
                    </a:ext>
                  </a:extLst>
                </a:gridCol>
                <a:gridCol w="1121358">
                  <a:extLst>
                    <a:ext uri="{9D8B030D-6E8A-4147-A177-3AD203B41FA5}">
                      <a16:colId xmlns:a16="http://schemas.microsoft.com/office/drawing/2014/main" val="2990290695"/>
                    </a:ext>
                  </a:extLst>
                </a:gridCol>
                <a:gridCol w="1244756">
                  <a:extLst>
                    <a:ext uri="{9D8B030D-6E8A-4147-A177-3AD203B41FA5}">
                      <a16:colId xmlns:a16="http://schemas.microsoft.com/office/drawing/2014/main" val="349554185"/>
                    </a:ext>
                  </a:extLst>
                </a:gridCol>
                <a:gridCol w="1244756">
                  <a:extLst>
                    <a:ext uri="{9D8B030D-6E8A-4147-A177-3AD203B41FA5}">
                      <a16:colId xmlns:a16="http://schemas.microsoft.com/office/drawing/2014/main" val="10011302"/>
                    </a:ext>
                  </a:extLst>
                </a:gridCol>
              </a:tblGrid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Tracker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Speed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Accuracy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Re</a:t>
                      </a:r>
                      <a:r>
                        <a:rPr lang="en-US" altLang="ko-KR" sz="1400" b="1" baseline="0" dirty="0" smtClean="0"/>
                        <a:t>detection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953537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Boosting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388235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46848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KCF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021076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TLD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038646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MEDIANFLOW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791551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GOTURN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Normal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High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O</a:t>
                      </a:r>
                      <a:endParaRPr lang="ko-KR" altLang="en-US" sz="1400" b="1" dirty="0" smtClean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84083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MOSSE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7023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35755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0481" y="847322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Method 1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720481" y="2852936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Method 2</a:t>
            </a:r>
            <a:endParaRPr lang="ko-KR" altLang="en-US" sz="14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368" y="2708920"/>
            <a:ext cx="547260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5485" y="4951976"/>
            <a:ext cx="2227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Tracker::</a:t>
            </a:r>
            <a:r>
              <a:rPr lang="en-US" altLang="ko-KR" sz="1400" b="1" dirty="0" err="1" smtClean="0"/>
              <a:t>init</a:t>
            </a:r>
            <a:r>
              <a:rPr lang="en-US" altLang="ko-KR" sz="1400" b="1" dirty="0" smtClean="0"/>
              <a:t>(frame, box)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428410" y="4951976"/>
            <a:ext cx="254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Tracker::update(frame, box)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353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0928" y="377858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Method 2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675784" y="4463489"/>
            <a:ext cx="296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Rectengle</a:t>
            </a:r>
            <a:r>
              <a:rPr lang="en-US" altLang="ko-KR" sz="1400" b="1" dirty="0" smtClean="0"/>
              <a:t> (width / 2, height / 2)</a:t>
            </a:r>
            <a:endParaRPr lang="ko-KR" altLang="en-US" sz="14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839416" y="2564904"/>
            <a:ext cx="3017043" cy="1728192"/>
            <a:chOff x="839416" y="1340768"/>
            <a:chExt cx="3519884" cy="2016224"/>
          </a:xfrm>
        </p:grpSpPr>
        <p:grpSp>
          <p:nvGrpSpPr>
            <p:cNvPr id="32" name="그룹 31"/>
            <p:cNvGrpSpPr/>
            <p:nvPr/>
          </p:nvGrpSpPr>
          <p:grpSpPr>
            <a:xfrm>
              <a:off x="839416" y="1340768"/>
              <a:ext cx="3519884" cy="2016224"/>
              <a:chOff x="991522" y="4459835"/>
              <a:chExt cx="1979626" cy="113394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91522" y="4459835"/>
                <a:ext cx="1979626" cy="11339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720489" y="4702824"/>
                <a:ext cx="528491" cy="65813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타원 1"/>
            <p:cNvSpPr/>
            <p:nvPr/>
          </p:nvSpPr>
          <p:spPr>
            <a:xfrm>
              <a:off x="2547479" y="2297001"/>
              <a:ext cx="103758" cy="1037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68007" y="4211796"/>
            <a:ext cx="3017043" cy="1728192"/>
            <a:chOff x="839416" y="1340768"/>
            <a:chExt cx="3519884" cy="2016224"/>
          </a:xfrm>
        </p:grpSpPr>
        <p:grpSp>
          <p:nvGrpSpPr>
            <p:cNvPr id="41" name="그룹 40"/>
            <p:cNvGrpSpPr/>
            <p:nvPr/>
          </p:nvGrpSpPr>
          <p:grpSpPr>
            <a:xfrm>
              <a:off x="839416" y="1340768"/>
              <a:ext cx="3519884" cy="2016224"/>
              <a:chOff x="991522" y="4459835"/>
              <a:chExt cx="1979626" cy="1133949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991522" y="4459835"/>
                <a:ext cx="1979626" cy="11339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720489" y="4702824"/>
                <a:ext cx="528491" cy="65813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2547479" y="2297001"/>
              <a:ext cx="103758" cy="1037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타원 49"/>
          <p:cNvSpPr/>
          <p:nvPr/>
        </p:nvSpPr>
        <p:spPr>
          <a:xfrm>
            <a:off x="7543125" y="5156858"/>
            <a:ext cx="88935" cy="8893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584999" y="4905990"/>
            <a:ext cx="88935" cy="8893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720995" y="5201325"/>
            <a:ext cx="88935" cy="8893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7769311" y="5024822"/>
            <a:ext cx="88935" cy="8893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0132" y="6065422"/>
            <a:ext cx="2863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Average N-Point Position value</a:t>
            </a:r>
            <a:endParaRPr lang="ko-KR" altLang="en-US" sz="1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980928" y="847321"/>
            <a:ext cx="3204121" cy="2585659"/>
            <a:chOff x="5980928" y="847321"/>
            <a:chExt cx="3204121" cy="2585659"/>
          </a:xfrm>
        </p:grpSpPr>
        <p:sp>
          <p:nvSpPr>
            <p:cNvPr id="122" name="TextBox 121"/>
            <p:cNvSpPr txBox="1"/>
            <p:nvPr/>
          </p:nvSpPr>
          <p:spPr>
            <a:xfrm>
              <a:off x="5980928" y="847321"/>
              <a:ext cx="1024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Method 1</a:t>
              </a:r>
              <a:endParaRPr lang="ko-KR" altLang="en-US" sz="1400" b="1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6168006" y="1297171"/>
              <a:ext cx="3017043" cy="1728192"/>
              <a:chOff x="991522" y="4459835"/>
              <a:chExt cx="1979626" cy="1133949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991522" y="4459835"/>
                <a:ext cx="1979626" cy="11339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572078" y="4677761"/>
                <a:ext cx="528491" cy="65813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7226743" y="1776743"/>
              <a:ext cx="805445" cy="100302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226743" y="1776743"/>
              <a:ext cx="631503" cy="8555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7500724" y="2189318"/>
              <a:ext cx="88935" cy="88935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90132" y="3125203"/>
              <a:ext cx="2458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Intersection Position value</a:t>
              </a:r>
              <a:endParaRPr lang="ko-KR" altLang="en-US" sz="1400" b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67408" y="2171930"/>
            <a:ext cx="159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Original Method</a:t>
            </a:r>
            <a:endParaRPr lang="ko-KR" altLang="en-US" sz="1400" b="1" dirty="0"/>
          </a:p>
        </p:txBody>
      </p:sp>
      <p:cxnSp>
        <p:nvCxnSpPr>
          <p:cNvPr id="8" name="직선 화살표 연결선 7"/>
          <p:cNvCxnSpPr>
            <a:stCxn id="33" idx="3"/>
            <a:endCxn id="48" idx="1"/>
          </p:cNvCxnSpPr>
          <p:nvPr/>
        </p:nvCxnSpPr>
        <p:spPr>
          <a:xfrm flipV="1">
            <a:off x="3856459" y="2161267"/>
            <a:ext cx="2311547" cy="126773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3" idx="3"/>
            <a:endCxn id="43" idx="1"/>
          </p:cNvCxnSpPr>
          <p:nvPr/>
        </p:nvCxnSpPr>
        <p:spPr>
          <a:xfrm>
            <a:off x="3856459" y="3429000"/>
            <a:ext cx="2311548" cy="16468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95400" y="1484784"/>
            <a:ext cx="1686497" cy="3836169"/>
            <a:chOff x="695400" y="1484784"/>
            <a:chExt cx="1686497" cy="3836169"/>
          </a:xfrm>
        </p:grpSpPr>
        <p:grpSp>
          <p:nvGrpSpPr>
            <p:cNvPr id="47" name="그룹 46"/>
            <p:cNvGrpSpPr/>
            <p:nvPr/>
          </p:nvGrpSpPr>
          <p:grpSpPr>
            <a:xfrm>
              <a:off x="695400" y="1484784"/>
              <a:ext cx="1686497" cy="2340373"/>
              <a:chOff x="871500" y="404664"/>
              <a:chExt cx="2957713" cy="4104456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871500" y="404664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84" name="그룹 83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5" name="직사각형 84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80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1880839" y="3436617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3359696" y="1091090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직사각형 81"/>
              <p:cNvSpPr/>
              <p:nvPr/>
            </p:nvSpPr>
            <p:spPr>
              <a:xfrm>
                <a:off x="1954313" y="2268488"/>
                <a:ext cx="216024" cy="216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구부러진 연결선 82"/>
              <p:cNvCxnSpPr>
                <a:stCxn id="81" idx="1"/>
                <a:endCxn id="82" idx="0"/>
              </p:cNvCxnSpPr>
              <p:nvPr/>
            </p:nvCxnSpPr>
            <p:spPr>
              <a:xfrm rot="10800000" flipV="1">
                <a:off x="2062326" y="1548408"/>
                <a:ext cx="1297371" cy="720080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013494" y="3968454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Issue 1</a:t>
              </a:r>
              <a:endParaRPr lang="ko-KR" altLang="en-US" sz="14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78393" y="5013176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Solution 1</a:t>
              </a:r>
              <a:endParaRPr lang="ko-KR" altLang="en-US" sz="1400" b="1" dirty="0"/>
            </a:p>
          </p:txBody>
        </p:sp>
        <p:cxnSp>
          <p:nvCxnSpPr>
            <p:cNvPr id="20" name="직선 화살표 연결선 19"/>
            <p:cNvCxnSpPr>
              <a:stCxn id="11" idx="2"/>
              <a:endCxn id="91" idx="0"/>
            </p:cNvCxnSpPr>
            <p:nvPr/>
          </p:nvCxnSpPr>
          <p:spPr>
            <a:xfrm>
              <a:off x="1404788" y="4276231"/>
              <a:ext cx="3558" cy="7369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4511823" y="836712"/>
            <a:ext cx="4320481" cy="1343039"/>
            <a:chOff x="4511823" y="836712"/>
            <a:chExt cx="4320481" cy="1343039"/>
          </a:xfrm>
        </p:grpSpPr>
        <p:grpSp>
          <p:nvGrpSpPr>
            <p:cNvPr id="7" name="그룹 6"/>
            <p:cNvGrpSpPr/>
            <p:nvPr/>
          </p:nvGrpSpPr>
          <p:grpSpPr>
            <a:xfrm>
              <a:off x="4511823" y="1031924"/>
              <a:ext cx="1296144" cy="1147827"/>
              <a:chOff x="4295800" y="1262465"/>
              <a:chExt cx="1296144" cy="114782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295800" y="1484784"/>
                <a:ext cx="1296144" cy="7200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385640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5137301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340663" y="1818038"/>
                <a:ext cx="241575" cy="24157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5350369" y="1262465"/>
                <a:ext cx="241575" cy="24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9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8142872" y="836712"/>
              <a:ext cx="689432" cy="1343039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직사각형 99"/>
            <p:cNvSpPr/>
            <p:nvPr/>
          </p:nvSpPr>
          <p:spPr>
            <a:xfrm>
              <a:off x="8014664" y="1588733"/>
              <a:ext cx="241575" cy="241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014663" y="1215394"/>
              <a:ext cx="241575" cy="241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96" idx="3"/>
              <a:endCxn id="100" idx="3"/>
            </p:cNvCxnSpPr>
            <p:nvPr/>
          </p:nvCxnSpPr>
          <p:spPr>
            <a:xfrm>
              <a:off x="5798261" y="1708284"/>
              <a:ext cx="2457978" cy="123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98" idx="3"/>
              <a:endCxn id="109" idx="3"/>
            </p:cNvCxnSpPr>
            <p:nvPr/>
          </p:nvCxnSpPr>
          <p:spPr>
            <a:xfrm>
              <a:off x="5807967" y="1152711"/>
              <a:ext cx="2448271" cy="18347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465540" y="874458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/>
                <a:t>Distance_C</a:t>
              </a:r>
              <a:endParaRPr lang="ko-KR" altLang="en-US" sz="14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473252" y="1380256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/>
                <a:t>Distance_L</a:t>
              </a:r>
              <a:endParaRPr lang="ko-KR" altLang="en-US" sz="14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151784" y="4280191"/>
            <a:ext cx="4182480" cy="286545"/>
            <a:chOff x="4515247" y="3718519"/>
            <a:chExt cx="4182480" cy="286545"/>
          </a:xfrm>
        </p:grpSpPr>
        <p:cxnSp>
          <p:nvCxnSpPr>
            <p:cNvPr id="17" name="직선 연결선 16"/>
            <p:cNvCxnSpPr/>
            <p:nvPr/>
          </p:nvCxnSpPr>
          <p:spPr>
            <a:xfrm flipV="1">
              <a:off x="4515247" y="3853481"/>
              <a:ext cx="4182480" cy="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515247" y="3735141"/>
              <a:ext cx="0" cy="269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8695532" y="3718519"/>
              <a:ext cx="0" cy="269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4151784" y="5528513"/>
            <a:ext cx="4192430" cy="277490"/>
            <a:chOff x="4515247" y="4966841"/>
            <a:chExt cx="4192430" cy="277490"/>
          </a:xfrm>
        </p:grpSpPr>
        <p:cxnSp>
          <p:nvCxnSpPr>
            <p:cNvPr id="115" name="직선 연결선 114"/>
            <p:cNvCxnSpPr/>
            <p:nvPr/>
          </p:nvCxnSpPr>
          <p:spPr>
            <a:xfrm flipV="1">
              <a:off x="4515247" y="5101803"/>
              <a:ext cx="4182480" cy="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8707677" y="4966841"/>
              <a:ext cx="0" cy="269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4523651" y="4974408"/>
              <a:ext cx="0" cy="269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>
            <a:off x="8925865" y="5286816"/>
            <a:ext cx="2594401" cy="806480"/>
            <a:chOff x="4295800" y="1067253"/>
            <a:chExt cx="4320481" cy="1343039"/>
          </a:xfrm>
        </p:grpSpPr>
        <p:grpSp>
          <p:nvGrpSpPr>
            <p:cNvPr id="136" name="그룹 135"/>
            <p:cNvGrpSpPr/>
            <p:nvPr/>
          </p:nvGrpSpPr>
          <p:grpSpPr>
            <a:xfrm>
              <a:off x="4295800" y="1262465"/>
              <a:ext cx="1296144" cy="1147827"/>
              <a:chOff x="4295800" y="1262465"/>
              <a:chExt cx="1296144" cy="1147827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4295800" y="1484784"/>
                <a:ext cx="1296144" cy="7200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4385640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5137301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5340663" y="1818038"/>
                <a:ext cx="241575" cy="24157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5350369" y="1262465"/>
                <a:ext cx="241575" cy="24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7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7926849" y="1067253"/>
              <a:ext cx="689432" cy="1343039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직사각형 137"/>
            <p:cNvSpPr/>
            <p:nvPr/>
          </p:nvSpPr>
          <p:spPr>
            <a:xfrm>
              <a:off x="7798641" y="1819274"/>
              <a:ext cx="241575" cy="241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798640" y="1445935"/>
              <a:ext cx="241575" cy="241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화살표 연결선 139"/>
            <p:cNvCxnSpPr>
              <a:stCxn id="147" idx="3"/>
              <a:endCxn id="138" idx="3"/>
            </p:cNvCxnSpPr>
            <p:nvPr/>
          </p:nvCxnSpPr>
          <p:spPr>
            <a:xfrm>
              <a:off x="5582238" y="1938825"/>
              <a:ext cx="2457978" cy="123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148" idx="3"/>
              <a:endCxn id="139" idx="3"/>
            </p:cNvCxnSpPr>
            <p:nvPr/>
          </p:nvCxnSpPr>
          <p:spPr>
            <a:xfrm>
              <a:off x="5591944" y="1383252"/>
              <a:ext cx="2448271" cy="183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8925865" y="3990672"/>
            <a:ext cx="2594401" cy="806480"/>
            <a:chOff x="4295800" y="1067253"/>
            <a:chExt cx="4320481" cy="1343039"/>
          </a:xfrm>
        </p:grpSpPr>
        <p:grpSp>
          <p:nvGrpSpPr>
            <p:cNvPr id="150" name="그룹 149"/>
            <p:cNvGrpSpPr/>
            <p:nvPr/>
          </p:nvGrpSpPr>
          <p:grpSpPr>
            <a:xfrm>
              <a:off x="4295800" y="1262465"/>
              <a:ext cx="1296144" cy="1147827"/>
              <a:chOff x="4295800" y="1262465"/>
              <a:chExt cx="1296144" cy="1147827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4295800" y="1484784"/>
                <a:ext cx="1296144" cy="7200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4385640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5137301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340663" y="1818038"/>
                <a:ext cx="241575" cy="24157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350369" y="1262465"/>
                <a:ext cx="241575" cy="24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1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7926849" y="1067253"/>
              <a:ext cx="689432" cy="1343039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직사각형 151"/>
            <p:cNvSpPr/>
            <p:nvPr/>
          </p:nvSpPr>
          <p:spPr>
            <a:xfrm>
              <a:off x="7798641" y="1819274"/>
              <a:ext cx="241575" cy="241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7798640" y="1445935"/>
              <a:ext cx="241575" cy="241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화살표 연결선 153"/>
            <p:cNvCxnSpPr>
              <a:stCxn id="159" idx="3"/>
              <a:endCxn id="152" idx="3"/>
            </p:cNvCxnSpPr>
            <p:nvPr/>
          </p:nvCxnSpPr>
          <p:spPr>
            <a:xfrm>
              <a:off x="5582238" y="1938825"/>
              <a:ext cx="2457978" cy="123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160" idx="3"/>
              <a:endCxn id="153" idx="3"/>
            </p:cNvCxnSpPr>
            <p:nvPr/>
          </p:nvCxnSpPr>
          <p:spPr>
            <a:xfrm>
              <a:off x="5591944" y="1383252"/>
              <a:ext cx="2448271" cy="18347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직선 연결선 160"/>
          <p:cNvCxnSpPr/>
          <p:nvPr/>
        </p:nvCxnSpPr>
        <p:spPr>
          <a:xfrm>
            <a:off x="6023992" y="4296813"/>
            <a:ext cx="0" cy="2699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5879976" y="4296813"/>
            <a:ext cx="0" cy="2699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5879976" y="5520949"/>
            <a:ext cx="0" cy="2699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7248128" y="5520949"/>
            <a:ext cx="0" cy="2699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032104" y="4218066"/>
            <a:ext cx="0" cy="166455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49313" y="2513436"/>
                <a:ext cx="384073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𝑫𝒊𝒔𝒕𝒂𝒏𝒄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𝑫𝒊𝒔𝒕𝒂𝒏𝒄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𝑫𝒊𝒔𝒕𝒂𝒏𝒄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13" y="2513436"/>
                <a:ext cx="3840731" cy="46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055988" y="3717190"/>
                <a:ext cx="6549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distance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distance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988" y="3717190"/>
                <a:ext cx="6549164" cy="215444"/>
              </a:xfrm>
              <a:prstGeom prst="rect">
                <a:avLst/>
              </a:prstGeom>
              <a:blipFill>
                <a:blip r:embed="rId4"/>
                <a:stretch>
                  <a:fillRect r="-279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079776" y="6237312"/>
                <a:ext cx="69851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a:rPr lang="en-US" altLang="ko-KR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𝐃𝐢𝐬𝐭𝐚𝐧𝐜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sub>
                      </m:sSub>
                      <m:r>
                        <a:rPr lang="en-US" altLang="ko-KR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𝐌𝐢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𝐝𝐢𝐬𝐭𝐚𝐧𝐜𝐞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distance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6237312"/>
                <a:ext cx="6985182" cy="215444"/>
              </a:xfrm>
              <a:prstGeom prst="rect">
                <a:avLst/>
              </a:prstGeom>
              <a:blipFill>
                <a:blip r:embed="rId5"/>
                <a:stretch>
                  <a:fillRect r="-262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9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3494" y="396845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2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78393" y="501317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2</a:t>
            </a:r>
            <a:endParaRPr lang="ko-KR" altLang="en-US" sz="1400" b="1" dirty="0"/>
          </a:p>
        </p:txBody>
      </p:sp>
      <p:cxnSp>
        <p:nvCxnSpPr>
          <p:cNvPr id="20" name="직선 화살표 연결선 19"/>
          <p:cNvCxnSpPr>
            <a:stCxn id="11" idx="2"/>
            <a:endCxn id="91" idx="0"/>
          </p:cNvCxnSpPr>
          <p:nvPr/>
        </p:nvCxnSpPr>
        <p:spPr>
          <a:xfrm>
            <a:off x="1404788" y="4276231"/>
            <a:ext cx="3558" cy="73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335360" y="1096231"/>
            <a:ext cx="2377734" cy="3055325"/>
            <a:chOff x="7031191" y="1344088"/>
            <a:chExt cx="2377734" cy="3055325"/>
          </a:xfrm>
        </p:grpSpPr>
        <p:grpSp>
          <p:nvGrpSpPr>
            <p:cNvPr id="171" name="그룹 170"/>
            <p:cNvGrpSpPr/>
            <p:nvPr/>
          </p:nvGrpSpPr>
          <p:grpSpPr>
            <a:xfrm>
              <a:off x="7031191" y="1344088"/>
              <a:ext cx="2377734" cy="3055325"/>
              <a:chOff x="4295800" y="764704"/>
              <a:chExt cx="3412268" cy="4384675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4635878" y="3606116"/>
                <a:ext cx="2488196" cy="12303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5330685" y="764704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5622291" y="1493300"/>
                <a:ext cx="423664" cy="42366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5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674520" y="3631107"/>
                <a:ext cx="469516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6" name="직사각형 175"/>
              <p:cNvSpPr/>
              <p:nvPr/>
            </p:nvSpPr>
            <p:spPr>
              <a:xfrm flipH="1">
                <a:off x="7500428" y="4941739"/>
                <a:ext cx="207640" cy="20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4987663" y="2294377"/>
                <a:ext cx="1728192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8" name="그룹 177"/>
              <p:cNvGrpSpPr/>
              <p:nvPr/>
            </p:nvGrpSpPr>
            <p:grpSpPr>
              <a:xfrm>
                <a:off x="4295800" y="4437112"/>
                <a:ext cx="3077882" cy="360040"/>
                <a:chOff x="4295800" y="4437112"/>
                <a:chExt cx="3077882" cy="360040"/>
              </a:xfrm>
            </p:grpSpPr>
            <p:sp>
              <p:nvSpPr>
                <p:cNvPr id="179" name="직사각형 178"/>
                <p:cNvSpPr/>
                <p:nvPr/>
              </p:nvSpPr>
              <p:spPr>
                <a:xfrm>
                  <a:off x="4295800" y="4437112"/>
                  <a:ext cx="360040" cy="3600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0" name="직선 연결선 179"/>
                <p:cNvCxnSpPr/>
                <p:nvPr/>
              </p:nvCxnSpPr>
              <p:spPr>
                <a:xfrm>
                  <a:off x="4655840" y="4509120"/>
                  <a:ext cx="235780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/>
                <p:cNvCxnSpPr/>
                <p:nvPr/>
              </p:nvCxnSpPr>
              <p:spPr>
                <a:xfrm>
                  <a:off x="4655840" y="4725144"/>
                  <a:ext cx="235780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직사각형 181"/>
                <p:cNvSpPr/>
                <p:nvPr/>
              </p:nvSpPr>
              <p:spPr>
                <a:xfrm>
                  <a:off x="7013642" y="4437112"/>
                  <a:ext cx="360040" cy="3600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83" name="직선 화살표 연결선 182"/>
            <p:cNvCxnSpPr>
              <a:stCxn id="174" idx="2"/>
            </p:cNvCxnSpPr>
            <p:nvPr/>
          </p:nvCxnSpPr>
          <p:spPr>
            <a:xfrm>
              <a:off x="8103124" y="2147005"/>
              <a:ext cx="14716" cy="176459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8990409" y="324330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096000" y="844850"/>
            <a:ext cx="1749599" cy="2837295"/>
            <a:chOff x="8059695" y="620688"/>
            <a:chExt cx="1733823" cy="2837295"/>
          </a:xfrm>
        </p:grpSpPr>
        <p:sp>
          <p:nvSpPr>
            <p:cNvPr id="192" name="직사각형 191"/>
            <p:cNvSpPr/>
            <p:nvPr/>
          </p:nvSpPr>
          <p:spPr>
            <a:xfrm>
              <a:off x="8059695" y="2600638"/>
              <a:ext cx="1733823" cy="857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8543850" y="620688"/>
              <a:ext cx="702472" cy="702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8747046" y="1128388"/>
              <a:ext cx="295217" cy="2952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8304825" y="1686593"/>
              <a:ext cx="1204237" cy="702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구부러진 연결선 20"/>
            <p:cNvCxnSpPr>
              <a:stCxn id="194" idx="2"/>
              <a:endCxn id="199" idx="3"/>
            </p:cNvCxnSpPr>
            <p:nvPr/>
          </p:nvCxnSpPr>
          <p:spPr>
            <a:xfrm rot="5400000">
              <a:off x="7543366" y="1953844"/>
              <a:ext cx="1881529" cy="821050"/>
            </a:xfrm>
            <a:prstGeom prst="curvedConnector2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구부러진 연결선 22"/>
            <p:cNvCxnSpPr>
              <a:stCxn id="194" idx="2"/>
              <a:endCxn id="202" idx="1"/>
            </p:cNvCxnSpPr>
            <p:nvPr/>
          </p:nvCxnSpPr>
          <p:spPr>
            <a:xfrm rot="16200000" flipH="1">
              <a:off x="8364846" y="1953413"/>
              <a:ext cx="1881529" cy="821911"/>
            </a:xfrm>
            <a:prstGeom prst="curvedConnector2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11679" y="3926172"/>
                <a:ext cx="4711097" cy="36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𝐚𝐧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sub>
                      </m:sSub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𝐠𝐚𝐢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𝐚𝐧𝐠𝐥𝐞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𝐞𝐫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𝐚𝐧𝐠𝐥𝐞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𝐠𝐚𝐢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𝐚𝐧𝐠𝐥𝐞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𝐞𝐫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𝐚𝐧𝐠𝐥𝐞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79" y="3926172"/>
                <a:ext cx="4711097" cy="368499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5707420" y="4869160"/>
            <a:ext cx="5721476" cy="620329"/>
            <a:chOff x="5707420" y="5034408"/>
            <a:chExt cx="5721476" cy="620329"/>
          </a:xfrm>
        </p:grpSpPr>
        <p:grpSp>
          <p:nvGrpSpPr>
            <p:cNvPr id="203" name="그룹 202"/>
            <p:cNvGrpSpPr/>
            <p:nvPr/>
          </p:nvGrpSpPr>
          <p:grpSpPr>
            <a:xfrm>
              <a:off x="6511679" y="5034408"/>
              <a:ext cx="4182480" cy="286545"/>
              <a:chOff x="4515247" y="3718519"/>
              <a:chExt cx="4182480" cy="286545"/>
            </a:xfrm>
          </p:grpSpPr>
          <p:cxnSp>
            <p:nvCxnSpPr>
              <p:cNvPr id="204" name="직선 연결선 203"/>
              <p:cNvCxnSpPr/>
              <p:nvPr/>
            </p:nvCxnSpPr>
            <p:spPr>
              <a:xfrm flipV="1">
                <a:off x="4515247" y="3853481"/>
                <a:ext cx="4182480" cy="75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4515247" y="3735141"/>
                <a:ext cx="0" cy="2699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8695532" y="3718519"/>
                <a:ext cx="0" cy="2699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07420" y="5439293"/>
                  <a:ext cx="160851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𝐴𝑛𝑔𝑢𝑙𝑎𝑟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420" y="5439293"/>
                  <a:ext cx="1608517" cy="215444"/>
                </a:xfrm>
                <a:prstGeom prst="rect">
                  <a:avLst/>
                </a:prstGeom>
                <a:blipFill>
                  <a:blip r:embed="rId4"/>
                  <a:stretch>
                    <a:fillRect r="-758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/>
                <p:cNvSpPr txBox="1"/>
                <p:nvPr/>
              </p:nvSpPr>
              <p:spPr>
                <a:xfrm>
                  <a:off x="9955031" y="5439293"/>
                  <a:ext cx="147386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𝐴𝑛𝑔𝑢𝑙𝑎𝑟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07" name="TextBox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031" y="5439293"/>
                  <a:ext cx="147386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893" r="-826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직선 연결선 207"/>
            <p:cNvCxnSpPr/>
            <p:nvPr/>
          </p:nvCxnSpPr>
          <p:spPr>
            <a:xfrm>
              <a:off x="8602919" y="5051030"/>
              <a:ext cx="0" cy="2699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8353033" y="5439293"/>
                  <a:ext cx="4472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𝐚𝐧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033" y="5439293"/>
                  <a:ext cx="44723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054" b="-2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881119" y="1096231"/>
                <a:ext cx="3999492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𝒆𝒓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𝑷𝒐𝒊𝒏𝒕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𝒈𝒆𝒕𝑨𝒏𝒈𝒍𝒆𝑭𝒓𝒐𝒎𝑶𝒓𝒊𝒈𝒊𝒏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𝟏𝟒𝟏𝟓𝟗</m:t>
                          </m:r>
                        </m:num>
                        <m:den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𝟏𝟖𝟎</m:t>
                          </m:r>
                        </m:den>
                      </m:f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119" y="1096231"/>
                <a:ext cx="3999492" cy="350737"/>
              </a:xfrm>
              <a:prstGeom prst="rect">
                <a:avLst/>
              </a:prstGeom>
              <a:blipFill>
                <a:blip r:embed="rId7"/>
                <a:stretch>
                  <a:fillRect t="-3509" r="-305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875999" y="1626325"/>
                <a:ext cx="2468625" cy="249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𝒆𝒓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𝒆𝒓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𝒑𝒓𝒆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sub>
                      </m:sSub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999" y="1626325"/>
                <a:ext cx="2468625" cy="249877"/>
              </a:xfrm>
              <a:prstGeom prst="rect">
                <a:avLst/>
              </a:prstGeom>
              <a:blipFill>
                <a:blip r:embed="rId8"/>
                <a:stretch>
                  <a:fillRect l="-247" r="-247" b="-21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875999" y="2097137"/>
                <a:ext cx="2533322" cy="249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𝒈𝒂𝒊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𝒈𝒂𝒊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𝑫𝒊𝒔𝒕𝒂𝒏𝒄𝒆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999" y="2097137"/>
                <a:ext cx="2533322" cy="249877"/>
              </a:xfrm>
              <a:prstGeom prst="rect">
                <a:avLst/>
              </a:prstGeom>
              <a:blipFill>
                <a:blip r:embed="rId9"/>
                <a:stretch>
                  <a:fillRect l="-1442" r="-721" b="-24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/>
          <p:cNvSpPr/>
          <p:nvPr/>
        </p:nvSpPr>
        <p:spPr>
          <a:xfrm>
            <a:off x="3184278" y="2079464"/>
            <a:ext cx="2166310" cy="1240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stCxn id="57" idx="0"/>
            <a:endCxn id="57" idx="2"/>
          </p:cNvCxnSpPr>
          <p:nvPr/>
        </p:nvCxnSpPr>
        <p:spPr>
          <a:xfrm>
            <a:off x="4267433" y="2079464"/>
            <a:ext cx="0" cy="12408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3702809" y="2643746"/>
            <a:ext cx="88935" cy="8893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18718" y="3439521"/>
                <a:ext cx="2431243" cy="349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𝒂𝒏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𝒑𝒐𝒊𝒏𝒕</m:t>
                      </m:r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𝒑𝒐𝒊𝒏𝒕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𝒘𝒊𝒅𝒕𝒉</m:t>
                          </m:r>
                        </m:num>
                        <m:den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718" y="3439521"/>
                <a:ext cx="2431243" cy="349519"/>
              </a:xfrm>
              <a:prstGeom prst="rect">
                <a:avLst/>
              </a:prstGeom>
              <a:blipFill>
                <a:blip r:embed="rId10"/>
                <a:stretch>
                  <a:fillRect l="-251" t="-5172" r="-1508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8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51384" y="1525843"/>
            <a:ext cx="1719705" cy="2459096"/>
            <a:chOff x="7256512" y="836712"/>
            <a:chExt cx="3015952" cy="4312667"/>
          </a:xfrm>
        </p:grpSpPr>
        <p:grpSp>
          <p:nvGrpSpPr>
            <p:cNvPr id="46" name="그룹 45"/>
            <p:cNvGrpSpPr/>
            <p:nvPr/>
          </p:nvGrpSpPr>
          <p:grpSpPr>
            <a:xfrm>
              <a:off x="7256512" y="836712"/>
              <a:ext cx="2488196" cy="4104456"/>
              <a:chOff x="5591944" y="836712"/>
              <a:chExt cx="2488196" cy="4104456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5591944" y="836712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51" name="그룹 50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55" name="직사각형 54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직사각형 55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직사각형 57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4" name="직사각형 53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0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601283" y="3868665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직사각형 46"/>
            <p:cNvSpPr/>
            <p:nvPr/>
          </p:nvSpPr>
          <p:spPr>
            <a:xfrm flipH="1">
              <a:off x="10064824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구부러진 연결선 47"/>
            <p:cNvCxnSpPr>
              <a:stCxn id="50" idx="3"/>
              <a:endCxn id="47" idx="0"/>
            </p:cNvCxnSpPr>
            <p:nvPr/>
          </p:nvCxnSpPr>
          <p:spPr>
            <a:xfrm>
              <a:off x="8735368" y="4325983"/>
              <a:ext cx="1433276" cy="615756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929348" y="396627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3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88909" y="501317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3</a:t>
            </a:r>
            <a:endParaRPr lang="ko-KR" altLang="en-US" sz="1400" b="1" dirty="0"/>
          </a:p>
        </p:txBody>
      </p:sp>
      <p:cxnSp>
        <p:nvCxnSpPr>
          <p:cNvPr id="61" name="직선 화살표 연결선 60"/>
          <p:cNvCxnSpPr>
            <a:stCxn id="59" idx="2"/>
            <a:endCxn id="60" idx="0"/>
          </p:cNvCxnSpPr>
          <p:nvPr/>
        </p:nvCxnSpPr>
        <p:spPr>
          <a:xfrm flipH="1">
            <a:off x="1318862" y="4274053"/>
            <a:ext cx="1780" cy="739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/>
          <p:cNvSpPr/>
          <p:nvPr/>
        </p:nvSpPr>
        <p:spPr>
          <a:xfrm>
            <a:off x="3071664" y="1288363"/>
            <a:ext cx="1296144" cy="1296144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711624" y="908470"/>
            <a:ext cx="2346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Tracking Person Missing?</a:t>
            </a:r>
            <a:endParaRPr lang="ko-KR" altLang="en-US" sz="1400" b="1" dirty="0"/>
          </a:p>
        </p:txBody>
      </p:sp>
      <p:sp>
        <p:nvSpPr>
          <p:cNvPr id="5" name="직사각형 4"/>
          <p:cNvSpPr/>
          <p:nvPr/>
        </p:nvSpPr>
        <p:spPr>
          <a:xfrm>
            <a:off x="5383664" y="1700808"/>
            <a:ext cx="1440160" cy="477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24816" y="2909246"/>
            <a:ext cx="1957855" cy="477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Skip_detection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++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다이아몬드 63"/>
          <p:cNvSpPr/>
          <p:nvPr/>
        </p:nvSpPr>
        <p:spPr>
          <a:xfrm>
            <a:off x="5455672" y="4129643"/>
            <a:ext cx="1296144" cy="1296144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198085" y="4013746"/>
            <a:ext cx="1801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Not Yet Detection?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7975055" y="1216247"/>
            <a:ext cx="1440160" cy="95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Increase Detection Range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3" idx="3"/>
            <a:endCxn id="5" idx="1"/>
          </p:cNvCxnSpPr>
          <p:nvPr/>
        </p:nvCxnSpPr>
        <p:spPr>
          <a:xfrm>
            <a:off x="4367808" y="1936435"/>
            <a:ext cx="1015856" cy="2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2"/>
            <a:endCxn id="63" idx="0"/>
          </p:cNvCxnSpPr>
          <p:nvPr/>
        </p:nvCxnSpPr>
        <p:spPr>
          <a:xfrm>
            <a:off x="6103744" y="2178009"/>
            <a:ext cx="0" cy="7312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3" idx="2"/>
            <a:endCxn id="64" idx="0"/>
          </p:cNvCxnSpPr>
          <p:nvPr/>
        </p:nvCxnSpPr>
        <p:spPr>
          <a:xfrm>
            <a:off x="6103744" y="3386447"/>
            <a:ext cx="0" cy="743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4" idx="3"/>
            <a:endCxn id="67" idx="1"/>
          </p:cNvCxnSpPr>
          <p:nvPr/>
        </p:nvCxnSpPr>
        <p:spPr>
          <a:xfrm flipV="1">
            <a:off x="6751816" y="1692844"/>
            <a:ext cx="1223239" cy="308487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859961" y="3254672"/>
            <a:ext cx="1712704" cy="477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Following Person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4" idx="2"/>
            <a:endCxn id="74" idx="2"/>
          </p:cNvCxnSpPr>
          <p:nvPr/>
        </p:nvCxnSpPr>
        <p:spPr>
          <a:xfrm rot="5400000" flipH="1">
            <a:off x="4063072" y="3385115"/>
            <a:ext cx="1693914" cy="2387431"/>
          </a:xfrm>
          <a:prstGeom prst="bentConnector3">
            <a:avLst>
              <a:gd name="adj1" fmla="val -13495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" idx="2"/>
            <a:endCxn id="74" idx="0"/>
          </p:cNvCxnSpPr>
          <p:nvPr/>
        </p:nvCxnSpPr>
        <p:spPr>
          <a:xfrm flipH="1">
            <a:off x="3716313" y="2584507"/>
            <a:ext cx="3423" cy="67016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다이아몬드 80"/>
          <p:cNvSpPr/>
          <p:nvPr/>
        </p:nvSpPr>
        <p:spPr>
          <a:xfrm>
            <a:off x="8047063" y="2961884"/>
            <a:ext cx="1296144" cy="1296144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67" idx="2"/>
            <a:endCxn id="81" idx="0"/>
          </p:cNvCxnSpPr>
          <p:nvPr/>
        </p:nvCxnSpPr>
        <p:spPr>
          <a:xfrm>
            <a:off x="8695135" y="2169440"/>
            <a:ext cx="0" cy="792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81" idx="2"/>
            <a:endCxn id="74" idx="2"/>
          </p:cNvCxnSpPr>
          <p:nvPr/>
        </p:nvCxnSpPr>
        <p:spPr>
          <a:xfrm rot="5400000" flipH="1">
            <a:off x="5942646" y="1505540"/>
            <a:ext cx="526155" cy="4978822"/>
          </a:xfrm>
          <a:prstGeom prst="bentConnector3">
            <a:avLst>
              <a:gd name="adj1" fmla="val -265511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802487" y="2669649"/>
            <a:ext cx="1801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Not Yet Detection?</a:t>
            </a:r>
            <a:endParaRPr lang="ko-KR" altLang="en-US" sz="1400" b="1" dirty="0"/>
          </a:p>
        </p:txBody>
      </p:sp>
      <p:sp>
        <p:nvSpPr>
          <p:cNvPr id="90" name="직사각형 89"/>
          <p:cNvSpPr/>
          <p:nvPr/>
        </p:nvSpPr>
        <p:spPr>
          <a:xfrm>
            <a:off x="10222791" y="3371355"/>
            <a:ext cx="1440160" cy="47720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Restart</a:t>
            </a:r>
            <a:endParaRPr lang="ko-KR" altLang="en-US" b="1" dirty="0"/>
          </a:p>
        </p:txBody>
      </p:sp>
      <p:cxnSp>
        <p:nvCxnSpPr>
          <p:cNvPr id="39" name="직선 화살표 연결선 38"/>
          <p:cNvCxnSpPr>
            <a:stCxn id="81" idx="3"/>
            <a:endCxn id="90" idx="1"/>
          </p:cNvCxnSpPr>
          <p:nvPr/>
        </p:nvCxnSpPr>
        <p:spPr>
          <a:xfrm>
            <a:off x="9343207" y="3609956"/>
            <a:ext cx="8795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45999" y="764704"/>
            <a:ext cx="2957713" cy="4104456"/>
            <a:chOff x="871500" y="404664"/>
            <a:chExt cx="2957713" cy="4104456"/>
          </a:xfrm>
        </p:grpSpPr>
        <p:grpSp>
          <p:nvGrpSpPr>
            <p:cNvPr id="14" name="그룹 13"/>
            <p:cNvGrpSpPr/>
            <p:nvPr/>
          </p:nvGrpSpPr>
          <p:grpSpPr>
            <a:xfrm>
              <a:off x="871500" y="404664"/>
              <a:ext cx="2488196" cy="4104456"/>
              <a:chOff x="871500" y="404664"/>
              <a:chExt cx="2488196" cy="410445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871500" y="404664"/>
                <a:ext cx="2488196" cy="4104456"/>
                <a:chOff x="871500" y="404664"/>
                <a:chExt cx="2488196" cy="410445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559496" y="404664"/>
                  <a:ext cx="1008112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1199456" y="1844824"/>
                  <a:ext cx="1728192" cy="100811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871500" y="3278750"/>
                  <a:ext cx="2488196" cy="1230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직사각형 20"/>
              <p:cNvSpPr/>
              <p:nvPr/>
            </p:nvSpPr>
            <p:spPr>
              <a:xfrm>
                <a:off x="1847528" y="1124744"/>
                <a:ext cx="423664" cy="42366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1880839" y="3436617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3359696" y="1091090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1954313" y="2268488"/>
              <a:ext cx="21602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구부러진 연결선 17"/>
            <p:cNvCxnSpPr>
              <a:stCxn id="16" idx="1"/>
              <a:endCxn id="17" idx="0"/>
            </p:cNvCxnSpPr>
            <p:nvPr/>
          </p:nvCxnSpPr>
          <p:spPr>
            <a:xfrm rot="10800000" flipV="1">
              <a:off x="2062326" y="1548408"/>
              <a:ext cx="1297371" cy="720080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8652556" y="836712"/>
            <a:ext cx="3015952" cy="4312667"/>
            <a:chOff x="7256512" y="836712"/>
            <a:chExt cx="3015952" cy="4312667"/>
          </a:xfrm>
        </p:grpSpPr>
        <p:grpSp>
          <p:nvGrpSpPr>
            <p:cNvPr id="26" name="그룹 25"/>
            <p:cNvGrpSpPr/>
            <p:nvPr/>
          </p:nvGrpSpPr>
          <p:grpSpPr>
            <a:xfrm>
              <a:off x="7256512" y="836712"/>
              <a:ext cx="2488196" cy="4104456"/>
              <a:chOff x="5591944" y="836712"/>
              <a:chExt cx="2488196" cy="4104456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591944" y="836712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33" name="직사각형 32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직사각형 33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직사각형 34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2" name="직사각형 31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601283" y="3868665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직사각형 26"/>
            <p:cNvSpPr/>
            <p:nvPr/>
          </p:nvSpPr>
          <p:spPr>
            <a:xfrm flipH="1">
              <a:off x="10064824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구부러진 연결선 27"/>
            <p:cNvCxnSpPr>
              <a:stCxn id="30" idx="3"/>
              <a:endCxn id="27" idx="0"/>
            </p:cNvCxnSpPr>
            <p:nvPr/>
          </p:nvCxnSpPr>
          <p:spPr>
            <a:xfrm>
              <a:off x="8735368" y="4325983"/>
              <a:ext cx="1433276" cy="615756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19336" y="5240618"/>
            <a:ext cx="40324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1</a:t>
            </a:r>
            <a:r>
              <a:rPr lang="en-US" altLang="ko-KR" sz="1400" dirty="0" smtClean="0"/>
              <a:t> During</a:t>
            </a:r>
            <a:r>
              <a:rPr lang="en-US" altLang="ko-KR" sz="1400" dirty="0"/>
              <a:t> the Mobile robot follow User, </a:t>
            </a:r>
            <a:r>
              <a:rPr lang="en-US" altLang="ko-KR" sz="1400" b="1" dirty="0" err="1" smtClean="0"/>
              <a:t>Obstacleor</a:t>
            </a:r>
            <a:r>
              <a:rPr lang="en-US" altLang="ko-KR" sz="1400" b="1" dirty="0"/>
              <a:t> Person enter into </a:t>
            </a:r>
            <a:r>
              <a:rPr lang="en-US" altLang="ko-KR" sz="1400" b="1" dirty="0" smtClean="0"/>
              <a:t>obstacle zone. 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184232" y="5240619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3</a:t>
            </a:r>
            <a:r>
              <a:rPr lang="en-US" altLang="ko-KR" sz="1400" dirty="0" smtClean="0"/>
              <a:t> During</a:t>
            </a:r>
            <a:r>
              <a:rPr lang="en-US" altLang="ko-KR" sz="1400" dirty="0"/>
              <a:t> the Mobile robot follow User, </a:t>
            </a:r>
            <a:r>
              <a:rPr lang="en-US" altLang="ko-KR" sz="1400" b="1" dirty="0" smtClean="0"/>
              <a:t>Tracked Person is out of Tracking Range. 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223792" y="5240619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2</a:t>
            </a:r>
            <a:r>
              <a:rPr lang="en-US" altLang="ko-KR" sz="1400" dirty="0" smtClean="0"/>
              <a:t> During</a:t>
            </a:r>
            <a:r>
              <a:rPr lang="en-US" altLang="ko-KR" sz="1400" dirty="0"/>
              <a:t> the Mobile robot follow User, </a:t>
            </a:r>
            <a:r>
              <a:rPr lang="en-US" altLang="ko-KR" sz="1400" b="1" dirty="0" smtClean="0"/>
              <a:t>Tracked Person is close to wall. 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4339916" y="764704"/>
            <a:ext cx="3412268" cy="4384675"/>
            <a:chOff x="4295800" y="764704"/>
            <a:chExt cx="3412268" cy="4384675"/>
          </a:xfrm>
        </p:grpSpPr>
        <p:sp>
          <p:nvSpPr>
            <p:cNvPr id="59" name="직사각형 58"/>
            <p:cNvSpPr/>
            <p:nvPr/>
          </p:nvSpPr>
          <p:spPr>
            <a:xfrm>
              <a:off x="4635878" y="3606116"/>
              <a:ext cx="2488196" cy="1230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330685" y="764704"/>
              <a:ext cx="1008112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22291" y="1493300"/>
              <a:ext cx="423664" cy="4236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5622291" y="3631708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 flipH="1">
              <a:off x="7500428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987663" y="2294377"/>
              <a:ext cx="1728192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295800" y="4437112"/>
              <a:ext cx="3077882" cy="360040"/>
              <a:chOff x="4295800" y="4437112"/>
              <a:chExt cx="3077882" cy="36004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295800" y="4437112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4655840" y="4509120"/>
                <a:ext cx="235780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4655840" y="4725144"/>
                <a:ext cx="235780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/>
              <p:cNvSpPr/>
              <p:nvPr/>
            </p:nvSpPr>
            <p:spPr>
              <a:xfrm>
                <a:off x="7013642" y="4437112"/>
                <a:ext cx="360040" cy="36004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3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기존 스캐너 데이터 관측 및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39416" y="764704"/>
            <a:ext cx="9865096" cy="5544616"/>
            <a:chOff x="756138" y="456759"/>
            <a:chExt cx="10247566" cy="576980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595" y="456759"/>
              <a:ext cx="10161109" cy="1490296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56138" y="2249445"/>
              <a:ext cx="4590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</a:t>
              </a:r>
              <a:r>
                <a:rPr lang="en-US" altLang="ko-KR" dirty="0" err="1" smtClean="0"/>
                <a:t>can_time</a:t>
              </a:r>
              <a:r>
                <a:rPr lang="en-US" altLang="ko-KR" dirty="0" smtClean="0"/>
                <a:t> : time between scans [seconds]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6138" y="2842090"/>
              <a:ext cx="6146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t</a:t>
              </a:r>
              <a:r>
                <a:rPr lang="en-US" altLang="ko-KR" dirty="0" err="1" smtClean="0"/>
                <a:t>ime_increment</a:t>
              </a:r>
              <a:r>
                <a:rPr lang="en-US" altLang="ko-KR" dirty="0" smtClean="0"/>
                <a:t> : time between measurements [seconds]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42595" y="3382832"/>
                  <a:ext cx="2629245" cy="5167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𝑠𝑐𝑎𝑛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𝑖𝑛𝑐𝑟𝑒𝑚𝑒𝑛𝑡</m:t>
                            </m:r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95" y="3382832"/>
                  <a:ext cx="2629245" cy="516745"/>
                </a:xfrm>
                <a:prstGeom prst="rect">
                  <a:avLst/>
                </a:prstGeom>
                <a:blipFill>
                  <a:blip r:embed="rId3"/>
                  <a:stretch>
                    <a:fillRect b="-49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그룹 43"/>
            <p:cNvGrpSpPr/>
            <p:nvPr/>
          </p:nvGrpSpPr>
          <p:grpSpPr>
            <a:xfrm>
              <a:off x="6094459" y="3290499"/>
              <a:ext cx="4909245" cy="2936066"/>
              <a:chOff x="5717094" y="2978999"/>
              <a:chExt cx="4909245" cy="2936066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6830594" y="3369125"/>
                <a:ext cx="3631666" cy="2545940"/>
                <a:chOff x="6297194" y="3792370"/>
                <a:chExt cx="2723849" cy="1909525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>
                  <a:off x="7726445" y="5047910"/>
                  <a:ext cx="914400" cy="7133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V="1">
                  <a:off x="6760463" y="5042472"/>
                  <a:ext cx="965982" cy="7677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>
                  <a:stCxn id="95" idx="0"/>
                </p:cNvCxnSpPr>
                <p:nvPr/>
              </p:nvCxnSpPr>
              <p:spPr>
                <a:xfrm flipV="1">
                  <a:off x="7726445" y="3792370"/>
                  <a:ext cx="0" cy="125010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6297194" y="5009521"/>
                      <a:ext cx="46326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−95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7194" y="5009521"/>
                      <a:ext cx="463268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8692427" y="5009521"/>
                      <a:ext cx="32861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95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92427" y="5009521"/>
                      <a:ext cx="328616" cy="21544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4" name="현 93"/>
                <p:cNvSpPr/>
                <p:nvPr/>
              </p:nvSpPr>
              <p:spPr>
                <a:xfrm rot="5400000">
                  <a:off x="6995189" y="4192016"/>
                  <a:ext cx="1460901" cy="1460901"/>
                </a:xfrm>
                <a:prstGeom prst="chord">
                  <a:avLst>
                    <a:gd name="adj1" fmla="val 4652063"/>
                    <a:gd name="adj2" fmla="val 17036018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7427506" y="5042472"/>
                  <a:ext cx="597877" cy="659423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17094" y="4716052"/>
                    <a:ext cx="1927386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𝑖𝑛𝑐𝑟𝑒𝑚𝑒𝑛𝑡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:0.000028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7094" y="4716052"/>
                    <a:ext cx="1927386" cy="1692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3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8137240" y="2978999"/>
                    <a:ext cx="127406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𝑠𝑐𝑎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:0.02 [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7240" y="2978999"/>
                    <a:ext cx="1274067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57" t="-3333" r="-334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직선 연결선 84"/>
              <p:cNvCxnSpPr>
                <a:stCxn id="95" idx="0"/>
              </p:cNvCxnSpPr>
              <p:nvPr/>
            </p:nvCxnSpPr>
            <p:spPr>
              <a:xfrm flipH="1" flipV="1">
                <a:off x="7761220" y="4850985"/>
                <a:ext cx="974972" cy="184882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9860040" y="4722325"/>
                    <a:ext cx="766299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:360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60040" y="4722325"/>
                    <a:ext cx="766299" cy="1692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87" r="-3175"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613190" y="4751670"/>
                  <a:ext cx="1408655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𝑢𝑛𝑖𝑡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𝑑𝑒𝑔𝑟𝑒𝑒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:0.52777°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190" y="4751670"/>
                  <a:ext cx="1408655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3153" r="-4054" b="-407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그룹 52"/>
            <p:cNvGrpSpPr/>
            <p:nvPr/>
          </p:nvGrpSpPr>
          <p:grpSpPr>
            <a:xfrm rot="16200000">
              <a:off x="4118107" y="4323460"/>
              <a:ext cx="1314622" cy="1004809"/>
              <a:chOff x="4118107" y="4323460"/>
              <a:chExt cx="1314622" cy="1004809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4118107" y="4323460"/>
                <a:ext cx="1314622" cy="151036"/>
                <a:chOff x="842595" y="4461497"/>
                <a:chExt cx="1314622" cy="151036"/>
              </a:xfrm>
              <a:solidFill>
                <a:schemeClr val="tx1"/>
              </a:solidFill>
            </p:grpSpPr>
            <p:cxnSp>
              <p:nvCxnSpPr>
                <p:cNvPr id="78" name="직선 연결선 77"/>
                <p:cNvCxnSpPr/>
                <p:nvPr/>
              </p:nvCxnSpPr>
              <p:spPr>
                <a:xfrm>
                  <a:off x="842595" y="4537015"/>
                  <a:ext cx="1314622" cy="0"/>
                </a:xfrm>
                <a:prstGeom prst="line">
                  <a:avLst/>
                </a:prstGeom>
                <a:grpFill/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타원 78"/>
                <p:cNvSpPr/>
                <p:nvPr/>
              </p:nvSpPr>
              <p:spPr>
                <a:xfrm>
                  <a:off x="938851" y="4461497"/>
                  <a:ext cx="151036" cy="15103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타원 79"/>
                <p:cNvSpPr/>
                <p:nvPr/>
              </p:nvSpPr>
              <p:spPr>
                <a:xfrm>
                  <a:off x="1903277" y="4461497"/>
                  <a:ext cx="151036" cy="15103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6" name="직선 연결선 75"/>
              <p:cNvCxnSpPr>
                <a:stCxn id="80" idx="4"/>
              </p:cNvCxnSpPr>
              <p:nvPr/>
            </p:nvCxnSpPr>
            <p:spPr>
              <a:xfrm flipH="1">
                <a:off x="4775420" y="4474496"/>
                <a:ext cx="478887" cy="8537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79" idx="4"/>
              </p:cNvCxnSpPr>
              <p:nvPr/>
            </p:nvCxnSpPr>
            <p:spPr>
              <a:xfrm>
                <a:off x="4289881" y="4474496"/>
                <a:ext cx="485537" cy="8537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타원 56"/>
            <p:cNvSpPr/>
            <p:nvPr/>
          </p:nvSpPr>
          <p:spPr>
            <a:xfrm>
              <a:off x="8811965" y="5027552"/>
              <a:ext cx="603184" cy="6031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구부러진 연결선 65"/>
            <p:cNvCxnSpPr>
              <a:stCxn id="57" idx="4"/>
            </p:cNvCxnSpPr>
            <p:nvPr/>
          </p:nvCxnSpPr>
          <p:spPr>
            <a:xfrm rot="5400000" flipH="1">
              <a:off x="6789627" y="3306807"/>
              <a:ext cx="812125" cy="3835734"/>
            </a:xfrm>
            <a:prstGeom prst="curvedConnector4">
              <a:avLst>
                <a:gd name="adj1" fmla="val -83909"/>
                <a:gd name="adj2" fmla="val 82084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04687" y="5075788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1.0</a:t>
              </a:r>
              <a:endParaRPr lang="ko-KR" altLang="en-US" sz="105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1505" y="5235882"/>
              <a:ext cx="5084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0.667</a:t>
              </a:r>
              <a:endParaRPr lang="ko-KR" altLang="en-US" sz="105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07896" y="5398550"/>
              <a:ext cx="3770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FF0000"/>
                  </a:solidFill>
                </a:rPr>
                <a:t>0.5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07895" y="5550614"/>
              <a:ext cx="5822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0.3333</a:t>
              </a:r>
              <a:endParaRPr lang="ko-KR" altLang="en-US" sz="105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04687" y="5699615"/>
              <a:ext cx="4555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solidFill>
                    <a:srgbClr val="FF0000"/>
                  </a:solidFill>
                </a:rPr>
                <a:t>0.25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04687" y="5848458"/>
              <a:ext cx="5822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0.1667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7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기존 스캐너 데이터 관측 및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07368" y="1052736"/>
            <a:ext cx="11213400" cy="4600523"/>
            <a:chOff x="524370" y="428995"/>
            <a:chExt cx="11213400" cy="4600523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517" y="428995"/>
              <a:ext cx="6362700" cy="92392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46" name="그룹 45"/>
            <p:cNvGrpSpPr/>
            <p:nvPr/>
          </p:nvGrpSpPr>
          <p:grpSpPr>
            <a:xfrm>
              <a:off x="524370" y="2391043"/>
              <a:ext cx="5247622" cy="2607995"/>
              <a:chOff x="67170" y="2634883"/>
              <a:chExt cx="5247622" cy="2607995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90667" y="4363680"/>
                <a:ext cx="797140" cy="87919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772957" y="2804160"/>
                <a:ext cx="1432560" cy="914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/>
              <p:cNvCxnSpPr>
                <a:stCxn id="56" idx="0"/>
                <a:endCxn id="58" idx="2"/>
              </p:cNvCxnSpPr>
              <p:nvPr/>
            </p:nvCxnSpPr>
            <p:spPr>
              <a:xfrm flipV="1">
                <a:off x="2489237" y="3718560"/>
                <a:ext cx="0" cy="64512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663427" y="3956481"/>
                    <a:ext cx="1968744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𝑜𝑏𝑠𝑡𝑎𝑐𝑙𝑒</m:t>
                          </m:r>
                          <m:func>
                            <m:func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e>
                          </m:func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: 0.3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3427" y="3956481"/>
                    <a:ext cx="1968744" cy="1692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29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313667" y="2634883"/>
                    <a:ext cx="2001125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𝑜𝑏𝑠𝑡𝑎𝑐𝑙𝑒</m:t>
                          </m:r>
                          <m:func>
                            <m:func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1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fName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e>
                          </m:func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: 0.8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3667" y="2634883"/>
                    <a:ext cx="200112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15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7170" y="3539123"/>
                    <a:ext cx="1705787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𝑜𝑏𝑠𝑡𝑎𝑐𝑙𝑒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𝑤𝑖𝑑𝑡h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:− 0.4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70" y="3539123"/>
                    <a:ext cx="1705787" cy="1692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313667" y="3539122"/>
                    <a:ext cx="1570045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𝑜𝑏𝑠𝑡𝑎𝑐𝑙𝑒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𝑤𝑖𝑑𝑡h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: 0.4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3667" y="3539122"/>
                    <a:ext cx="1570045" cy="1692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5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직사각형 46"/>
            <p:cNvSpPr/>
            <p:nvPr/>
          </p:nvSpPr>
          <p:spPr>
            <a:xfrm>
              <a:off x="8582907" y="4150320"/>
              <a:ext cx="797140" cy="87919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973152" y="2589865"/>
              <a:ext cx="2037043" cy="914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flipV="1">
              <a:off x="8991674" y="3522959"/>
              <a:ext cx="0" cy="64512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352961" y="3365257"/>
                  <a:ext cx="1514325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𝑑𝑒𝑡𝑒𝑐𝑡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:−2.1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961" y="3365257"/>
                  <a:ext cx="1514325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1613"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0144047" y="3342107"/>
                  <a:ext cx="140852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𝑑𝑒𝑡𝑒𝑐𝑡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:2.1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047" y="3342107"/>
                  <a:ext cx="1408527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1732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888033" y="2391042"/>
                  <a:ext cx="184973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𝑑𝑒𝑡𝑒𝑐𝑡</m:t>
                        </m:r>
                        <m:func>
                          <m:func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:4.0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8033" y="2391042"/>
                  <a:ext cx="1849737" cy="169277"/>
                </a:xfrm>
                <a:prstGeom prst="rect">
                  <a:avLst/>
                </a:prstGeom>
                <a:blipFill>
                  <a:blip r:embed="rId9"/>
                  <a:stretch>
                    <a:fillRect l="-1320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085326" y="3797279"/>
                  <a:ext cx="183293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𝑑𝑒𝑡𝑒𝑐𝑡</m:t>
                        </m:r>
                        <m:func>
                          <m:func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latin typeface="Cambria Math" panose="02040503050406030204" pitchFamily="18" charset="0"/>
                              </a:rPr>
                              <m:t>mi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fNam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:0.8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326" y="3797279"/>
                  <a:ext cx="1832938" cy="169277"/>
                </a:xfrm>
                <a:prstGeom prst="rect">
                  <a:avLst/>
                </a:prstGeom>
                <a:blipFill>
                  <a:blip r:embed="rId10"/>
                  <a:stretch>
                    <a:fillRect l="-997"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92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기존 스캐너 데이터 관측 및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73536" y="895084"/>
            <a:ext cx="10495962" cy="5483456"/>
            <a:chOff x="673536" y="895084"/>
            <a:chExt cx="10495962" cy="5483456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536" y="895084"/>
              <a:ext cx="8362950" cy="6096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/>
            <a:srcRect l="35156"/>
            <a:stretch/>
          </p:blipFill>
          <p:spPr>
            <a:xfrm>
              <a:off x="6209850" y="1674342"/>
              <a:ext cx="4959648" cy="1266825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1110595" y="2672698"/>
              <a:ext cx="3668765" cy="396262"/>
              <a:chOff x="5233813" y="1921005"/>
              <a:chExt cx="3668765" cy="396262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5756714" y="1921005"/>
                <a:ext cx="2525485" cy="102144"/>
                <a:chOff x="1121774" y="2105478"/>
                <a:chExt cx="2525485" cy="102144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>
                  <a:off x="1121774" y="2159725"/>
                  <a:ext cx="252548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타원 71"/>
                <p:cNvSpPr/>
                <p:nvPr/>
              </p:nvSpPr>
              <p:spPr>
                <a:xfrm>
                  <a:off x="1451610" y="2111828"/>
                  <a:ext cx="95794" cy="95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>
                  <a:off x="3215640" y="2111828"/>
                  <a:ext cx="95794" cy="957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4" name="꺾인 연결선 73"/>
                <p:cNvCxnSpPr>
                  <a:stCxn id="72" idx="0"/>
                  <a:endCxn id="73" idx="0"/>
                </p:cNvCxnSpPr>
                <p:nvPr/>
              </p:nvCxnSpPr>
              <p:spPr>
                <a:xfrm rot="5400000" flipH="1" flipV="1">
                  <a:off x="2381522" y="1229813"/>
                  <a:ext cx="12700" cy="1764030"/>
                </a:xfrm>
                <a:prstGeom prst="bentConnector3">
                  <a:avLst>
                    <a:gd name="adj1" fmla="val 4920000"/>
                  </a:avLst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TextBox 68"/>
              <p:cNvSpPr txBox="1"/>
              <p:nvPr/>
            </p:nvSpPr>
            <p:spPr>
              <a:xfrm>
                <a:off x="7342536" y="2071046"/>
                <a:ext cx="1560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err="1" smtClean="0"/>
                  <a:t>zone_user.max_point.x</a:t>
                </a:r>
                <a:endParaRPr lang="ko-KR" altLang="en-US" sz="10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233813" y="2071046"/>
                <a:ext cx="15359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err="1" smtClean="0"/>
                  <a:t>zone_user.min_point.x</a:t>
                </a:r>
                <a:endParaRPr lang="ko-KR" altLang="en-US" sz="1000" b="1" dirty="0"/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4"/>
            <a:srcRect l="36593"/>
            <a:stretch/>
          </p:blipFill>
          <p:spPr>
            <a:xfrm>
              <a:off x="6214522" y="3083648"/>
              <a:ext cx="4674605" cy="77152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/>
            <a:srcRect l="36819"/>
            <a:stretch/>
          </p:blipFill>
          <p:spPr>
            <a:xfrm>
              <a:off x="6214522" y="3997654"/>
              <a:ext cx="4639881" cy="94297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6"/>
            <a:srcRect l="37082"/>
            <a:stretch/>
          </p:blipFill>
          <p:spPr>
            <a:xfrm>
              <a:off x="6209850" y="5083110"/>
              <a:ext cx="4644553" cy="1123950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1110595" y="3607205"/>
              <a:ext cx="3744416" cy="2771335"/>
              <a:chOff x="6929120" y="782320"/>
              <a:chExt cx="4886960" cy="361696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6929120" y="1381760"/>
                <a:ext cx="4886960" cy="22656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8575040" y="782320"/>
                <a:ext cx="0" cy="3616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>
              <a:xfrm>
                <a:off x="7172960" y="1992630"/>
                <a:ext cx="863600" cy="1076960"/>
                <a:chOff x="7172960" y="1992630"/>
                <a:chExt cx="863600" cy="1076960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7172960" y="1992630"/>
                  <a:ext cx="863600" cy="107696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7242703" y="2503990"/>
                  <a:ext cx="173620" cy="1736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/>
                <p:cNvSpPr/>
                <p:nvPr/>
              </p:nvSpPr>
              <p:spPr>
                <a:xfrm>
                  <a:off x="7486543" y="2503990"/>
                  <a:ext cx="173620" cy="1736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>
                  <a:off x="7778905" y="2503990"/>
                  <a:ext cx="173620" cy="1736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" name="그룹 30"/>
              <p:cNvGrpSpPr/>
              <p:nvPr/>
            </p:nvGrpSpPr>
            <p:grpSpPr>
              <a:xfrm>
                <a:off x="8390230" y="2006130"/>
                <a:ext cx="863600" cy="1076960"/>
                <a:chOff x="7172960" y="1992630"/>
                <a:chExt cx="863600" cy="107696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7172960" y="1992630"/>
                  <a:ext cx="863600" cy="107696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7242703" y="2503990"/>
                  <a:ext cx="173620" cy="1736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/>
                <p:cNvSpPr/>
                <p:nvPr/>
              </p:nvSpPr>
              <p:spPr>
                <a:xfrm>
                  <a:off x="7486543" y="2503990"/>
                  <a:ext cx="173620" cy="1736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/>
                <p:cNvSpPr/>
                <p:nvPr/>
              </p:nvSpPr>
              <p:spPr>
                <a:xfrm>
                  <a:off x="7778905" y="2503990"/>
                  <a:ext cx="173620" cy="1736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9538049" y="2008060"/>
                <a:ext cx="863600" cy="1076960"/>
                <a:chOff x="7172960" y="1992630"/>
                <a:chExt cx="863600" cy="1076960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7172960" y="1992630"/>
                  <a:ext cx="863600" cy="107696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7242703" y="2503990"/>
                  <a:ext cx="173620" cy="1736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7486543" y="2503990"/>
                  <a:ext cx="173620" cy="1736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7778905" y="2503990"/>
                  <a:ext cx="173620" cy="1736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0772965" y="2009988"/>
                <a:ext cx="863600" cy="1076960"/>
                <a:chOff x="7172960" y="1992630"/>
                <a:chExt cx="863600" cy="1076960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7172960" y="1992630"/>
                  <a:ext cx="863600" cy="107696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7242703" y="2503990"/>
                  <a:ext cx="173620" cy="1736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7486543" y="2503990"/>
                  <a:ext cx="173620" cy="1736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7778905" y="2503990"/>
                  <a:ext cx="173620" cy="17362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599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기존 스캐너 데이터 관측 및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51384" y="692696"/>
            <a:ext cx="5623336" cy="5675505"/>
            <a:chOff x="4433104" y="278321"/>
            <a:chExt cx="6172079" cy="6229339"/>
          </a:xfrm>
        </p:grpSpPr>
        <p:sp>
          <p:nvSpPr>
            <p:cNvPr id="46" name="TextBox 45"/>
            <p:cNvSpPr txBox="1"/>
            <p:nvPr/>
          </p:nvSpPr>
          <p:spPr>
            <a:xfrm>
              <a:off x="4433104" y="278321"/>
              <a:ext cx="2356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 SOPAS Parameter </a:t>
              </a:r>
              <a:endParaRPr lang="ko-KR" altLang="en-US" dirty="0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2533" y="799700"/>
              <a:ext cx="5962650" cy="1476375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5741" y="2522229"/>
              <a:ext cx="4295818" cy="1692522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5741" y="4440426"/>
              <a:ext cx="3667427" cy="2067234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7896200" y="1293008"/>
            <a:ext cx="2037043" cy="2439653"/>
            <a:chOff x="1028334" y="1108305"/>
            <a:chExt cx="2037043" cy="2439653"/>
          </a:xfrm>
        </p:grpSpPr>
        <p:sp>
          <p:nvSpPr>
            <p:cNvPr id="55" name="직사각형 54"/>
            <p:cNvSpPr/>
            <p:nvPr/>
          </p:nvSpPr>
          <p:spPr>
            <a:xfrm>
              <a:off x="1232978" y="2668760"/>
              <a:ext cx="797140" cy="87919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28334" y="1108305"/>
              <a:ext cx="2037043" cy="914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1641745" y="2041399"/>
              <a:ext cx="0" cy="64512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직선 화살표 연결선 53"/>
          <p:cNvCxnSpPr/>
          <p:nvPr/>
        </p:nvCxnSpPr>
        <p:spPr>
          <a:xfrm>
            <a:off x="7617928" y="1161100"/>
            <a:ext cx="1691717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36160" y="4460905"/>
            <a:ext cx="213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SICK -&gt; Hokuyo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536160" y="5373852"/>
            <a:ext cx="16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Tracker.cpp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6486455" y="2119449"/>
                <a:ext cx="140974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𝑧𝑜𝑛𝑒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:−0.5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455" y="2119449"/>
                <a:ext cx="1409745" cy="169277"/>
              </a:xfrm>
              <a:prstGeom prst="rect">
                <a:avLst/>
              </a:prstGeom>
              <a:blipFill>
                <a:blip r:embed="rId5"/>
                <a:stretch>
                  <a:fillRect l="-43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9946172" y="2119450"/>
                <a:ext cx="133440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𝑧𝑜𝑛𝑒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:1.5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172" y="2119450"/>
                <a:ext cx="1334404" cy="169277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9933243" y="991823"/>
                <a:ext cx="174515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𝑧𝑜𝑛𝑒</m:t>
                      </m:r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243" y="991823"/>
                <a:ext cx="1745158" cy="169277"/>
              </a:xfrm>
              <a:prstGeom prst="rect">
                <a:avLst/>
              </a:prstGeom>
              <a:blipFill>
                <a:blip r:embed="rId7"/>
                <a:stretch>
                  <a:fillRect l="-34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8688288" y="2492896"/>
                <a:ext cx="172835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𝑧𝑜𝑛𝑒</m:t>
                      </m:r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 panose="02040503050406030204" pitchFamily="18" charset="0"/>
                            </a:rPr>
                            <m:t>mi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:0.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2492896"/>
                <a:ext cx="1728358" cy="169277"/>
              </a:xfrm>
              <a:prstGeom prst="rect">
                <a:avLst/>
              </a:prstGeom>
              <a:blipFill>
                <a:blip r:embed="rId8"/>
                <a:stretch>
                  <a:fillRect l="-352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기존 스캐너 데이터 관측 및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1384" y="980728"/>
            <a:ext cx="2575298" cy="2868194"/>
            <a:chOff x="606913" y="581933"/>
            <a:chExt cx="2575298" cy="2868194"/>
          </a:xfrm>
        </p:grpSpPr>
        <p:sp>
          <p:nvSpPr>
            <p:cNvPr id="20" name="TextBox 19"/>
            <p:cNvSpPr txBox="1"/>
            <p:nvPr/>
          </p:nvSpPr>
          <p:spPr>
            <a:xfrm>
              <a:off x="606913" y="581933"/>
              <a:ext cx="167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3. Tracker.cpp 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50066" y="1427308"/>
              <a:ext cx="1701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/>
                <a:t>zoneCallback</a:t>
              </a:r>
              <a:endParaRPr lang="ko-KR" alt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0147" y="3080795"/>
              <a:ext cx="2152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userArrayCallback</a:t>
              </a:r>
              <a:endParaRPr lang="ko-KR" altLang="en-US" b="1" dirty="0"/>
            </a:p>
          </p:txBody>
        </p:sp>
        <p:cxnSp>
          <p:nvCxnSpPr>
            <p:cNvPr id="23" name="직선 화살표 연결선 22"/>
            <p:cNvCxnSpPr>
              <a:stCxn id="22" idx="0"/>
              <a:endCxn id="21" idx="2"/>
            </p:cNvCxnSpPr>
            <p:nvPr/>
          </p:nvCxnSpPr>
          <p:spPr>
            <a:xfrm flipH="1" flipV="1">
              <a:off x="2100805" y="1796640"/>
              <a:ext cx="5374" cy="12841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b="41356"/>
          <a:stretch/>
        </p:blipFill>
        <p:spPr>
          <a:xfrm>
            <a:off x="3977421" y="789102"/>
            <a:ext cx="7124700" cy="202207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421" y="2924944"/>
            <a:ext cx="5586197" cy="3672408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>
            <a:off x="6023992" y="4365104"/>
            <a:ext cx="93252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096000" y="6453336"/>
            <a:ext cx="93252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기존 스캐너 데이터 관측 및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692696"/>
            <a:ext cx="6048375" cy="3077796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29776"/>
              </p:ext>
            </p:extLst>
          </p:nvPr>
        </p:nvGraphicFramePr>
        <p:xfrm>
          <a:off x="7680176" y="1133744"/>
          <a:ext cx="2786305" cy="219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261">
                  <a:extLst>
                    <a:ext uri="{9D8B030D-6E8A-4147-A177-3AD203B41FA5}">
                      <a16:colId xmlns:a16="http://schemas.microsoft.com/office/drawing/2014/main" val="1174722678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663184122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1446250874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637390621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2072025435"/>
                    </a:ext>
                  </a:extLst>
                </a:gridCol>
              </a:tblGrid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2561923272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925578386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530861727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1043274757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291715231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26679026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4221088"/>
            <a:ext cx="6048375" cy="201930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09492"/>
              </p:ext>
            </p:extLst>
          </p:nvPr>
        </p:nvGraphicFramePr>
        <p:xfrm>
          <a:off x="7680176" y="4027884"/>
          <a:ext cx="2786305" cy="219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261">
                  <a:extLst>
                    <a:ext uri="{9D8B030D-6E8A-4147-A177-3AD203B41FA5}">
                      <a16:colId xmlns:a16="http://schemas.microsoft.com/office/drawing/2014/main" val="1174722678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663184122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1446250874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637390621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2072025435"/>
                    </a:ext>
                  </a:extLst>
                </a:gridCol>
              </a:tblGrid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2561923272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925578386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530861727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1043274757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291715231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266790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991816" y="817742"/>
            <a:ext cx="3015952" cy="4312667"/>
            <a:chOff x="7256512" y="836712"/>
            <a:chExt cx="3015952" cy="4312667"/>
          </a:xfrm>
        </p:grpSpPr>
        <p:grpSp>
          <p:nvGrpSpPr>
            <p:cNvPr id="42" name="그룹 41"/>
            <p:cNvGrpSpPr/>
            <p:nvPr/>
          </p:nvGrpSpPr>
          <p:grpSpPr>
            <a:xfrm>
              <a:off x="7256512" y="836712"/>
              <a:ext cx="2488196" cy="4104456"/>
              <a:chOff x="5591944" y="836712"/>
              <a:chExt cx="2488196" cy="4104456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91944" y="836712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53" name="직사각형 52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직사각형 53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2" name="직사각형 51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7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601283" y="3868665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직사각형 42"/>
            <p:cNvSpPr/>
            <p:nvPr/>
          </p:nvSpPr>
          <p:spPr>
            <a:xfrm flipH="1">
              <a:off x="10064824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구부러진 연결선 43"/>
            <p:cNvCxnSpPr>
              <a:stCxn id="47" idx="3"/>
              <a:endCxn id="43" idx="0"/>
            </p:cNvCxnSpPr>
            <p:nvPr/>
          </p:nvCxnSpPr>
          <p:spPr>
            <a:xfrm>
              <a:off x="8735368" y="4325983"/>
              <a:ext cx="1433276" cy="615756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07368" y="5293657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3</a:t>
            </a:r>
            <a:r>
              <a:rPr lang="en-US" altLang="ko-KR" sz="1400" dirty="0" smtClean="0"/>
              <a:t> During</a:t>
            </a:r>
            <a:r>
              <a:rPr lang="en-US" altLang="ko-KR" sz="1400" dirty="0"/>
              <a:t> the Mobile robot follow User,</a:t>
            </a:r>
            <a:r>
              <a:rPr lang="en-US" altLang="ko-KR" sz="1400" b="1" dirty="0"/>
              <a:t> </a:t>
            </a:r>
            <a:r>
              <a:rPr lang="en-US" altLang="ko-KR" sz="1400" b="1" dirty="0" smtClean="0"/>
              <a:t>Tracked Person is out of Tracking Range. </a:t>
            </a:r>
            <a:endParaRPr lang="ko-KR" altLang="en-US" b="1" dirty="0"/>
          </a:p>
        </p:txBody>
      </p:sp>
      <p:grpSp>
        <p:nvGrpSpPr>
          <p:cNvPr id="62" name="그룹 61"/>
          <p:cNvGrpSpPr/>
          <p:nvPr/>
        </p:nvGrpSpPr>
        <p:grpSpPr>
          <a:xfrm>
            <a:off x="4871864" y="1988840"/>
            <a:ext cx="6696744" cy="2687006"/>
            <a:chOff x="4871864" y="1677215"/>
            <a:chExt cx="6696744" cy="2687006"/>
          </a:xfrm>
        </p:grpSpPr>
        <p:sp>
          <p:nvSpPr>
            <p:cNvPr id="63" name="TextBox 62"/>
            <p:cNvSpPr txBox="1"/>
            <p:nvPr/>
          </p:nvSpPr>
          <p:spPr>
            <a:xfrm>
              <a:off x="5951984" y="2348880"/>
              <a:ext cx="489654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</a:t>
              </a:r>
              <a:r>
                <a:rPr lang="en-US" altLang="ko-KR" sz="1400" dirty="0" smtClean="0"/>
                <a:t>f (</a:t>
              </a:r>
              <a:r>
                <a:rPr lang="en-US" altLang="ko-KR" sz="1400" b="1" dirty="0" err="1"/>
                <a:t>skip_detection</a:t>
              </a:r>
              <a:r>
                <a:rPr lang="en-US" altLang="ko-KR" sz="1400" dirty="0"/>
                <a:t> &gt; 10</a:t>
              </a:r>
              <a:r>
                <a:rPr lang="en-US" altLang="ko-KR" sz="1400" dirty="0" smtClean="0"/>
                <a:t>) { </a:t>
              </a:r>
              <a:endParaRPr lang="en-US" altLang="ko-KR" sz="1400" dirty="0"/>
            </a:p>
            <a:p>
              <a:r>
                <a:rPr lang="en-US" altLang="ko-KR" sz="1400" dirty="0"/>
                <a:t>                    mc-&gt;</a:t>
              </a:r>
              <a:r>
                <a:rPr lang="en-US" altLang="ko-KR" sz="1400" dirty="0" err="1"/>
                <a:t>clearVelocity</a:t>
              </a:r>
              <a:r>
                <a:rPr lang="en-US" altLang="ko-KR" sz="1400" dirty="0"/>
                <a:t>(); </a:t>
              </a:r>
            </a:p>
            <a:p>
              <a:r>
                <a:rPr lang="en-US" altLang="ko-KR" sz="1400" dirty="0"/>
                <a:t>                    mc-&gt;</a:t>
              </a:r>
              <a:r>
                <a:rPr lang="en-US" altLang="ko-KR" sz="1400" dirty="0" err="1"/>
                <a:t>publishVelocity</a:t>
              </a:r>
              <a:r>
                <a:rPr lang="en-US" altLang="ko-KR" sz="1400" dirty="0"/>
                <a:t>();</a:t>
              </a:r>
            </a:p>
            <a:p>
              <a:r>
                <a:rPr lang="en-US" altLang="ko-KR" sz="1400" dirty="0"/>
                <a:t>                    run =3</a:t>
              </a:r>
              <a:r>
                <a:rPr lang="en-US" altLang="ko-KR" sz="1400" dirty="0" smtClean="0"/>
                <a:t>;</a:t>
              </a:r>
            </a:p>
            <a:p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15880" y="4025667"/>
              <a:ext cx="6552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Because there is no delay function, </a:t>
              </a:r>
              <a:r>
                <a:rPr lang="en-US" altLang="ko-KR" sz="1600" b="1" dirty="0" smtClean="0"/>
                <a:t>skip detection is fast increase.</a:t>
              </a:r>
              <a:endParaRPr lang="en-US" altLang="ko-KR" sz="16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71864" y="1677215"/>
              <a:ext cx="6608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/>
                <a:t>userArrayCallback</a:t>
              </a:r>
              <a:r>
                <a:rPr lang="en-US" altLang="ko-KR" sz="1400" b="1" dirty="0" smtClean="0"/>
                <a:t>(</a:t>
              </a:r>
              <a:r>
                <a:rPr lang="en-US" altLang="ko-KR" sz="1400" dirty="0" err="1"/>
                <a:t>const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mpc_follow_mode</a:t>
              </a:r>
              <a:r>
                <a:rPr lang="en-US" altLang="ko-KR" sz="1400" dirty="0"/>
                <a:t>::</a:t>
              </a:r>
              <a:r>
                <a:rPr lang="en-US" altLang="ko-KR" sz="1400" dirty="0" err="1"/>
                <a:t>TrackerUserArrayConstPtr</a:t>
              </a:r>
              <a:r>
                <a:rPr lang="en-US" altLang="ko-KR" sz="1400" dirty="0"/>
                <a:t> &amp;</a:t>
              </a:r>
              <a:r>
                <a:rPr lang="en-US" altLang="ko-KR" sz="1400" dirty="0" err="1"/>
                <a:t>ptr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9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00683" y="1196752"/>
            <a:ext cx="4252264" cy="3995314"/>
            <a:chOff x="500683" y="1196752"/>
            <a:chExt cx="4252264" cy="3995314"/>
          </a:xfrm>
        </p:grpSpPr>
        <p:grpSp>
          <p:nvGrpSpPr>
            <p:cNvPr id="20" name="그룹 19"/>
            <p:cNvGrpSpPr/>
            <p:nvPr/>
          </p:nvGrpSpPr>
          <p:grpSpPr>
            <a:xfrm>
              <a:off x="519069" y="1196752"/>
              <a:ext cx="2110198" cy="2928349"/>
              <a:chOff x="871500" y="404664"/>
              <a:chExt cx="2957713" cy="410445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871500" y="404664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48" name="직사각형 47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직사각형 50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5" name="직사각형 44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5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1880839" y="3436617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3359696" y="1091090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직사각형 37"/>
              <p:cNvSpPr/>
              <p:nvPr/>
            </p:nvSpPr>
            <p:spPr>
              <a:xfrm>
                <a:off x="1954313" y="2268488"/>
                <a:ext cx="216024" cy="216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구부러진 연결선 38"/>
              <p:cNvCxnSpPr>
                <a:stCxn id="36" idx="1"/>
                <a:endCxn id="38" idx="0"/>
              </p:cNvCxnSpPr>
              <p:nvPr/>
            </p:nvCxnSpPr>
            <p:spPr>
              <a:xfrm rot="10800000" flipV="1">
                <a:off x="2062326" y="1548408"/>
                <a:ext cx="1297371" cy="720080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00683" y="4391847"/>
              <a:ext cx="4252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Issue 1</a:t>
              </a:r>
              <a:r>
                <a:rPr lang="en-US" altLang="ko-KR" sz="1400" dirty="0" smtClean="0"/>
                <a:t> During</a:t>
              </a:r>
              <a:r>
                <a:rPr lang="en-US" altLang="ko-KR" sz="1400" dirty="0"/>
                <a:t> the Mobile robot follow User, </a:t>
              </a:r>
              <a:r>
                <a:rPr lang="en-US" altLang="ko-KR" sz="1400" b="1" dirty="0"/>
                <a:t>Obstacle or Person enter into </a:t>
              </a:r>
              <a:r>
                <a:rPr lang="en-US" altLang="ko-KR" sz="1400" b="1" dirty="0" smtClean="0"/>
                <a:t>obstacle zone. </a:t>
              </a:r>
              <a:endParaRPr lang="ko-KR" altLang="en-US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014406" y="1258976"/>
              <a:ext cx="1738541" cy="2867847"/>
              <a:chOff x="4151784" y="807704"/>
              <a:chExt cx="2488196" cy="4104456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4151784" y="807704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26" name="그룹 25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grpSp>
                <p:nvGrpSpPr>
                  <p:cNvPr id="29" name="그룹 28"/>
                  <p:cNvGrpSpPr/>
                  <p:nvPr/>
                </p:nvGrpSpPr>
                <p:grpSpPr>
                  <a:xfrm>
                    <a:off x="871500" y="404664"/>
                    <a:ext cx="2488196" cy="4104456"/>
                    <a:chOff x="871500" y="404664"/>
                    <a:chExt cx="2488196" cy="4104456"/>
                  </a:xfrm>
                </p:grpSpPr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1559496" y="404664"/>
                      <a:ext cx="1008112" cy="100811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1199456" y="1844824"/>
                      <a:ext cx="1728192" cy="100811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871500" y="3278750"/>
                      <a:ext cx="2488196" cy="123037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285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1847528" y="1124744"/>
                    <a:ext cx="423664" cy="423664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27" name="Picture 6" descr="person icon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64" r="21594"/>
                <a:stretch/>
              </p:blipFill>
              <p:spPr bwMode="auto">
                <a:xfrm>
                  <a:off x="1880839" y="3436617"/>
                  <a:ext cx="469517" cy="914636"/>
                </a:xfrm>
                <a:prstGeom prst="rect">
                  <a:avLst/>
                </a:prstGeom>
                <a:noFill/>
                <a:ln w="3810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직사각형 27"/>
                <p:cNvSpPr/>
                <p:nvPr/>
              </p:nvSpPr>
              <p:spPr>
                <a:xfrm>
                  <a:off x="1954313" y="2268488"/>
                  <a:ext cx="216024" cy="2160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5306573" y="2638871"/>
                <a:ext cx="178615" cy="1786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화살표 연결선 24"/>
              <p:cNvCxnSpPr>
                <a:stCxn id="27" idx="0"/>
                <a:endCxn id="24" idx="2"/>
              </p:cNvCxnSpPr>
              <p:nvPr/>
            </p:nvCxnSpPr>
            <p:spPr>
              <a:xfrm flipH="1" flipV="1">
                <a:off x="5395881" y="2817486"/>
                <a:ext cx="1" cy="102217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/>
          <p:cNvSpPr txBox="1"/>
          <p:nvPr/>
        </p:nvSpPr>
        <p:spPr>
          <a:xfrm>
            <a:off x="5879976" y="1343229"/>
            <a:ext cx="39977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f (</a:t>
            </a:r>
            <a:r>
              <a:rPr lang="pl-PL" altLang="ko-KR" sz="1200" dirty="0" smtClean="0"/>
              <a:t>(</a:t>
            </a:r>
            <a:r>
              <a:rPr lang="pl-PL" altLang="ko-KR" sz="1200" dirty="0"/>
              <a:t>scanner_z != 0.0 &amp;&amp;  scanner_z &lt; OBSTACLE_MAX_Z) || (point_z != 0.0 &amp;&amp; point_z &lt; OBSTACLE_MAX_Z)</a:t>
            </a:r>
          </a:p>
          <a:p>
            <a:r>
              <a:rPr lang="en-US" altLang="ko-KR" sz="1200" dirty="0" smtClean="0"/>
              <a:t>) </a:t>
            </a:r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      </a:t>
            </a:r>
            <a:r>
              <a:rPr lang="en-US" altLang="ko-KR" sz="1200" dirty="0" smtClean="0"/>
              <a:t>if(detect</a:t>
            </a:r>
            <a:r>
              <a:rPr lang="en-US" altLang="ko-KR" sz="1200" dirty="0"/>
              <a:t> == 1){</a:t>
            </a:r>
          </a:p>
          <a:p>
            <a:r>
              <a:rPr lang="en-US" altLang="ko-KR" sz="1200" dirty="0"/>
              <a:t>          </a:t>
            </a:r>
            <a:r>
              <a:rPr lang="en-US" altLang="ko-KR" sz="1200" dirty="0" err="1"/>
              <a:t>near_user</a:t>
            </a:r>
            <a:r>
              <a:rPr lang="en-US" altLang="ko-KR" sz="1200" dirty="0"/>
              <a:t> = true;</a:t>
            </a:r>
          </a:p>
          <a:p>
            <a:r>
              <a:rPr lang="en-US" altLang="ko-KR" sz="1200" dirty="0"/>
              <a:t>          mc-&gt;</a:t>
            </a:r>
            <a:r>
              <a:rPr lang="en-US" altLang="ko-KR" sz="1200" dirty="0" err="1"/>
              <a:t>clearVelocity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         mc-&gt;</a:t>
            </a:r>
            <a:r>
              <a:rPr lang="en-US" altLang="ko-KR" sz="1200" dirty="0" err="1"/>
              <a:t>publishVelocity</a:t>
            </a:r>
            <a:r>
              <a:rPr lang="en-US" altLang="ko-KR" sz="1200" dirty="0"/>
              <a:t>();  </a:t>
            </a:r>
          </a:p>
          <a:p>
            <a:r>
              <a:rPr lang="en-US" altLang="ko-KR" sz="1200" dirty="0"/>
              <a:t>          run = 3;</a:t>
            </a:r>
          </a:p>
          <a:p>
            <a:r>
              <a:rPr lang="en-US" altLang="ko-KR" sz="1200" dirty="0"/>
              <a:t>      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57355" y="3866272"/>
            <a:ext cx="3997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else </a:t>
            </a:r>
            <a:endParaRPr lang="pl-PL" altLang="ko-KR" sz="1200" dirty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     </a:t>
            </a:r>
            <a:r>
              <a:rPr lang="en-US" altLang="ko-KR" sz="1200" dirty="0" smtClean="0"/>
              <a:t>if</a:t>
            </a:r>
            <a:r>
              <a:rPr lang="en-US" altLang="ko-KR" sz="1200" dirty="0"/>
              <a:t> </a:t>
            </a:r>
            <a:r>
              <a:rPr lang="en-US" altLang="ko-KR" sz="1200" dirty="0" smtClean="0"/>
              <a:t>(run</a:t>
            </a:r>
            <a:r>
              <a:rPr lang="en-US" altLang="ko-KR" sz="1200" dirty="0"/>
              <a:t> == 1 &amp;&amp; detect == </a:t>
            </a:r>
            <a:r>
              <a:rPr lang="en-US" altLang="ko-KR" sz="1200" dirty="0" smtClean="0"/>
              <a:t>1)</a:t>
            </a:r>
            <a:endParaRPr lang="en-US" altLang="ko-KR" sz="1200" dirty="0"/>
          </a:p>
          <a:p>
            <a:r>
              <a:rPr lang="en-US" altLang="ko-KR" sz="1200" dirty="0" smtClean="0"/>
              <a:t>    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/>
              <a:t>run = 3;</a:t>
            </a:r>
          </a:p>
          <a:p>
            <a:r>
              <a:rPr lang="en-US" altLang="ko-KR" sz="1200" dirty="0"/>
              <a:t>          </a:t>
            </a:r>
            <a:r>
              <a:rPr lang="en-US" altLang="ko-KR" sz="1200" dirty="0" err="1"/>
              <a:t>near_user</a:t>
            </a:r>
            <a:r>
              <a:rPr lang="en-US" altLang="ko-KR" sz="1200" dirty="0"/>
              <a:t> = true;</a:t>
            </a:r>
          </a:p>
          <a:p>
            <a:r>
              <a:rPr lang="en-US" altLang="ko-KR" sz="1200" dirty="0"/>
              <a:t>          mc-&gt;</a:t>
            </a:r>
            <a:r>
              <a:rPr lang="en-US" altLang="ko-KR" sz="1200" dirty="0" err="1"/>
              <a:t>clearVelocity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         mc-&gt;</a:t>
            </a:r>
            <a:r>
              <a:rPr lang="en-US" altLang="ko-KR" sz="1200" dirty="0" err="1"/>
              <a:t>publishVelocity</a:t>
            </a:r>
            <a:r>
              <a:rPr lang="en-US" altLang="ko-KR" sz="1200" dirty="0"/>
              <a:t>();  </a:t>
            </a:r>
          </a:p>
          <a:p>
            <a:r>
              <a:rPr lang="en-US" altLang="ko-KR" sz="1200" dirty="0" smtClean="0"/>
              <a:t>      }</a:t>
            </a:r>
            <a:r>
              <a:rPr lang="en-US" altLang="ko-KR" sz="1200" dirty="0"/>
              <a:t>                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51984" y="548680"/>
            <a:ext cx="604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obstacleCallback</a:t>
            </a:r>
            <a:r>
              <a:rPr lang="en-US" altLang="ko-KR" sz="1600" b="1" dirty="0" smtClean="0"/>
              <a:t>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mpc_follow_mode</a:t>
            </a:r>
            <a:r>
              <a:rPr lang="en-US" altLang="ko-KR" sz="1400" dirty="0"/>
              <a:t>::</a:t>
            </a:r>
            <a:r>
              <a:rPr lang="en-US" altLang="ko-KR" sz="1400" dirty="0" err="1" smtClean="0"/>
              <a:t>ObstacleConstPtr</a:t>
            </a:r>
            <a:r>
              <a:rPr lang="en-US" altLang="ko-KR" sz="1400" dirty="0" smtClean="0"/>
              <a:t> &amp;</a:t>
            </a:r>
            <a:r>
              <a:rPr lang="en-US" altLang="ko-KR" sz="1400" dirty="0" err="1" smtClean="0"/>
              <a:t>ptr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686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Ⅲ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동작 과정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3423" y="1527522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Laser Scanner Data scan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7419" y="811292"/>
            <a:ext cx="108012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인식요청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4411" y="5092907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Object distance  area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411" y="3447758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Morphology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연산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4411" y="4262486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Labeling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677398" y="2344998"/>
            <a:ext cx="1242138" cy="792088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작업자 인식 여부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4" name="다이아몬드 43"/>
          <p:cNvSpPr/>
          <p:nvPr/>
        </p:nvSpPr>
        <p:spPr>
          <a:xfrm>
            <a:off x="677398" y="5923328"/>
            <a:ext cx="1242138" cy="792088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Object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인식 여부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474865" y="2667324"/>
            <a:ext cx="1728192" cy="1872208"/>
            <a:chOff x="2711624" y="1962890"/>
            <a:chExt cx="1728192" cy="1872208"/>
          </a:xfrm>
        </p:grpSpPr>
        <p:grpSp>
          <p:nvGrpSpPr>
            <p:cNvPr id="5" name="그룹 4"/>
            <p:cNvGrpSpPr/>
            <p:nvPr/>
          </p:nvGrpSpPr>
          <p:grpSpPr>
            <a:xfrm>
              <a:off x="2927648" y="2182224"/>
              <a:ext cx="1296144" cy="1318784"/>
              <a:chOff x="2855640" y="1318128"/>
              <a:chExt cx="1008112" cy="1318784"/>
            </a:xfrm>
            <a:solidFill>
              <a:schemeClr val="bg1">
                <a:lumMod val="75000"/>
              </a:schemeClr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2855640" y="1318128"/>
                <a:ext cx="1008112" cy="5040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추적 객체 중심 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Object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제거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855640" y="2132856"/>
                <a:ext cx="1008112" cy="5040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추적 객체 중심 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Scan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영역 제한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 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2711624" y="1962890"/>
              <a:ext cx="1728192" cy="187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>
            <a:stCxn id="3" idx="2"/>
            <a:endCxn id="2" idx="0"/>
          </p:cNvCxnSpPr>
          <p:nvPr/>
        </p:nvCxnSpPr>
        <p:spPr>
          <a:xfrm>
            <a:off x="1287479" y="1243340"/>
            <a:ext cx="0" cy="284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2"/>
            <a:endCxn id="4" idx="0"/>
          </p:cNvCxnSpPr>
          <p:nvPr/>
        </p:nvCxnSpPr>
        <p:spPr>
          <a:xfrm>
            <a:off x="1287479" y="2031578"/>
            <a:ext cx="10988" cy="3134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  <a:endCxn id="46" idx="1"/>
          </p:cNvCxnSpPr>
          <p:nvPr/>
        </p:nvCxnSpPr>
        <p:spPr>
          <a:xfrm>
            <a:off x="1919536" y="2741042"/>
            <a:ext cx="771353" cy="3976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2"/>
            <a:endCxn id="42" idx="0"/>
          </p:cNvCxnSpPr>
          <p:nvPr/>
        </p:nvCxnSpPr>
        <p:spPr>
          <a:xfrm>
            <a:off x="1298467" y="3137086"/>
            <a:ext cx="0" cy="31067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2" idx="2"/>
            <a:endCxn id="43" idx="0"/>
          </p:cNvCxnSpPr>
          <p:nvPr/>
        </p:nvCxnSpPr>
        <p:spPr>
          <a:xfrm>
            <a:off x="1298467" y="3951814"/>
            <a:ext cx="0" cy="310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3" idx="2"/>
            <a:endCxn id="41" idx="0"/>
          </p:cNvCxnSpPr>
          <p:nvPr/>
        </p:nvCxnSpPr>
        <p:spPr>
          <a:xfrm>
            <a:off x="1298467" y="4766542"/>
            <a:ext cx="0" cy="326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1" idx="2"/>
            <a:endCxn id="44" idx="0"/>
          </p:cNvCxnSpPr>
          <p:nvPr/>
        </p:nvCxnSpPr>
        <p:spPr>
          <a:xfrm>
            <a:off x="1298467" y="5596963"/>
            <a:ext cx="0" cy="326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744697" y="6067344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Object Publish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44" idx="3"/>
            <a:endCxn id="32" idx="1"/>
          </p:cNvCxnSpPr>
          <p:nvPr/>
        </p:nvCxnSpPr>
        <p:spPr>
          <a:xfrm>
            <a:off x="1919536" y="6319372"/>
            <a:ext cx="8251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44" idx="1"/>
            <a:endCxn id="2" idx="1"/>
          </p:cNvCxnSpPr>
          <p:nvPr/>
        </p:nvCxnSpPr>
        <p:spPr>
          <a:xfrm rot="10800000" flipH="1">
            <a:off x="677397" y="1779550"/>
            <a:ext cx="106025" cy="4539822"/>
          </a:xfrm>
          <a:prstGeom prst="bentConnector3">
            <a:avLst>
              <a:gd name="adj1" fmla="val -340001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47" idx="2"/>
            <a:endCxn id="42" idx="3"/>
          </p:cNvCxnSpPr>
          <p:nvPr/>
        </p:nvCxnSpPr>
        <p:spPr>
          <a:xfrm rot="5400000" flipH="1">
            <a:off x="2317914" y="3184395"/>
            <a:ext cx="505656" cy="1536438"/>
          </a:xfrm>
          <a:prstGeom prst="bentConnector4">
            <a:avLst>
              <a:gd name="adj1" fmla="val -45209"/>
              <a:gd name="adj2" fmla="val 710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8674" y="384660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323951" y="313323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981511" y="239032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Y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193296" y="599081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Y</a:t>
            </a:r>
            <a:endParaRPr lang="ko-KR" altLang="en-US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9270" y="2188288"/>
            <a:ext cx="4556570" cy="4527128"/>
          </a:xfrm>
          <a:prstGeom prst="roundRect">
            <a:avLst>
              <a:gd name="adj" fmla="val 12006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꺾인 연결선 60"/>
          <p:cNvCxnSpPr>
            <a:stCxn id="32" idx="3"/>
            <a:endCxn id="53" idx="1"/>
          </p:cNvCxnSpPr>
          <p:nvPr/>
        </p:nvCxnSpPr>
        <p:spPr>
          <a:xfrm flipV="1">
            <a:off x="3752809" y="1524024"/>
            <a:ext cx="1539222" cy="47953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8" idx="1"/>
            <a:endCxn id="3" idx="3"/>
          </p:cNvCxnSpPr>
          <p:nvPr/>
        </p:nvCxnSpPr>
        <p:spPr>
          <a:xfrm rot="10800000">
            <a:off x="1827540" y="1027317"/>
            <a:ext cx="3599507" cy="3628453"/>
          </a:xfrm>
          <a:prstGeom prst="bentConnector3">
            <a:avLst>
              <a:gd name="adj1" fmla="val 1336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24780" y="73755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b="1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5159896" y="1075510"/>
            <a:ext cx="1794389" cy="5243861"/>
            <a:chOff x="5159896" y="1075510"/>
            <a:chExt cx="1794389" cy="5243861"/>
          </a:xfrm>
        </p:grpSpPr>
        <p:sp>
          <p:nvSpPr>
            <p:cNvPr id="53" name="직사각형 52"/>
            <p:cNvSpPr/>
            <p:nvPr/>
          </p:nvSpPr>
          <p:spPr>
            <a:xfrm>
              <a:off x="5292031" y="1271996"/>
              <a:ext cx="1512168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Intersection over Union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292031" y="2317060"/>
              <a:ext cx="1512168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Predict location &amp; correction using </a:t>
              </a:r>
              <a:r>
                <a:rPr lang="en-US" altLang="ko-KR" sz="1100" b="1" dirty="0" err="1" smtClean="0">
                  <a:solidFill>
                    <a:schemeClr val="tx1"/>
                  </a:solidFill>
                </a:rPr>
                <a:t>Kalman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 Filter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92031" y="3331042"/>
              <a:ext cx="1512168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Tracking Person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다이아몬드 57"/>
            <p:cNvSpPr/>
            <p:nvPr/>
          </p:nvSpPr>
          <p:spPr>
            <a:xfrm>
              <a:off x="5427046" y="4259725"/>
              <a:ext cx="1242138" cy="79208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작업자 추적 여부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92031" y="5476440"/>
              <a:ext cx="1512168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작업자 위치 추정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화살표 연결선 63"/>
            <p:cNvCxnSpPr>
              <a:stCxn id="53" idx="2"/>
              <a:endCxn id="55" idx="0"/>
            </p:cNvCxnSpPr>
            <p:nvPr/>
          </p:nvCxnSpPr>
          <p:spPr>
            <a:xfrm>
              <a:off x="6048115" y="1776052"/>
              <a:ext cx="0" cy="541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55" idx="2"/>
              <a:endCxn id="56" idx="0"/>
            </p:cNvCxnSpPr>
            <p:nvPr/>
          </p:nvCxnSpPr>
          <p:spPr>
            <a:xfrm>
              <a:off x="6048115" y="2821116"/>
              <a:ext cx="0" cy="5099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56" idx="2"/>
              <a:endCxn id="58" idx="0"/>
            </p:cNvCxnSpPr>
            <p:nvPr/>
          </p:nvCxnSpPr>
          <p:spPr>
            <a:xfrm>
              <a:off x="6048115" y="3835098"/>
              <a:ext cx="0" cy="424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8" idx="2"/>
              <a:endCxn id="59" idx="0"/>
            </p:cNvCxnSpPr>
            <p:nvPr/>
          </p:nvCxnSpPr>
          <p:spPr>
            <a:xfrm>
              <a:off x="6048115" y="5051813"/>
              <a:ext cx="0" cy="424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044816" y="506793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Y</a:t>
              </a:r>
              <a:endParaRPr lang="ko-KR" altLang="en-US" b="1" dirty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5159896" y="1075510"/>
              <a:ext cx="1794389" cy="5243861"/>
            </a:xfrm>
            <a:prstGeom prst="roundRect">
              <a:avLst>
                <a:gd name="adj" fmla="val 12006"/>
              </a:avLst>
            </a:prstGeom>
            <a:noFill/>
            <a:ln w="381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8389651" y="1271996"/>
            <a:ext cx="259058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Calculation linear &amp; angular speed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81710" y="2737925"/>
            <a:ext cx="153787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Adaptive Speed Control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077887" y="2737925"/>
            <a:ext cx="153787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Constant Speed Control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90" name="꺾인 연결선 89"/>
          <p:cNvCxnSpPr>
            <a:stCxn id="59" idx="3"/>
            <a:endCxn id="85" idx="1"/>
          </p:cNvCxnSpPr>
          <p:nvPr/>
        </p:nvCxnSpPr>
        <p:spPr>
          <a:xfrm flipV="1">
            <a:off x="6804199" y="1524024"/>
            <a:ext cx="1585452" cy="4204444"/>
          </a:xfrm>
          <a:prstGeom prst="bentConnector3">
            <a:avLst>
              <a:gd name="adj1" fmla="val 344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85" idx="2"/>
            <a:endCxn id="87" idx="0"/>
          </p:cNvCxnSpPr>
          <p:nvPr/>
        </p:nvCxnSpPr>
        <p:spPr>
          <a:xfrm rot="5400000">
            <a:off x="8636861" y="1689841"/>
            <a:ext cx="961873" cy="11342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85" idx="2"/>
            <a:endCxn id="88" idx="0"/>
          </p:cNvCxnSpPr>
          <p:nvPr/>
        </p:nvCxnSpPr>
        <p:spPr>
          <a:xfrm rot="16200000" flipH="1">
            <a:off x="9784949" y="1676047"/>
            <a:ext cx="961873" cy="116188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8997864" y="3871580"/>
            <a:ext cx="153787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Move Control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99" name="꺾인 연결선 98"/>
          <p:cNvCxnSpPr>
            <a:stCxn id="87" idx="2"/>
            <a:endCxn id="97" idx="0"/>
          </p:cNvCxnSpPr>
          <p:nvPr/>
        </p:nvCxnSpPr>
        <p:spPr>
          <a:xfrm rot="16200000" flipH="1">
            <a:off x="8843927" y="2948703"/>
            <a:ext cx="629599" cy="121615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88" idx="2"/>
            <a:endCxn id="97" idx="0"/>
          </p:cNvCxnSpPr>
          <p:nvPr/>
        </p:nvCxnSpPr>
        <p:spPr>
          <a:xfrm rot="5400000">
            <a:off x="9992016" y="3016769"/>
            <a:ext cx="629599" cy="108002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7653454" y="1017881"/>
            <a:ext cx="4131178" cy="3521651"/>
          </a:xfrm>
          <a:prstGeom prst="roundRect">
            <a:avLst>
              <a:gd name="adj" fmla="val 12006"/>
            </a:avLst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7933824" y="4889464"/>
            <a:ext cx="2166989" cy="1419856"/>
            <a:chOff x="7933824" y="4789082"/>
            <a:chExt cx="2166989" cy="1419856"/>
          </a:xfrm>
        </p:grpSpPr>
        <p:sp>
          <p:nvSpPr>
            <p:cNvPr id="104" name="TextBox 103"/>
            <p:cNvSpPr txBox="1"/>
            <p:nvPr/>
          </p:nvSpPr>
          <p:spPr>
            <a:xfrm>
              <a:off x="7950481" y="4789082"/>
              <a:ext cx="2150332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Person recognition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33824" y="5316739"/>
              <a:ext cx="1802545" cy="369332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erson tracking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933824" y="5839606"/>
              <a:ext cx="1582549" cy="369332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Move control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8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Ⅲ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동작 과정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23392" y="576523"/>
            <a:ext cx="4958345" cy="3344545"/>
            <a:chOff x="4161991" y="1071099"/>
            <a:chExt cx="4958345" cy="3344545"/>
          </a:xfrm>
        </p:grpSpPr>
        <p:grpSp>
          <p:nvGrpSpPr>
            <p:cNvPr id="42" name="그룹 41"/>
            <p:cNvGrpSpPr/>
            <p:nvPr/>
          </p:nvGrpSpPr>
          <p:grpSpPr>
            <a:xfrm>
              <a:off x="4511824" y="1071099"/>
              <a:ext cx="4608512" cy="3149989"/>
              <a:chOff x="4511824" y="1071099"/>
              <a:chExt cx="4608512" cy="3149989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4511824" y="1071099"/>
                <a:ext cx="4608512" cy="3149989"/>
                <a:chOff x="5159896" y="927083"/>
                <a:chExt cx="4608512" cy="3149989"/>
              </a:xfrm>
            </p:grpSpPr>
            <p:cxnSp>
              <p:nvCxnSpPr>
                <p:cNvPr id="69" name="직선 화살표 연결선 68"/>
                <p:cNvCxnSpPr/>
                <p:nvPr/>
              </p:nvCxnSpPr>
              <p:spPr>
                <a:xfrm flipV="1">
                  <a:off x="5447928" y="927083"/>
                  <a:ext cx="0" cy="3149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/>
                <p:cNvCxnSpPr/>
                <p:nvPr/>
              </p:nvCxnSpPr>
              <p:spPr>
                <a:xfrm flipV="1">
                  <a:off x="5159896" y="3789040"/>
                  <a:ext cx="4608512" cy="83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4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386021" y="1792722"/>
                <a:ext cx="469517" cy="9146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타원 57"/>
              <p:cNvSpPr/>
              <p:nvPr/>
            </p:nvSpPr>
            <p:spPr>
              <a:xfrm>
                <a:off x="6349394" y="268449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6344848" y="1747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6846446" y="1747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6846445" y="26836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6597919" y="220486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/>
              <p:cNvCxnSpPr>
                <a:stCxn id="58" idx="4"/>
              </p:cNvCxnSpPr>
              <p:nvPr/>
            </p:nvCxnSpPr>
            <p:spPr>
              <a:xfrm>
                <a:off x="6372254" y="2730217"/>
                <a:ext cx="0" cy="120283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stCxn id="58" idx="2"/>
              </p:cNvCxnSpPr>
              <p:nvPr/>
            </p:nvCxnSpPr>
            <p:spPr>
              <a:xfrm flipH="1" flipV="1">
                <a:off x="4799856" y="2706489"/>
                <a:ext cx="1549538" cy="8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61" idx="4"/>
              </p:cNvCxnSpPr>
              <p:nvPr/>
            </p:nvCxnSpPr>
            <p:spPr>
              <a:xfrm>
                <a:off x="6869305" y="2729349"/>
                <a:ext cx="0" cy="12120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59" idx="2"/>
              </p:cNvCxnSpPr>
              <p:nvPr/>
            </p:nvCxnSpPr>
            <p:spPr>
              <a:xfrm flipH="1" flipV="1">
                <a:off x="4811286" y="1768624"/>
                <a:ext cx="1533562" cy="123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>
                <a:stCxn id="62" idx="4"/>
              </p:cNvCxnSpPr>
              <p:nvPr/>
            </p:nvCxnSpPr>
            <p:spPr>
              <a:xfrm>
                <a:off x="6620779" y="2250583"/>
                <a:ext cx="0" cy="168247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62" idx="2"/>
              </p:cNvCxnSpPr>
              <p:nvPr/>
            </p:nvCxnSpPr>
            <p:spPr>
              <a:xfrm flipH="1" flipV="1">
                <a:off x="4811286" y="2227723"/>
                <a:ext cx="1786633" cy="1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168194" y="2545130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m</a:t>
              </a:r>
              <a:r>
                <a:rPr lang="en-US" altLang="ko-KR" sz="1200" b="1" dirty="0" err="1" smtClean="0"/>
                <a:t>in_y</a:t>
              </a:r>
              <a:endParaRPr lang="ko-KR" alt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61991" y="1572816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max_y</a:t>
              </a:r>
              <a:endParaRPr lang="ko-KR" alt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53920" y="2058973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c</a:t>
              </a:r>
              <a:r>
                <a:rPr lang="en-US" altLang="ko-KR" sz="1200" b="1" dirty="0" err="1" smtClean="0"/>
                <a:t>_y</a:t>
              </a:r>
              <a:endParaRPr lang="ko-KR" alt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86526" y="3948295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max_x</a:t>
              </a:r>
              <a:endParaRPr lang="ko-KR" alt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17036" y="4138645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c_x</a:t>
              </a:r>
              <a:endParaRPr lang="ko-KR" alt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59007" y="3948295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m</a:t>
              </a:r>
              <a:r>
                <a:rPr lang="en-US" altLang="ko-KR" sz="1200" b="1" dirty="0" err="1" smtClean="0"/>
                <a:t>in_x</a:t>
              </a:r>
              <a:endParaRPr lang="ko-KR" altLang="en-US" b="1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51384" y="4077072"/>
            <a:ext cx="4640822" cy="2234271"/>
            <a:chOff x="551384" y="4077072"/>
            <a:chExt cx="4640822" cy="2234271"/>
          </a:xfrm>
        </p:grpSpPr>
        <p:sp>
          <p:nvSpPr>
            <p:cNvPr id="72" name="TextBox 71"/>
            <p:cNvSpPr txBox="1"/>
            <p:nvPr/>
          </p:nvSpPr>
          <p:spPr>
            <a:xfrm>
              <a:off x="957033" y="4930443"/>
              <a:ext cx="1476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limitDetectArea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68499" y="5209677"/>
              <a:ext cx="1362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removeObject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57033" y="5481604"/>
              <a:ext cx="1602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detectMorpology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0706" y="5753531"/>
              <a:ext cx="1610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detectCreatelabel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0917" y="6034344"/>
              <a:ext cx="2128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detectCalculationDistace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57033" y="4374210"/>
              <a:ext cx="1775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Polar() -&gt; Cartesian();</a:t>
              </a:r>
              <a:endParaRPr lang="ko-KR" altLang="en-US" sz="1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1384" y="4077072"/>
              <a:ext cx="4640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scanCallback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const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/>
                <a:t>sensor_msgs</a:t>
              </a:r>
              <a:r>
                <a:rPr lang="en-US" altLang="ko-KR" sz="1200" b="1" dirty="0" smtClean="0"/>
                <a:t>::</a:t>
              </a:r>
              <a:r>
                <a:rPr lang="en-US" altLang="ko-KR" sz="1200" b="1" dirty="0" err="1" smtClean="0"/>
                <a:t>LaserScan</a:t>
              </a:r>
              <a:r>
                <a:rPr lang="en-US" altLang="ko-KR" sz="1200" b="1" dirty="0" smtClean="0"/>
                <a:t>::</a:t>
              </a:r>
              <a:r>
                <a:rPr lang="en-US" altLang="ko-KR" sz="1200" b="1" dirty="0" err="1" smtClean="0"/>
                <a:t>ConstPtr</a:t>
              </a:r>
              <a:r>
                <a:rPr lang="en-US" altLang="ko-KR" sz="1200" b="1" dirty="0" smtClean="0"/>
                <a:t>&amp; scan);</a:t>
              </a:r>
              <a:endParaRPr lang="ko-KR" altLang="en-US" sz="1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68499" y="4624110"/>
              <a:ext cx="24361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Obstacle_Zone</a:t>
              </a:r>
              <a:r>
                <a:rPr lang="en-US" altLang="ko-KR" sz="1200" b="1" dirty="0" smtClean="0"/>
                <a:t> &amp; Tracker Zone</a:t>
              </a:r>
              <a:endParaRPr lang="ko-KR" altLang="en-US" sz="12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037616" y="576523"/>
            <a:ext cx="5827942" cy="4601585"/>
            <a:chOff x="6240016" y="576523"/>
            <a:chExt cx="5827942" cy="4601585"/>
          </a:xfrm>
        </p:grpSpPr>
        <p:grpSp>
          <p:nvGrpSpPr>
            <p:cNvPr id="81" name="그룹 80"/>
            <p:cNvGrpSpPr/>
            <p:nvPr/>
          </p:nvGrpSpPr>
          <p:grpSpPr>
            <a:xfrm>
              <a:off x="6596994" y="576523"/>
              <a:ext cx="4608512" cy="3149989"/>
              <a:chOff x="4511824" y="1071099"/>
              <a:chExt cx="4608512" cy="3149989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4511824" y="1071099"/>
                <a:ext cx="4608512" cy="3149989"/>
                <a:chOff x="5159896" y="927083"/>
                <a:chExt cx="4608512" cy="3149989"/>
              </a:xfrm>
            </p:grpSpPr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5447928" y="927083"/>
                  <a:ext cx="0" cy="3149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/>
                <p:cNvCxnSpPr/>
                <p:nvPr/>
              </p:nvCxnSpPr>
              <p:spPr>
                <a:xfrm flipV="1">
                  <a:off x="5159896" y="3789040"/>
                  <a:ext cx="4608512" cy="83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1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386021" y="1792722"/>
                <a:ext cx="469517" cy="914636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2" name="그룹 81"/>
            <p:cNvGrpSpPr/>
            <p:nvPr/>
          </p:nvGrpSpPr>
          <p:grpSpPr>
            <a:xfrm>
              <a:off x="8400256" y="1252427"/>
              <a:ext cx="728464" cy="1134746"/>
              <a:chOff x="8400256" y="1252427"/>
              <a:chExt cx="728464" cy="113474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8400256" y="1252427"/>
                <a:ext cx="576064" cy="98234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8552656" y="1404827"/>
                <a:ext cx="576064" cy="9823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8552656" y="1404827"/>
                <a:ext cx="423664" cy="829946"/>
              </a:xfrm>
              <a:prstGeom prst="rect">
                <a:avLst/>
              </a:prstGeom>
              <a:solidFill>
                <a:srgbClr val="FFFF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645665" y="4374210"/>
              <a:ext cx="1581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o</a:t>
              </a:r>
              <a:r>
                <a:rPr lang="en-US" altLang="ko-KR" sz="1200" b="1" dirty="0" err="1" smtClean="0"/>
                <a:t>verlapping_area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40016" y="4077072"/>
              <a:ext cx="58279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userArrayCallback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const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/>
                <a:t>mpc_follow_mode</a:t>
              </a:r>
              <a:r>
                <a:rPr lang="en-US" altLang="ko-KR" sz="1200" b="1" dirty="0" smtClean="0"/>
                <a:t>::</a:t>
              </a:r>
              <a:r>
                <a:rPr lang="en-US" altLang="ko-KR" sz="1200" b="1" dirty="0" err="1" smtClean="0"/>
                <a:t>TrackerUserArrrayConstPtr</a:t>
              </a:r>
              <a:r>
                <a:rPr lang="en-US" altLang="ko-KR" sz="1200" b="1" dirty="0" smtClean="0"/>
                <a:t> &amp;</a:t>
              </a:r>
              <a:r>
                <a:rPr lang="en-US" altLang="ko-KR" sz="1200" b="1" dirty="0" err="1" smtClean="0"/>
                <a:t>ptr</a:t>
              </a:r>
              <a:r>
                <a:rPr lang="en-US" altLang="ko-KR" sz="1200" b="1" dirty="0" smtClean="0"/>
                <a:t>);</a:t>
              </a:r>
              <a:endParaRPr lang="ko-KR" altLang="en-US" sz="1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657131" y="4624110"/>
              <a:ext cx="207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intersection_over_union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68597" y="4901109"/>
              <a:ext cx="18535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p</a:t>
              </a:r>
              <a:r>
                <a:rPr lang="en-US" altLang="ko-KR" sz="1200" b="1" dirty="0" err="1" smtClean="0"/>
                <a:t>redict_kalman_filter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744072" y="748504"/>
            <a:ext cx="4655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Union area = </a:t>
            </a:r>
            <a:r>
              <a:rPr lang="en-US" altLang="ko-KR" sz="1200" b="1" dirty="0" err="1" smtClean="0"/>
              <a:t>current_area</a:t>
            </a:r>
            <a:r>
              <a:rPr lang="en-US" altLang="ko-KR" sz="1200" b="1" dirty="0" smtClean="0"/>
              <a:t> + </a:t>
            </a:r>
            <a:r>
              <a:rPr lang="en-US" altLang="ko-KR" sz="1200" b="1" dirty="0" err="1" smtClean="0"/>
              <a:t>predict_area</a:t>
            </a:r>
            <a:r>
              <a:rPr lang="en-US" altLang="ko-KR" sz="1200" b="1" dirty="0" smtClean="0"/>
              <a:t> – </a:t>
            </a:r>
            <a:r>
              <a:rPr lang="en-US" altLang="ko-KR" sz="1200" b="1" dirty="0" err="1" smtClean="0"/>
              <a:t>overlapping_area</a:t>
            </a:r>
            <a:endParaRPr lang="ko-KR" altLang="en-US" sz="1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9119244" y="1765785"/>
            <a:ext cx="1997368" cy="582099"/>
            <a:chOff x="9119244" y="1765785"/>
            <a:chExt cx="1997368" cy="582099"/>
          </a:xfrm>
        </p:grpSpPr>
        <p:grpSp>
          <p:nvGrpSpPr>
            <p:cNvPr id="6" name="그룹 5"/>
            <p:cNvGrpSpPr/>
            <p:nvPr/>
          </p:nvGrpSpPr>
          <p:grpSpPr>
            <a:xfrm>
              <a:off x="9695261" y="1765785"/>
              <a:ext cx="1421351" cy="582099"/>
              <a:chOff x="9468805" y="1788392"/>
              <a:chExt cx="1421351" cy="582099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9696400" y="2093492"/>
                <a:ext cx="966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u</a:t>
                </a:r>
                <a:r>
                  <a:rPr lang="en-US" altLang="ko-KR" sz="1200" b="1" dirty="0" smtClean="0"/>
                  <a:t>nion area</a:t>
                </a:r>
                <a:endParaRPr lang="ko-KR" altLang="en-US" sz="12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468805" y="1788392"/>
                <a:ext cx="14213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overlapping area</a:t>
                </a:r>
                <a:endParaRPr lang="ko-KR" altLang="en-US" sz="1200" b="1" dirty="0"/>
              </a:p>
            </p:txBody>
          </p:sp>
          <p:cxnSp>
            <p:nvCxnSpPr>
              <p:cNvPr id="3" name="직선 연결선 2"/>
              <p:cNvCxnSpPr/>
              <p:nvPr/>
            </p:nvCxnSpPr>
            <p:spPr>
              <a:xfrm>
                <a:off x="9468805" y="2093492"/>
                <a:ext cx="14208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9119244" y="1923692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i</a:t>
              </a:r>
              <a:r>
                <a:rPr lang="en-US" altLang="ko-KR" sz="1200" b="1" dirty="0" err="1" smtClean="0"/>
                <a:t>ou</a:t>
              </a:r>
              <a:r>
                <a:rPr lang="en-US" altLang="ko-KR" sz="1200" b="1" dirty="0" smtClean="0"/>
                <a:t> =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7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Ⅲ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동작 과정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40009" y="898253"/>
            <a:ext cx="7576241" cy="5051027"/>
            <a:chOff x="240009" y="692696"/>
            <a:chExt cx="7576241" cy="5051027"/>
          </a:xfrm>
        </p:grpSpPr>
        <p:grpSp>
          <p:nvGrpSpPr>
            <p:cNvPr id="104" name="그룹 103"/>
            <p:cNvGrpSpPr/>
            <p:nvPr/>
          </p:nvGrpSpPr>
          <p:grpSpPr>
            <a:xfrm>
              <a:off x="839416" y="692696"/>
              <a:ext cx="1161574" cy="3578932"/>
              <a:chOff x="1775520" y="930188"/>
              <a:chExt cx="1161574" cy="3578932"/>
            </a:xfrm>
          </p:grpSpPr>
          <p:grpSp>
            <p:nvGrpSpPr>
              <p:cNvPr id="131" name="그룹 130"/>
              <p:cNvGrpSpPr/>
              <p:nvPr/>
            </p:nvGrpSpPr>
            <p:grpSpPr>
              <a:xfrm>
                <a:off x="1775520" y="930188"/>
                <a:ext cx="1008112" cy="1143744"/>
                <a:chOff x="2098091" y="764704"/>
                <a:chExt cx="1008112" cy="1143744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2098091" y="764704"/>
                  <a:ext cx="1008112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2386123" y="148478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32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2040625" y="3594484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3" name="직선 연결선 132"/>
              <p:cNvCxnSpPr>
                <a:stCxn id="140" idx="2"/>
                <a:endCxn id="132" idx="0"/>
              </p:cNvCxnSpPr>
              <p:nvPr/>
            </p:nvCxnSpPr>
            <p:spPr>
              <a:xfrm>
                <a:off x="2275384" y="2073932"/>
                <a:ext cx="0" cy="152055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/>
              <p:cNvGrpSpPr/>
              <p:nvPr/>
            </p:nvGrpSpPr>
            <p:grpSpPr>
              <a:xfrm>
                <a:off x="2275956" y="1922368"/>
                <a:ext cx="504056" cy="473249"/>
                <a:chOff x="623392" y="2348880"/>
                <a:chExt cx="504056" cy="473249"/>
              </a:xfrm>
            </p:grpSpPr>
            <p:cxnSp>
              <p:nvCxnSpPr>
                <p:cNvPr id="137" name="직선 화살표 연결선 136"/>
                <p:cNvCxnSpPr/>
                <p:nvPr/>
              </p:nvCxnSpPr>
              <p:spPr>
                <a:xfrm>
                  <a:off x="623392" y="2348880"/>
                  <a:ext cx="0" cy="47324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화살표 연결선 137"/>
                <p:cNvCxnSpPr/>
                <p:nvPr/>
              </p:nvCxnSpPr>
              <p:spPr>
                <a:xfrm>
                  <a:off x="623392" y="2358212"/>
                  <a:ext cx="504056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/>
              <p:cNvSpPr txBox="1"/>
              <p:nvPr/>
            </p:nvSpPr>
            <p:spPr>
              <a:xfrm>
                <a:off x="2669072" y="1885823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x</a:t>
                </a:r>
                <a:endParaRPr lang="ko-KR" altLang="en-US" b="1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279576" y="2160000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y</a:t>
                </a:r>
                <a:endParaRPr lang="ko-KR" altLang="en-US" b="1" dirty="0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240010" y="4874676"/>
              <a:ext cx="6078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m</a:t>
              </a:r>
              <a:r>
                <a:rPr lang="en-US" altLang="ko-KR" sz="1200" b="1" dirty="0" smtClean="0"/>
                <a:t>c-&gt;</a:t>
              </a:r>
              <a:r>
                <a:rPr lang="en-US" altLang="ko-KR" sz="1200" b="1" dirty="0" err="1" smtClean="0"/>
                <a:t>moveScanner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trackerUser.tracker_id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frame_id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trackerUser.center_of_mass</a:t>
              </a:r>
              <a:r>
                <a:rPr lang="en-US" altLang="ko-KR" sz="1200" b="1" dirty="0" smtClean="0"/>
                <a:t>);</a:t>
              </a:r>
              <a:endParaRPr lang="ko-KR" alt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0009" y="4548305"/>
              <a:ext cx="7576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MoveControl</a:t>
              </a:r>
              <a:r>
                <a:rPr lang="en-US" altLang="ko-KR" sz="1200" b="1" dirty="0" smtClean="0"/>
                <a:t>::</a:t>
              </a:r>
              <a:r>
                <a:rPr lang="en-US" altLang="ko-KR" sz="1200" b="1" dirty="0" err="1" smtClean="0"/>
                <a:t>moveScanner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int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>
                  <a:solidFill>
                    <a:srgbClr val="FF0000"/>
                  </a:solidFill>
                </a:rPr>
                <a:t>userId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std</a:t>
              </a:r>
              <a:r>
                <a:rPr lang="en-US" altLang="ko-KR" sz="1200" b="1" dirty="0" smtClean="0"/>
                <a:t>:;string 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scanner</a:t>
              </a:r>
              <a:r>
                <a:rPr lang="en-US" altLang="ko-KR" sz="1200" b="1" dirty="0" smtClean="0"/>
                <a:t>, ::</a:t>
              </a:r>
              <a:r>
                <a:rPr lang="en-US" altLang="ko-KR" sz="1200" b="1" dirty="0" err="1" smtClean="0"/>
                <a:t>geometry_msgs</a:t>
              </a:r>
              <a:r>
                <a:rPr lang="en-US" altLang="ko-KR" sz="1200" b="1" dirty="0" smtClean="0"/>
                <a:t>::Vector3 </a:t>
              </a:r>
              <a:r>
                <a:rPr lang="en-US" altLang="ko-KR" sz="1200" b="1" dirty="0" err="1" smtClean="0">
                  <a:solidFill>
                    <a:srgbClr val="FF0000"/>
                  </a:solidFill>
                </a:rPr>
                <a:t>scanner_object</a:t>
              </a:r>
              <a:r>
                <a:rPr lang="en-US" altLang="ko-KR" sz="1200" b="1" dirty="0" smtClean="0"/>
                <a:t>);</a:t>
              </a:r>
              <a:endParaRPr lang="ko-KR" altLang="en-US" sz="12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51384" y="5189725"/>
              <a:ext cx="439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scannerCalculateVelocity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userId</a:t>
              </a:r>
              <a:r>
                <a:rPr lang="en-US" altLang="ko-KR" sz="1200" b="1" dirty="0" smtClean="0"/>
                <a:t>, scanner, </a:t>
              </a:r>
              <a:r>
                <a:rPr lang="en-US" altLang="ko-KR" sz="1200" b="1" dirty="0" err="1" smtClean="0"/>
                <a:t>scanner_object</a:t>
              </a:r>
              <a:r>
                <a:rPr lang="en-US" altLang="ko-KR" sz="1200" b="1" dirty="0" smtClean="0"/>
                <a:t>);</a:t>
              </a:r>
              <a:endParaRPr lang="ko-KR" altLang="en-US" sz="1200" b="1" dirty="0"/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2711624" y="836712"/>
              <a:ext cx="3168352" cy="1064545"/>
              <a:chOff x="2567608" y="1061277"/>
              <a:chExt cx="3168352" cy="1064545"/>
            </a:xfrm>
          </p:grpSpPr>
          <p:cxnSp>
            <p:nvCxnSpPr>
              <p:cNvPr id="123" name="직선 화살표 연결선 122"/>
              <p:cNvCxnSpPr/>
              <p:nvPr/>
            </p:nvCxnSpPr>
            <p:spPr>
              <a:xfrm>
                <a:off x="2567608" y="1694208"/>
                <a:ext cx="31683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3575720" y="1558186"/>
                <a:ext cx="0" cy="2720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4655840" y="1558186"/>
                <a:ext cx="0" cy="2720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2752539" y="1879601"/>
                <a:ext cx="1132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MIN_DISTANCE</a:t>
                </a:r>
                <a:endParaRPr lang="ko-KR" altLang="en-US" sz="1000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373241" y="1868279"/>
                <a:ext cx="11624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MAX_DISTANCE</a:t>
                </a:r>
                <a:endParaRPr lang="ko-KR" altLang="en-US" sz="1000" b="1" dirty="0"/>
              </a:p>
            </p:txBody>
          </p:sp>
          <p:pic>
            <p:nvPicPr>
              <p:cNvPr id="128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3060545" y="1061277"/>
                <a:ext cx="271603" cy="529092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3987600" y="1061277"/>
                <a:ext cx="271603" cy="529092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5019631" y="1061277"/>
                <a:ext cx="271603" cy="529092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2735171" y="2636912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Follow Mode</a:t>
              </a:r>
              <a:endParaRPr lang="ko-KR" altLang="en-US" sz="10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721682" y="2625838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Drive Mode</a:t>
              </a:r>
              <a:endParaRPr lang="ko-KR" altLang="en-US" sz="10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78798" y="1988840"/>
              <a:ext cx="1088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PERSON_NEAR</a:t>
              </a:r>
              <a:endParaRPr lang="ko-KR" altLang="en-US" sz="10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53134" y="1988840"/>
              <a:ext cx="12907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PERSON_IN_ZONE</a:t>
              </a:r>
              <a:endParaRPr lang="ko-KR" altLang="en-US" sz="10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070521" y="1985155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PERSON_FAR</a:t>
              </a:r>
              <a:endParaRPr lang="ko-KR" altLang="en-US" sz="10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97565" y="3068960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/>
                <a:t>g</a:t>
              </a:r>
              <a:r>
                <a:rPr lang="en-US" altLang="ko-KR" sz="1000" b="1" dirty="0" err="1" smtClean="0"/>
                <a:t>ain_p</a:t>
              </a:r>
              <a:endParaRPr lang="ko-KR" altLang="en-US" sz="10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97564" y="3364553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/>
                <a:t>g</a:t>
              </a:r>
              <a:r>
                <a:rPr lang="en-US" altLang="ko-KR" sz="1000" b="1" dirty="0" err="1" smtClean="0"/>
                <a:t>ain_d</a:t>
              </a:r>
              <a:endParaRPr lang="ko-KR" altLang="en-US" sz="10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9759" y="3074855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gain_p_angle</a:t>
              </a:r>
              <a:endParaRPr lang="ko-KR" altLang="en-US" sz="10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186913" y="3357371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gain_d_angle</a:t>
              </a:r>
              <a:endParaRPr lang="ko-KR" altLang="en-US" sz="10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98892" y="3969048"/>
              <a:ext cx="10326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cmd</a:t>
              </a:r>
              <a:r>
                <a:rPr lang="en-US" altLang="ko-KR" sz="1000" b="1" dirty="0" smtClean="0"/>
                <a:t>-&gt;</a:t>
              </a:r>
              <a:r>
                <a:rPr lang="en-US" altLang="ko-KR" sz="1000" b="1" dirty="0" err="1"/>
                <a:t>l</a:t>
              </a:r>
              <a:r>
                <a:rPr lang="en-US" altLang="ko-KR" sz="1000" b="1" dirty="0" err="1" smtClean="0"/>
                <a:t>inear.x</a:t>
              </a:r>
              <a:endParaRPr lang="ko-KR" altLang="en-US" sz="10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03219" y="3974867"/>
              <a:ext cx="11480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cmd</a:t>
              </a:r>
              <a:r>
                <a:rPr lang="en-US" altLang="ko-KR" sz="1000" b="1" dirty="0" smtClean="0"/>
                <a:t>-&gt;</a:t>
              </a:r>
              <a:r>
                <a:rPr lang="en-US" altLang="ko-KR" sz="1000" b="1" dirty="0" err="1" smtClean="0"/>
                <a:t>angular.z</a:t>
              </a:r>
              <a:endParaRPr lang="ko-KR" altLang="en-US" sz="1000" b="1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207568" y="692696"/>
              <a:ext cx="4111029" cy="3033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207568" y="3921068"/>
              <a:ext cx="4111029" cy="3505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52931" y="5466724"/>
              <a:ext cx="1437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publishVelocity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916273" y="1171444"/>
            <a:ext cx="5115720" cy="2473580"/>
            <a:chOff x="6916273" y="1014083"/>
            <a:chExt cx="5115720" cy="247358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916273" y="1014083"/>
              <a:ext cx="4861164" cy="2473580"/>
              <a:chOff x="1271464" y="332658"/>
              <a:chExt cx="9802806" cy="4988112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1281182" y="332658"/>
                <a:ext cx="9793088" cy="1739389"/>
                <a:chOff x="1281182" y="332658"/>
                <a:chExt cx="9793088" cy="1739389"/>
              </a:xfrm>
            </p:grpSpPr>
            <p:grpSp>
              <p:nvGrpSpPr>
                <p:cNvPr id="167" name="그룹 166"/>
                <p:cNvGrpSpPr/>
                <p:nvPr/>
              </p:nvGrpSpPr>
              <p:grpSpPr>
                <a:xfrm>
                  <a:off x="1281182" y="332658"/>
                  <a:ext cx="9793088" cy="1224134"/>
                  <a:chOff x="1281182" y="332658"/>
                  <a:chExt cx="9793088" cy="1224134"/>
                </a:xfrm>
              </p:grpSpPr>
              <p:pic>
                <p:nvPicPr>
                  <p:cNvPr id="169" name="Picture 2" descr="ملف:Person icon BLACK-01.svg - ويكيبيديا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71664" y="332658"/>
                    <a:ext cx="954930" cy="10164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70" name="직선 연결선 169"/>
                  <p:cNvCxnSpPr/>
                  <p:nvPr/>
                </p:nvCxnSpPr>
                <p:spPr>
                  <a:xfrm>
                    <a:off x="1281182" y="1556792"/>
                    <a:ext cx="9793088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1" name="그룹 170"/>
                  <p:cNvGrpSpPr/>
                  <p:nvPr/>
                </p:nvGrpSpPr>
                <p:grpSpPr>
                  <a:xfrm>
                    <a:off x="1415478" y="602474"/>
                    <a:ext cx="810474" cy="746659"/>
                    <a:chOff x="6901425" y="1526023"/>
                    <a:chExt cx="510701" cy="470489"/>
                  </a:xfrm>
                </p:grpSpPr>
                <p:sp>
                  <p:nvSpPr>
                    <p:cNvPr id="174" name="직사각형 173"/>
                    <p:cNvSpPr/>
                    <p:nvPr/>
                  </p:nvSpPr>
                  <p:spPr>
                    <a:xfrm>
                      <a:off x="6901425" y="1612373"/>
                      <a:ext cx="510701" cy="27499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75" name="타원 174"/>
                    <p:cNvSpPr/>
                    <p:nvPr/>
                  </p:nvSpPr>
                  <p:spPr>
                    <a:xfrm>
                      <a:off x="7197141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76" name="타원 175"/>
                    <p:cNvSpPr/>
                    <p:nvPr/>
                  </p:nvSpPr>
                  <p:spPr>
                    <a:xfrm>
                      <a:off x="6950983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77" name="원통 176"/>
                    <p:cNvSpPr/>
                    <p:nvPr/>
                  </p:nvSpPr>
                  <p:spPr>
                    <a:xfrm>
                      <a:off x="7358422" y="1526023"/>
                      <a:ext cx="48580" cy="86350"/>
                    </a:xfrm>
                    <a:prstGeom prst="can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cxnSp>
                <p:nvCxnSpPr>
                  <p:cNvPr id="172" name="직선 화살표 연결선 171"/>
                  <p:cNvCxnSpPr/>
                  <p:nvPr/>
                </p:nvCxnSpPr>
                <p:spPr>
                  <a:xfrm>
                    <a:off x="2423592" y="670992"/>
                    <a:ext cx="80101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직선 화살표 연결선 172"/>
                  <p:cNvCxnSpPr/>
                  <p:nvPr/>
                </p:nvCxnSpPr>
                <p:spPr>
                  <a:xfrm>
                    <a:off x="2423592" y="937045"/>
                    <a:ext cx="80101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8" name="TextBox 167"/>
                <p:cNvSpPr txBox="1"/>
                <p:nvPr/>
              </p:nvSpPr>
              <p:spPr>
                <a:xfrm>
                  <a:off x="9525284" y="1156103"/>
                  <a:ext cx="458133" cy="915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b="1" dirty="0"/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>
                <a:off x="1271464" y="3573016"/>
                <a:ext cx="9793088" cy="1747754"/>
                <a:chOff x="1271464" y="3573016"/>
                <a:chExt cx="9793088" cy="1747754"/>
              </a:xfrm>
            </p:grpSpPr>
            <p:grpSp>
              <p:nvGrpSpPr>
                <p:cNvPr id="156" name="그룹 155"/>
                <p:cNvGrpSpPr/>
                <p:nvPr/>
              </p:nvGrpSpPr>
              <p:grpSpPr>
                <a:xfrm>
                  <a:off x="1271464" y="3573016"/>
                  <a:ext cx="9793088" cy="1224134"/>
                  <a:chOff x="1281182" y="332658"/>
                  <a:chExt cx="9793088" cy="1224134"/>
                </a:xfrm>
              </p:grpSpPr>
              <p:pic>
                <p:nvPicPr>
                  <p:cNvPr id="158" name="Picture 2" descr="ملف:Person icon BLACK-01.svg - ويكيبيديا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59100" y="332658"/>
                    <a:ext cx="954930" cy="10164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1281182" y="1556792"/>
                    <a:ext cx="9793088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0" name="그룹 159"/>
                  <p:cNvGrpSpPr/>
                  <p:nvPr/>
                </p:nvGrpSpPr>
                <p:grpSpPr>
                  <a:xfrm>
                    <a:off x="1415478" y="602474"/>
                    <a:ext cx="810474" cy="746659"/>
                    <a:chOff x="6901425" y="1526023"/>
                    <a:chExt cx="510701" cy="470489"/>
                  </a:xfrm>
                </p:grpSpPr>
                <p:sp>
                  <p:nvSpPr>
                    <p:cNvPr id="163" name="직사각형 162"/>
                    <p:cNvSpPr/>
                    <p:nvPr/>
                  </p:nvSpPr>
                  <p:spPr>
                    <a:xfrm>
                      <a:off x="6901425" y="1612373"/>
                      <a:ext cx="510701" cy="27499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4" name="타원 163"/>
                    <p:cNvSpPr/>
                    <p:nvPr/>
                  </p:nvSpPr>
                  <p:spPr>
                    <a:xfrm>
                      <a:off x="7197141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5" name="타원 164"/>
                    <p:cNvSpPr/>
                    <p:nvPr/>
                  </p:nvSpPr>
                  <p:spPr>
                    <a:xfrm>
                      <a:off x="6950983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6" name="원통 165"/>
                    <p:cNvSpPr/>
                    <p:nvPr/>
                  </p:nvSpPr>
                  <p:spPr>
                    <a:xfrm>
                      <a:off x="7358422" y="1526023"/>
                      <a:ext cx="48580" cy="86350"/>
                    </a:xfrm>
                    <a:prstGeom prst="can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61" name="직선 화살표 연결선 160"/>
                  <p:cNvCxnSpPr/>
                  <p:nvPr/>
                </p:nvCxnSpPr>
                <p:spPr>
                  <a:xfrm>
                    <a:off x="2423592" y="670992"/>
                    <a:ext cx="553550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화살표 연결선 161"/>
                  <p:cNvCxnSpPr/>
                  <p:nvPr/>
                </p:nvCxnSpPr>
                <p:spPr>
                  <a:xfrm>
                    <a:off x="2423592" y="937045"/>
                    <a:ext cx="553550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7" name="TextBox 156"/>
                <p:cNvSpPr txBox="1"/>
                <p:nvPr/>
              </p:nvSpPr>
              <p:spPr>
                <a:xfrm>
                  <a:off x="9624391" y="4404826"/>
                  <a:ext cx="458133" cy="915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b="1" dirty="0"/>
                </a:p>
              </p:txBody>
            </p:sp>
          </p:grpSp>
          <p:grpSp>
            <p:nvGrpSpPr>
              <p:cNvPr id="144" name="그룹 143"/>
              <p:cNvGrpSpPr/>
              <p:nvPr/>
            </p:nvGrpSpPr>
            <p:grpSpPr>
              <a:xfrm>
                <a:off x="1271464" y="1916834"/>
                <a:ext cx="9793088" cy="1739389"/>
                <a:chOff x="1271464" y="1916834"/>
                <a:chExt cx="9793088" cy="1739389"/>
              </a:xfrm>
            </p:grpSpPr>
            <p:grpSp>
              <p:nvGrpSpPr>
                <p:cNvPr id="145" name="그룹 144"/>
                <p:cNvGrpSpPr/>
                <p:nvPr/>
              </p:nvGrpSpPr>
              <p:grpSpPr>
                <a:xfrm>
                  <a:off x="1271464" y="1916834"/>
                  <a:ext cx="9793088" cy="1224134"/>
                  <a:chOff x="1281182" y="332658"/>
                  <a:chExt cx="9793088" cy="1224134"/>
                </a:xfrm>
              </p:grpSpPr>
              <p:pic>
                <p:nvPicPr>
                  <p:cNvPr id="147" name="Picture 2" descr="ملف:Person icon BLACK-01.svg - ويكيبيديا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78780" y="332658"/>
                    <a:ext cx="954930" cy="10164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48" name="직선 연결선 147"/>
                  <p:cNvCxnSpPr/>
                  <p:nvPr/>
                </p:nvCxnSpPr>
                <p:spPr>
                  <a:xfrm>
                    <a:off x="1281182" y="1556792"/>
                    <a:ext cx="9793088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9" name="그룹 148"/>
                  <p:cNvGrpSpPr/>
                  <p:nvPr/>
                </p:nvGrpSpPr>
                <p:grpSpPr>
                  <a:xfrm>
                    <a:off x="1415478" y="602474"/>
                    <a:ext cx="810474" cy="746659"/>
                    <a:chOff x="6901425" y="1526023"/>
                    <a:chExt cx="510701" cy="470489"/>
                  </a:xfrm>
                </p:grpSpPr>
                <p:sp>
                  <p:nvSpPr>
                    <p:cNvPr id="152" name="직사각형 151"/>
                    <p:cNvSpPr/>
                    <p:nvPr/>
                  </p:nvSpPr>
                  <p:spPr>
                    <a:xfrm>
                      <a:off x="6901425" y="1612373"/>
                      <a:ext cx="510701" cy="27499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3" name="타원 152"/>
                    <p:cNvSpPr/>
                    <p:nvPr/>
                  </p:nvSpPr>
                  <p:spPr>
                    <a:xfrm>
                      <a:off x="7197141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4" name="타원 153"/>
                    <p:cNvSpPr/>
                    <p:nvPr/>
                  </p:nvSpPr>
                  <p:spPr>
                    <a:xfrm>
                      <a:off x="6950983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5" name="원통 154"/>
                    <p:cNvSpPr/>
                    <p:nvPr/>
                  </p:nvSpPr>
                  <p:spPr>
                    <a:xfrm>
                      <a:off x="7358422" y="1526023"/>
                      <a:ext cx="48580" cy="86350"/>
                    </a:xfrm>
                    <a:prstGeom prst="can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50" name="직선 화살표 연결선 149"/>
                  <p:cNvCxnSpPr/>
                  <p:nvPr/>
                </p:nvCxnSpPr>
                <p:spPr>
                  <a:xfrm>
                    <a:off x="2423592" y="670992"/>
                    <a:ext cx="265518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화살표 연결선 150"/>
                  <p:cNvCxnSpPr/>
                  <p:nvPr/>
                </p:nvCxnSpPr>
                <p:spPr>
                  <a:xfrm>
                    <a:off x="2423592" y="937045"/>
                    <a:ext cx="265518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6" name="TextBox 145"/>
                <p:cNvSpPr txBox="1"/>
                <p:nvPr/>
              </p:nvSpPr>
              <p:spPr>
                <a:xfrm>
                  <a:off x="9214303" y="2740279"/>
                  <a:ext cx="458133" cy="915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b="1" dirty="0"/>
                </a:p>
              </p:txBody>
            </p:sp>
          </p:grpSp>
        </p:grpSp>
        <p:sp>
          <p:nvSpPr>
            <p:cNvPr id="178" name="TextBox 177"/>
            <p:cNvSpPr txBox="1"/>
            <p:nvPr/>
          </p:nvSpPr>
          <p:spPr>
            <a:xfrm>
              <a:off x="10741255" y="1270566"/>
              <a:ext cx="1088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PERSON_NEAR</a:t>
              </a:r>
              <a:endParaRPr lang="ko-KR" altLang="en-US" sz="10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741255" y="2053697"/>
              <a:ext cx="12907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PERSON_IN_ZONE</a:t>
              </a:r>
              <a:endParaRPr lang="ko-KR" altLang="en-US" sz="1000" b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0793352" y="2938451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PERSON_FAR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88088" y="3645024"/>
            <a:ext cx="4965975" cy="975763"/>
            <a:chOff x="6888088" y="3645024"/>
            <a:chExt cx="4965975" cy="975763"/>
          </a:xfrm>
        </p:grpSpPr>
        <p:sp>
          <p:nvSpPr>
            <p:cNvPr id="182" name="TextBox 181"/>
            <p:cNvSpPr txBox="1"/>
            <p:nvPr/>
          </p:nvSpPr>
          <p:spPr>
            <a:xfrm>
              <a:off x="6888088" y="3645024"/>
              <a:ext cx="2159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Distance : </a:t>
              </a:r>
              <a:r>
                <a:rPr lang="en-US" altLang="ko-KR" sz="1200" b="1" dirty="0" err="1" smtClean="0"/>
                <a:t>scanner_object.y</a:t>
              </a:r>
              <a:endParaRPr lang="ko-KR" altLang="en-US" sz="1200" b="1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888088" y="3973072"/>
              <a:ext cx="27615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Direction : </a:t>
              </a:r>
              <a:r>
                <a:rPr lang="en-US" altLang="ko-KR" sz="1200" b="1" dirty="0" err="1" smtClean="0"/>
                <a:t>err_p_angle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err_d_angle</a:t>
              </a:r>
              <a:endParaRPr lang="ko-KR" altLang="en-US" sz="1200" b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888088" y="4343788"/>
              <a:ext cx="4965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Point3D </a:t>
              </a:r>
              <a:r>
                <a:rPr lang="en-US" altLang="ko-KR" sz="1200" b="1" dirty="0" err="1" smtClean="0"/>
                <a:t>userCoordinate.getAngleFromOrigin</a:t>
              </a:r>
              <a:r>
                <a:rPr lang="en-US" altLang="ko-KR" sz="1200" b="1" dirty="0" smtClean="0"/>
                <a:t>() * (3.14159 / 180)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2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Ⅳ</a:t>
            </a:r>
            <a:r>
              <a:rPr lang="en-US" altLang="ko-KR" sz="2000" b="1" dirty="0" smtClean="0">
                <a:latin typeface="+mn-ea"/>
                <a:ea typeface="+mn-ea"/>
              </a:rPr>
              <a:t>. LiDAR </a:t>
            </a:r>
            <a:r>
              <a:rPr lang="ko-KR" altLang="en-US" sz="2000" b="1" dirty="0" smtClean="0">
                <a:latin typeface="+mn-ea"/>
                <a:ea typeface="+mn-ea"/>
              </a:rPr>
              <a:t>카메라 연동 방안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97596" y="1101714"/>
            <a:ext cx="8174668" cy="4487526"/>
            <a:chOff x="1199456" y="957698"/>
            <a:chExt cx="8174668" cy="4487526"/>
          </a:xfrm>
        </p:grpSpPr>
        <p:sp>
          <p:nvSpPr>
            <p:cNvPr id="2" name="직사각형 1"/>
            <p:cNvSpPr/>
            <p:nvPr/>
          </p:nvSpPr>
          <p:spPr>
            <a:xfrm>
              <a:off x="1705272" y="2374737"/>
              <a:ext cx="2088232" cy="13681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Target Detection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313784" y="2366725"/>
              <a:ext cx="2088232" cy="13681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Motion Control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(Sensor Data Fusing)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705272" y="1358613"/>
              <a:ext cx="648072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8726052" y="2808790"/>
              <a:ext cx="648072" cy="484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LRF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245332" y="4759012"/>
              <a:ext cx="1008112" cy="484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Camera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601816" y="4454957"/>
              <a:ext cx="1511460" cy="9902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Wheel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>
              <a:stCxn id="2" idx="0"/>
            </p:cNvCxnSpPr>
            <p:nvPr/>
          </p:nvCxnSpPr>
          <p:spPr>
            <a:xfrm flipV="1">
              <a:off x="2749388" y="1358613"/>
              <a:ext cx="0" cy="10161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50" idx="0"/>
            </p:cNvCxnSpPr>
            <p:nvPr/>
          </p:nvCxnSpPr>
          <p:spPr>
            <a:xfrm flipH="1" flipV="1">
              <a:off x="7357546" y="1358613"/>
              <a:ext cx="354" cy="10081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5" idx="1"/>
              <a:endCxn id="50" idx="3"/>
            </p:cNvCxnSpPr>
            <p:nvPr/>
          </p:nvCxnSpPr>
          <p:spPr>
            <a:xfrm flipH="1">
              <a:off x="8402016" y="3050801"/>
              <a:ext cx="3240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56" idx="0"/>
              <a:endCxn id="2" idx="2"/>
            </p:cNvCxnSpPr>
            <p:nvPr/>
          </p:nvCxnSpPr>
          <p:spPr>
            <a:xfrm flipV="1">
              <a:off x="2749388" y="3742889"/>
              <a:ext cx="0" cy="10161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417240" y="957698"/>
              <a:ext cx="1129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Network</a:t>
              </a:r>
              <a:endParaRPr lang="ko-KR" altLang="en-US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549293" y="1943306"/>
              <a:ext cx="1500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SPEAR-MX8</a:t>
              </a:r>
              <a:endParaRPr lang="ko-KR" altLang="en-US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59254" y="4103296"/>
              <a:ext cx="1154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Image data</a:t>
              </a:r>
              <a:endParaRPr lang="ko-KR" altLang="en-US" sz="14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99456" y="1938807"/>
              <a:ext cx="156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Jetson Nano</a:t>
              </a:r>
              <a:endParaRPr lang="ko-KR" altLang="en-US" b="1" dirty="0"/>
            </a:p>
          </p:txBody>
        </p:sp>
        <p:cxnSp>
          <p:nvCxnSpPr>
            <p:cNvPr id="16" name="직선 연결선 15"/>
            <p:cNvCxnSpPr>
              <a:stCxn id="50" idx="2"/>
              <a:endCxn id="57" idx="0"/>
            </p:cNvCxnSpPr>
            <p:nvPr/>
          </p:nvCxnSpPr>
          <p:spPr>
            <a:xfrm flipH="1">
              <a:off x="7357546" y="3734877"/>
              <a:ext cx="354" cy="72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357546" y="3951853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Command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84135" y="2042082"/>
              <a:ext cx="264831" cy="266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6601816" y="2042082"/>
              <a:ext cx="264831" cy="266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꺾인 연결선 19"/>
            <p:cNvCxnSpPr>
              <a:stCxn id="18" idx="0"/>
              <a:endCxn id="98" idx="0"/>
            </p:cNvCxnSpPr>
            <p:nvPr/>
          </p:nvCxnSpPr>
          <p:spPr>
            <a:xfrm rot="5400000" flipH="1" flipV="1">
              <a:off x="4975391" y="283242"/>
              <a:ext cx="12700" cy="3517681"/>
            </a:xfrm>
            <a:prstGeom prst="bentConnector3">
              <a:avLst>
                <a:gd name="adj1" fmla="val 3323071"/>
              </a:avLst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315329" y="1708780"/>
              <a:ext cx="14518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Detection data</a:t>
              </a:r>
              <a:endParaRPr lang="ko-KR" altLang="en-US" sz="1400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51384" y="5919151"/>
            <a:ext cx="454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Vision &amp; LRF based Tracking System Configuration</a:t>
            </a:r>
            <a:endParaRPr lang="ko-KR" altLang="en-US" sz="14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9154684" y="764704"/>
            <a:ext cx="2440927" cy="4887636"/>
            <a:chOff x="9154684" y="1101714"/>
            <a:chExt cx="2440927" cy="4887636"/>
          </a:xfrm>
        </p:grpSpPr>
        <p:sp>
          <p:nvSpPr>
            <p:cNvPr id="26" name="직사각형 25"/>
            <p:cNvSpPr/>
            <p:nvPr/>
          </p:nvSpPr>
          <p:spPr>
            <a:xfrm>
              <a:off x="10754412" y="1107276"/>
              <a:ext cx="648072" cy="484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LRF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372364" y="1101714"/>
              <a:ext cx="1008112" cy="484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Camera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85004" y="2669708"/>
              <a:ext cx="1333553" cy="774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Environment State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꺾인 연결선 6"/>
            <p:cNvCxnSpPr>
              <a:stCxn id="27" idx="1"/>
              <a:endCxn id="28" idx="1"/>
            </p:cNvCxnSpPr>
            <p:nvPr/>
          </p:nvCxnSpPr>
          <p:spPr>
            <a:xfrm rot="10800000" flipH="1" flipV="1">
              <a:off x="9372364" y="1343724"/>
              <a:ext cx="412640" cy="1713105"/>
            </a:xfrm>
            <a:prstGeom prst="bentConnector3">
              <a:avLst>
                <a:gd name="adj1" fmla="val -553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26" idx="3"/>
              <a:endCxn id="28" idx="3"/>
            </p:cNvCxnSpPr>
            <p:nvPr/>
          </p:nvCxnSpPr>
          <p:spPr>
            <a:xfrm flipH="1">
              <a:off x="11118557" y="1349287"/>
              <a:ext cx="283927" cy="1707543"/>
            </a:xfrm>
            <a:prstGeom prst="bentConnector3">
              <a:avLst>
                <a:gd name="adj1" fmla="val -8051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9658989" y="3896293"/>
              <a:ext cx="1585581" cy="774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Sensor Fusion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317653" y="5084931"/>
              <a:ext cx="2268252" cy="4580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Tracking Info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stCxn id="28" idx="2"/>
              <a:endCxn id="39" idx="0"/>
            </p:cNvCxnSpPr>
            <p:nvPr/>
          </p:nvCxnSpPr>
          <p:spPr>
            <a:xfrm flipH="1">
              <a:off x="10451780" y="3443951"/>
              <a:ext cx="1" cy="4523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9" idx="2"/>
              <a:endCxn id="44" idx="0"/>
            </p:cNvCxnSpPr>
            <p:nvPr/>
          </p:nvCxnSpPr>
          <p:spPr>
            <a:xfrm flipH="1">
              <a:off x="10451779" y="4670536"/>
              <a:ext cx="1" cy="4143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154684" y="1579242"/>
              <a:ext cx="1008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Direction : </a:t>
              </a:r>
              <a:r>
                <a:rPr lang="el-GR" altLang="ko-KR" sz="1000" b="1" dirty="0" smtClean="0"/>
                <a:t>θ</a:t>
              </a:r>
              <a:r>
                <a:rPr lang="en-US" altLang="ko-KR" sz="1000" b="1" dirty="0" smtClean="0"/>
                <a:t>c</a:t>
              </a:r>
            </a:p>
            <a:p>
              <a:r>
                <a:rPr lang="en-US" altLang="ko-KR" sz="1000" b="1" dirty="0" smtClean="0"/>
                <a:t>Distance : Dc</a:t>
              </a:r>
              <a:endParaRPr lang="ko-KR" altLang="en-US" sz="1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14252" y="1579242"/>
              <a:ext cx="981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Direction : </a:t>
              </a:r>
              <a:r>
                <a:rPr lang="el-GR" altLang="ko-KR" sz="1000" b="1" dirty="0" smtClean="0"/>
                <a:t>θ</a:t>
              </a:r>
              <a:r>
                <a:rPr lang="en-US" altLang="ko-KR" sz="1000" b="1" dirty="0"/>
                <a:t>l</a:t>
              </a:r>
              <a:endParaRPr lang="en-US" altLang="ko-KR" sz="1000" b="1" dirty="0" smtClean="0"/>
            </a:p>
            <a:p>
              <a:r>
                <a:rPr lang="en-US" altLang="ko-KR" sz="1000" b="1" dirty="0" smtClean="0"/>
                <a:t>Distance : Dl</a:t>
              </a:r>
              <a:endParaRPr lang="ko-KR" altLang="en-US" sz="1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91049" y="2251263"/>
              <a:ext cx="1439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Camera Weight : </a:t>
              </a:r>
              <a:r>
                <a:rPr lang="en-US" altLang="ko-KR" sz="1000" b="1" dirty="0" err="1" smtClean="0"/>
                <a:t>Cw</a:t>
              </a:r>
              <a:endParaRPr lang="en-US" altLang="ko-KR" sz="1000" b="1" dirty="0" smtClean="0"/>
            </a:p>
            <a:p>
              <a:r>
                <a:rPr lang="en-US" altLang="ko-KR" sz="1000" b="1" dirty="0" smtClean="0"/>
                <a:t>LRF Weight : </a:t>
              </a:r>
              <a:r>
                <a:rPr lang="en-US" altLang="ko-KR" sz="1000" b="1" dirty="0" err="1" smtClean="0"/>
                <a:t>Lw</a:t>
              </a:r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58988" y="5589240"/>
              <a:ext cx="1527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Tracking Direction : </a:t>
              </a:r>
              <a:r>
                <a:rPr lang="el-GR" altLang="ko-KR" sz="1000" b="1" dirty="0"/>
                <a:t>θ</a:t>
              </a:r>
              <a:endParaRPr lang="en-US" altLang="ko-KR" sz="1000" b="1" dirty="0" smtClean="0"/>
            </a:p>
            <a:p>
              <a:r>
                <a:rPr lang="en-US" altLang="ko-KR" sz="1000" b="1" dirty="0" smtClean="0"/>
                <a:t>Tracking Distance : D</a:t>
              </a:r>
              <a:endParaRPr lang="ko-KR" altLang="en-US" sz="10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231366" y="6073039"/>
            <a:ext cx="24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Environmental Adaptive Sensor Fusion Model</a:t>
            </a:r>
            <a:endParaRPr lang="ko-KR" altLang="en-US" sz="1400" b="1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760296" y="620481"/>
            <a:ext cx="0" cy="564693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Ⅳ</a:t>
            </a:r>
            <a:r>
              <a:rPr lang="en-US" altLang="ko-KR" sz="2000" b="1" dirty="0" smtClean="0">
                <a:latin typeface="+mn-ea"/>
                <a:ea typeface="+mn-ea"/>
              </a:rPr>
              <a:t>. LiDAR </a:t>
            </a:r>
            <a:r>
              <a:rPr lang="ko-KR" altLang="en-US" sz="2000" b="1" dirty="0" smtClean="0">
                <a:latin typeface="+mn-ea"/>
                <a:ea typeface="+mn-ea"/>
              </a:rPr>
              <a:t>카메라 연동 방안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25" name="Picture 4" descr="opencv png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0" y="732134"/>
            <a:ext cx="99341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18194" y="2177251"/>
            <a:ext cx="1631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Person detection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3060" y="2485028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cv::</a:t>
            </a:r>
            <a:r>
              <a:rPr lang="en-US" altLang="ko-KR" sz="1400" b="1" dirty="0" err="1" smtClean="0"/>
              <a:t>CascadeClassifier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7926" y="2792805"/>
            <a:ext cx="2726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load(</a:t>
            </a:r>
            <a:r>
              <a:rPr lang="en-US" altLang="ko-KR" sz="1400" b="1" dirty="0" err="1" smtClean="0"/>
              <a:t>const</a:t>
            </a:r>
            <a:r>
              <a:rPr lang="en-US" altLang="ko-KR" sz="1400" b="1" dirty="0" smtClean="0"/>
              <a:t> String &amp;filename)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220" y="3144278"/>
            <a:ext cx="88551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detectMultiScale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InputArray</a:t>
            </a:r>
            <a:r>
              <a:rPr lang="en-US" altLang="ko-KR" sz="1400" b="1" dirty="0" smtClean="0"/>
              <a:t> image,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::vector&lt;</a:t>
            </a:r>
            <a:r>
              <a:rPr lang="en-US" altLang="ko-KR" sz="1400" b="1" dirty="0" err="1" smtClean="0"/>
              <a:t>Rect</a:t>
            </a:r>
            <a:r>
              <a:rPr lang="en-US" altLang="ko-KR" sz="1400" b="1" dirty="0" smtClean="0"/>
              <a:t>&gt;  &amp;objects,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::vector&lt;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&gt; &amp;</a:t>
            </a:r>
            <a:r>
              <a:rPr lang="en-US" altLang="ko-KR" sz="1400" b="1" dirty="0" err="1" smtClean="0"/>
              <a:t>numDetections</a:t>
            </a:r>
            <a:r>
              <a:rPr lang="en-US" altLang="ko-KR" sz="1400" b="1" dirty="0" smtClean="0"/>
              <a:t>,</a:t>
            </a:r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         double </a:t>
            </a:r>
            <a:r>
              <a:rPr lang="en-US" altLang="ko-KR" sz="1400" b="1" dirty="0" err="1" smtClean="0"/>
              <a:t>scaleFactor</a:t>
            </a:r>
            <a:r>
              <a:rPr lang="en-US" altLang="ko-KR" sz="1400" b="1" dirty="0" smtClean="0"/>
              <a:t> = 1.1,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minNeighbors</a:t>
            </a:r>
            <a:r>
              <a:rPr lang="en-US" altLang="ko-KR" sz="1400" b="1" dirty="0" smtClean="0"/>
              <a:t> = 3,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flags = 0, Size </a:t>
            </a:r>
            <a:r>
              <a:rPr lang="en-US" altLang="ko-KR" sz="1400" b="1" dirty="0" err="1" smtClean="0"/>
              <a:t>minSize</a:t>
            </a:r>
            <a:r>
              <a:rPr lang="en-US" altLang="ko-KR" sz="1400" b="1" dirty="0" smtClean="0"/>
              <a:t> = Size(),</a:t>
            </a:r>
          </a:p>
          <a:p>
            <a:r>
              <a:rPr lang="en-US" altLang="ko-KR" sz="1400" b="1" dirty="0"/>
              <a:t>	 </a:t>
            </a:r>
            <a:r>
              <a:rPr lang="en-US" altLang="ko-KR" sz="1400" b="1" dirty="0" smtClean="0"/>
              <a:t>        Size </a:t>
            </a:r>
            <a:r>
              <a:rPr lang="en-US" altLang="ko-KR" sz="1400" b="1" dirty="0" err="1" smtClean="0"/>
              <a:t>maxSize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= Size())</a:t>
            </a:r>
            <a:endParaRPr lang="ko-KR" altLang="en-US" sz="14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870220" y="4368851"/>
            <a:ext cx="10240098" cy="2261908"/>
            <a:chOff x="870220" y="4368851"/>
            <a:chExt cx="10240098" cy="2261908"/>
          </a:xfrm>
        </p:grpSpPr>
        <p:sp>
          <p:nvSpPr>
            <p:cNvPr id="31" name="직사각형 30"/>
            <p:cNvSpPr/>
            <p:nvPr/>
          </p:nvSpPr>
          <p:spPr>
            <a:xfrm>
              <a:off x="870220" y="4437112"/>
              <a:ext cx="1913412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8143028" y="4437112"/>
              <a:ext cx="1913412" cy="1656184"/>
              <a:chOff x="4439816" y="4437112"/>
              <a:chExt cx="1913412" cy="1656184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4439816" y="4437112"/>
                <a:ext cx="1913412" cy="16561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5504534" y="4653136"/>
                <a:ext cx="576065" cy="112219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4656992" y="4797152"/>
                <a:ext cx="576065" cy="11221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4713993" y="4368851"/>
              <a:ext cx="1498674" cy="1792706"/>
              <a:chOff x="7461066" y="4058734"/>
              <a:chExt cx="2063813" cy="2468721"/>
            </a:xfrm>
          </p:grpSpPr>
          <p:pic>
            <p:nvPicPr>
              <p:cNvPr id="42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8005447" y="4439898"/>
                <a:ext cx="850182" cy="1656184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타원 42"/>
              <p:cNvSpPr/>
              <p:nvPr/>
            </p:nvSpPr>
            <p:spPr>
              <a:xfrm>
                <a:off x="7914819" y="4346484"/>
                <a:ext cx="181255" cy="181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8783064" y="6002668"/>
                <a:ext cx="181255" cy="181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461066" y="4058734"/>
                <a:ext cx="1163785" cy="296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 </a:t>
                </a:r>
                <a:r>
                  <a:rPr lang="en-US" altLang="ko-KR" sz="800" b="1" dirty="0" smtClean="0"/>
                  <a:t>Point(x1, y1)</a:t>
                </a:r>
                <a:endParaRPr lang="ko-KR" altLang="en-US" sz="8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361094" y="6230769"/>
                <a:ext cx="1163785" cy="296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 </a:t>
                </a:r>
                <a:r>
                  <a:rPr lang="en-US" altLang="ko-KR" sz="800" b="1" dirty="0" smtClean="0"/>
                  <a:t>Point(x2, y2)</a:t>
                </a:r>
                <a:endParaRPr lang="ko-KR" altLang="en-US" sz="800" b="1" dirty="0"/>
              </a:p>
            </p:txBody>
          </p:sp>
        </p:grpSp>
        <p:cxnSp>
          <p:nvCxnSpPr>
            <p:cNvPr id="34" name="직선 화살표 연결선 33"/>
            <p:cNvCxnSpPr/>
            <p:nvPr/>
          </p:nvCxnSpPr>
          <p:spPr>
            <a:xfrm>
              <a:off x="3071664" y="521423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6023992" y="521423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93317" y="5265204"/>
              <a:ext cx="1509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detectMultiScale</a:t>
              </a:r>
              <a:r>
                <a:rPr lang="en-US" altLang="ko-KR" sz="1200" b="1" dirty="0" smtClean="0"/>
                <a:t>()</a:t>
              </a:r>
              <a:endParaRPr lang="ko-KR" alt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0310" y="5260253"/>
              <a:ext cx="972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rectangle()</a:t>
              </a:r>
              <a:endParaRPr lang="ko-KR" altLang="en-US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09797" y="6350609"/>
              <a:ext cx="107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Input image</a:t>
              </a:r>
              <a:endParaRPr lang="ko-KR" altLang="en-US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03688" y="6353760"/>
              <a:ext cx="31035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Return detected Object Rectangle Point</a:t>
              </a:r>
              <a:endParaRPr lang="ko-KR" alt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27597" y="6350609"/>
              <a:ext cx="3382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Draw Rectangle based Point in input image</a:t>
              </a:r>
              <a:endParaRPr lang="ko-KR" altLang="en-US" sz="1200" b="1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726680" y="489497"/>
            <a:ext cx="3998721" cy="1931391"/>
            <a:chOff x="5726680" y="188640"/>
            <a:chExt cx="3998721" cy="1931391"/>
          </a:xfrm>
        </p:grpSpPr>
        <p:sp>
          <p:nvSpPr>
            <p:cNvPr id="52" name="직사각형 51"/>
            <p:cNvSpPr/>
            <p:nvPr/>
          </p:nvSpPr>
          <p:spPr>
            <a:xfrm>
              <a:off x="9374170" y="188640"/>
              <a:ext cx="151366" cy="151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099774" y="732134"/>
              <a:ext cx="3625627" cy="1387897"/>
              <a:chOff x="6070773" y="692696"/>
              <a:chExt cx="3625627" cy="1387897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086760" y="692696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HAAR</a:t>
                </a:r>
                <a:endParaRPr lang="ko-KR" altLang="en-US" sz="14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086757" y="1052736"/>
                <a:ext cx="36096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HOG(Histogram of Oriented Gradients)</a:t>
                </a:r>
                <a:endParaRPr lang="ko-KR" altLang="en-US" sz="14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86758" y="1412776"/>
                <a:ext cx="25235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YOLO(You Only Look Once)</a:t>
                </a:r>
                <a:endParaRPr lang="ko-KR" altLang="en-US" sz="14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070773" y="1772816"/>
                <a:ext cx="32524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SSD(Single Shot </a:t>
                </a:r>
                <a:r>
                  <a:rPr lang="en-US" altLang="ko-KR" sz="1400" b="1" dirty="0" err="1" smtClean="0"/>
                  <a:t>Multibox</a:t>
                </a:r>
                <a:r>
                  <a:rPr lang="en-US" altLang="ko-KR" sz="1400" b="1" dirty="0" smtClean="0"/>
                  <a:t> Detector)</a:t>
                </a:r>
                <a:endParaRPr lang="ko-KR" altLang="en-US" sz="1400" b="1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5726680" y="368523"/>
              <a:ext cx="22763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Detection Algorithms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153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8132</TotalTime>
  <Words>1136</Words>
  <Application>Microsoft Office PowerPoint</Application>
  <PresentationFormat>와이드스크린</PresentationFormat>
  <Paragraphs>414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Ⅰ. LiDAR 카메라</vt:lpstr>
      <vt:lpstr>Ⅱ. 현 추종 모드 문제점</vt:lpstr>
      <vt:lpstr>Ⅱ. 현 추종 모드 문제점</vt:lpstr>
      <vt:lpstr>Ⅱ. 현 추종 모드 문제점</vt:lpstr>
      <vt:lpstr>Ⅲ. 현 추종 모드 동작 과정</vt:lpstr>
      <vt:lpstr>Ⅲ. 현 추종 모드 동작 과정</vt:lpstr>
      <vt:lpstr>Ⅲ. 현 추종 모드 동작 과정</vt:lpstr>
      <vt:lpstr>Ⅳ. LiDAR 카메라 연동 방안</vt:lpstr>
      <vt:lpstr>Ⅳ. LiDAR 카메라 연동 방안</vt:lpstr>
      <vt:lpstr>Ⅳ. LiDAR 카메라 연동 방안</vt:lpstr>
      <vt:lpstr>Ⅳ. LiDAR 카메라 연동 방안</vt:lpstr>
      <vt:lpstr>PowerPoint 프레젠테이션</vt:lpstr>
      <vt:lpstr>PowerPoint 프레젠테이션</vt:lpstr>
      <vt:lpstr>Ⅱ. 현 추종 모드 문제점 해결 전략</vt:lpstr>
      <vt:lpstr>Ⅱ. 현 추종 모드 문제점 해결 전략</vt:lpstr>
      <vt:lpstr>Ⅱ. 현 추종 모드 문제점 해결 전략</vt:lpstr>
      <vt:lpstr>Ⅱ. 현 추종 모드 문제점 해결 전략</vt:lpstr>
      <vt:lpstr>Ⅱ. 현 추종 모드 문제점 해결 전략</vt:lpstr>
      <vt:lpstr>Ⅱ. 현 추종 모드 문제점 해결 전략</vt:lpstr>
      <vt:lpstr>Ⅱ. 기존 스캐너 데이터 관측 및 문제점</vt:lpstr>
      <vt:lpstr>Ⅱ. 기존 스캐너 데이터 관측 및 문제점</vt:lpstr>
      <vt:lpstr>Ⅱ. 기존 스캐너 데이터 관측 및 문제점</vt:lpstr>
      <vt:lpstr>Ⅱ. 기존 스캐너 데이터 관측 및 문제점</vt:lpstr>
      <vt:lpstr>Ⅱ. 기존 스캐너 데이터 관측 및 문제점</vt:lpstr>
      <vt:lpstr>Ⅱ. 기존 스캐너 데이터 관측 및 문제점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wavem</dc:creator>
  <cp:lastModifiedBy>wavem</cp:lastModifiedBy>
  <cp:revision>129</cp:revision>
  <dcterms:created xsi:type="dcterms:W3CDTF">2021-02-02T02:39:28Z</dcterms:created>
  <dcterms:modified xsi:type="dcterms:W3CDTF">2021-04-13T00:19:33Z</dcterms:modified>
</cp:coreProperties>
</file>