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801A-5351-4BF1-8F5A-B95A2F070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5684E5-F773-5C43-D507-43A3E62BF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A952A-24BB-42FE-D6AE-A390152A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B31D9-B880-6C6B-3233-877A89BA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A69F7-1AF3-D9E4-2462-79901CDB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56AD8-86CD-43FB-CC76-8ADC01D0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ABAC7-050B-F372-4465-77D5D595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67E70-761D-4C0A-FD7A-F07E883C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D548B-00F1-7261-E74A-41F8B8F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5BC73-FBF7-49C8-751C-1B8D6B0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A0F82-377C-23BE-57F0-3DE9A1BC3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534F5-DE7A-E974-AE88-F23340DE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365B8-C0E5-2B52-E2C2-87307CF4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8D84-9729-972B-E179-B740CA91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47F32-BA17-83FD-82AF-BAAEB2FF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AC1C8-46F2-082B-0F40-04CF3071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FCB20-80A6-9A8E-6E99-36574EDF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C0993-867C-8C51-891D-B80D7191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61F20-319F-F2A7-5ED8-567DD03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5C5D8-088F-4BFF-F7E2-45C3CC4A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6A52-176F-75D9-5E64-34779195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6D803-4644-D0A4-AB50-8C916E2A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C60C9-9908-42FD-4040-BB40350E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41675-D132-E28A-51F2-47DF19D5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E2E5D-AFA5-3EB6-82E8-8B5FB74A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F12D6-5F4B-98AD-D492-F9B206D8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9DD2C-261C-8837-62D2-D43B7033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0215EB-54E4-9A06-05CB-AFA90AAB4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D9061-E97E-E1CE-5D8A-9D7B30D3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88F2C-AA44-FE67-24AA-3544776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04829-56CC-7448-9DBF-FE232065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3896-0489-7BF6-8C30-4245717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59E4A-4E2C-7922-EB0C-9470EA5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298DE-2566-ADAC-62AE-F1399B44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A6384-962A-42E2-427B-5A563AF75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0D8EBE-A6E7-B630-95FD-7351F8FA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6225AC-E39B-C802-C704-814A61EF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5192B2-4215-79C2-2784-C1C970CE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C308D8-E55A-D565-3B00-2C3DDCDC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55B86-670A-D85A-50FA-D60826C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89855-89AF-92F3-3CE8-27B25277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8A815-DA3A-704C-5141-F20485B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269E3F-EE20-DB2B-211B-CE7FC7D6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9A523A-AFEC-61CB-08C2-C8EA5F98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6C7F1-9F99-DA80-3459-EBA53336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A297E-66FE-A8B2-1DE1-E127ADD1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BA9BA-86B6-BC93-B943-6BBDC27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2698C-39EC-26DF-C6CF-64733313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C000D-975E-C2D9-271B-651EAF307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182A4-EA5C-8FA6-7209-2516041F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6E2E5-C8DD-42ED-DCD3-668C2716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870F44-7B51-9988-8D6B-4909A0FC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0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5400D-EA60-6687-8EBA-58EA7FC1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32D94-D67E-409D-E70A-9518D6757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3355F-075D-0316-6E16-1DB9E162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E1E2E-FC97-C445-72C1-72BBD519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E77EB-3D0A-5421-4A4E-8B9C51EB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7E795-38DB-49CB-ACD4-33E95017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7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B3DBF-B48B-7E85-9FBF-40886134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B84D1-DA37-8F65-4E5A-BE27C151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130F0-79BE-E400-B13F-97389C0C9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AB82-1E4A-4603-B5D9-DF9F92675C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C2E99-F85A-1DC9-B63E-F4CF9D001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C77D0-9B22-CF8A-96F0-8B8E4334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2430-54B5-403D-BF08-3F9E902FE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C4B08-4F37-540A-1EE7-9034620CD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게시물 유형 분석</a:t>
            </a:r>
          </a:p>
        </p:txBody>
      </p:sp>
    </p:spTree>
    <p:extLst>
      <p:ext uri="{BB962C8B-B14F-4D97-AF65-F5344CB8AC3E}">
        <p14:creationId xmlns:p14="http://schemas.microsoft.com/office/powerpoint/2010/main" val="250616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0FFBA9-FDCA-5E3E-7F85-3EC2A5913E43}"/>
              </a:ext>
            </a:extLst>
          </p:cNvPr>
          <p:cNvSpPr txBox="1">
            <a:spLocks/>
          </p:cNvSpPr>
          <p:nvPr/>
        </p:nvSpPr>
        <p:spPr>
          <a:xfrm>
            <a:off x="503067" y="358883"/>
            <a:ext cx="2160233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1 . </a:t>
            </a:r>
            <a:r>
              <a:rPr lang="ko-KR" altLang="en-US" sz="1200" dirty="0"/>
              <a:t>게시물 유형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7528AF-9079-C42B-5310-B4E214942DE5}"/>
              </a:ext>
            </a:extLst>
          </p:cNvPr>
          <p:cNvSpPr txBox="1">
            <a:spLocks/>
          </p:cNvSpPr>
          <p:nvPr/>
        </p:nvSpPr>
        <p:spPr>
          <a:xfrm>
            <a:off x="761999" y="738734"/>
            <a:ext cx="3694591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1-1 . # </a:t>
            </a:r>
            <a:r>
              <a:rPr lang="ko-KR" altLang="en-US" sz="1200" dirty="0"/>
              <a:t>일상 태그를 포함 하는 게시글</a:t>
            </a:r>
            <a:r>
              <a:rPr lang="en-US" altLang="ko-KR" sz="1200" dirty="0"/>
              <a:t>/</a:t>
            </a:r>
            <a:r>
              <a:rPr lang="ko-KR" altLang="en-US" sz="1200" dirty="0"/>
              <a:t>포스트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9CDC2F-5135-4203-11EA-E4AEBD6DAD3B}"/>
              </a:ext>
            </a:extLst>
          </p:cNvPr>
          <p:cNvGrpSpPr/>
          <p:nvPr/>
        </p:nvGrpSpPr>
        <p:grpSpPr>
          <a:xfrm>
            <a:off x="396535" y="1358953"/>
            <a:ext cx="6013143" cy="3390601"/>
            <a:chOff x="334780" y="1388038"/>
            <a:chExt cx="11522439" cy="461049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A6A2EE-8B21-4633-E52E-83E10C0AB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0" y="1388038"/>
              <a:ext cx="11522439" cy="22176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D65F0FB-74AD-5B77-F7DA-21D9B1C4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08" y="3605650"/>
              <a:ext cx="11438611" cy="239288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1B4D62B-30F8-39E0-1EEC-2844A1DEE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42" y="1373601"/>
            <a:ext cx="4869602" cy="3375953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B556ECAA-E9F1-11F9-4C36-5F36F555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82" y="4860053"/>
            <a:ext cx="6492537" cy="1681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일상 해시태그를 사용 하는 게시물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평균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좋아요수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: 42.5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평균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본문글자수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: 182.2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평균 사용된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태그수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: 22.2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+mj-lt"/>
              </a:rPr>
              <a:t>평균 </a:t>
            </a:r>
            <a:r>
              <a:rPr lang="ko-KR" altLang="en-US" sz="1400" dirty="0" err="1">
                <a:latin typeface="+mj-lt"/>
              </a:rPr>
              <a:t>팔로워</a:t>
            </a:r>
            <a:r>
              <a:rPr lang="ko-KR" altLang="en-US" sz="1400" dirty="0">
                <a:latin typeface="+mj-lt"/>
              </a:rPr>
              <a:t> 수 </a:t>
            </a:r>
            <a:r>
              <a:rPr lang="en-US" altLang="ko-KR" sz="1400" dirty="0">
                <a:latin typeface="+mj-lt"/>
              </a:rPr>
              <a:t>: 1362.0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50B971-C4D6-B422-2555-803F9C67E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584" y="4839245"/>
            <a:ext cx="5032160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일상 해시태그를 사용 하는 게시물의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주요 키워드 워드 클라우드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------------------------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검색한 음식과는 직접 관련이 없는 계정 소유자들 간의 소통을 위한 키워드로 구성</a:t>
            </a:r>
            <a:endParaRPr lang="en-US" altLang="ko-KR" sz="1400" dirty="0">
              <a:solidFill>
                <a:srgbClr val="000000"/>
              </a:solidFill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일상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일상스타그램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먹스타그램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맞팔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좋아요</a:t>
            </a:r>
            <a:endParaRPr lang="en-US" altLang="ko-KR" sz="1400" dirty="0">
              <a:solidFill>
                <a:srgbClr val="000000"/>
              </a:solidFill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22D3E8D-89F4-7BE9-10B3-9D9626B3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1362.0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0FFBA9-FDCA-5E3E-7F85-3EC2A5913E43}"/>
              </a:ext>
            </a:extLst>
          </p:cNvPr>
          <p:cNvSpPr txBox="1">
            <a:spLocks/>
          </p:cNvSpPr>
          <p:nvPr/>
        </p:nvSpPr>
        <p:spPr>
          <a:xfrm>
            <a:off x="503067" y="358883"/>
            <a:ext cx="2160233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1 . </a:t>
            </a:r>
            <a:r>
              <a:rPr lang="ko-KR" altLang="en-US" sz="1200" dirty="0"/>
              <a:t>게시물 유형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7528AF-9079-C42B-5310-B4E214942DE5}"/>
              </a:ext>
            </a:extLst>
          </p:cNvPr>
          <p:cNvSpPr txBox="1">
            <a:spLocks/>
          </p:cNvSpPr>
          <p:nvPr/>
        </p:nvSpPr>
        <p:spPr>
          <a:xfrm>
            <a:off x="761999" y="738734"/>
            <a:ext cx="3694591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1-1 . # </a:t>
            </a:r>
            <a:r>
              <a:rPr lang="ko-KR" altLang="en-US" sz="1200" dirty="0"/>
              <a:t>광고</a:t>
            </a:r>
            <a:r>
              <a:rPr lang="en-US" altLang="ko-KR" sz="1200" dirty="0"/>
              <a:t>/</a:t>
            </a:r>
            <a:r>
              <a:rPr lang="ko-KR" altLang="en-US" sz="1200" dirty="0"/>
              <a:t>협찬 태그를 포함 하는 게시글</a:t>
            </a:r>
            <a:r>
              <a:rPr lang="en-US" altLang="ko-KR" sz="1200" dirty="0"/>
              <a:t>/</a:t>
            </a:r>
            <a:r>
              <a:rPr lang="ko-KR" altLang="en-US" sz="1200" dirty="0"/>
              <a:t>포스트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556ECAA-E9F1-11F9-4C36-5F36F555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40" y="4868478"/>
            <a:ext cx="6492537" cy="1681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광고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/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협찬 해시태그를 사용 하는 게시물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평균 좋아요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수 :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74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.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평균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본문글자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수 :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355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.4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평균 사용된 태그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수 : 2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.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+mj-lt"/>
              </a:rPr>
              <a:t>평균 </a:t>
            </a:r>
            <a:r>
              <a:rPr lang="ko-KR" altLang="en-US" sz="1400" dirty="0" err="1">
                <a:latin typeface="+mj-lt"/>
              </a:rPr>
              <a:t>팔로워</a:t>
            </a:r>
            <a:r>
              <a:rPr lang="ko-KR" altLang="en-US" sz="1400" dirty="0">
                <a:latin typeface="+mj-lt"/>
              </a:rPr>
              <a:t> 수 </a:t>
            </a:r>
            <a:r>
              <a:rPr lang="en-US" altLang="ko-KR" sz="1400" dirty="0">
                <a:latin typeface="+mj-lt"/>
              </a:rPr>
              <a:t>: 11146.4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50B971-C4D6-B422-2555-803F9C67E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584" y="5054688"/>
            <a:ext cx="5032160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광고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협찬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해시태그를 사용 하는 게시물의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주요 키워드 워드 클라우드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------------------------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검색어와 직관적으로 연관이 있는 키워드로 구성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야식치킨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, #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치킨맥주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치맥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신년회모임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A65E0-A12D-9626-3346-E9D3B998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6" y="1498437"/>
            <a:ext cx="6117954" cy="30170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D7DDDA-3AD4-940A-9C04-8AA157122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93" y="1364731"/>
            <a:ext cx="493056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5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0FFBA9-FDCA-5E3E-7F85-3EC2A5913E43}"/>
              </a:ext>
            </a:extLst>
          </p:cNvPr>
          <p:cNvSpPr txBox="1">
            <a:spLocks/>
          </p:cNvSpPr>
          <p:nvPr/>
        </p:nvSpPr>
        <p:spPr>
          <a:xfrm>
            <a:off x="503067" y="358883"/>
            <a:ext cx="2160233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1 . </a:t>
            </a:r>
            <a:r>
              <a:rPr lang="ko-KR" altLang="en-US" sz="1200" dirty="0"/>
              <a:t>게시물 유형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7528AF-9079-C42B-5310-B4E214942DE5}"/>
              </a:ext>
            </a:extLst>
          </p:cNvPr>
          <p:cNvSpPr txBox="1">
            <a:spLocks/>
          </p:cNvSpPr>
          <p:nvPr/>
        </p:nvSpPr>
        <p:spPr>
          <a:xfrm>
            <a:off x="761999" y="738734"/>
            <a:ext cx="5334001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1) . # </a:t>
            </a:r>
            <a:r>
              <a:rPr lang="ko-KR" altLang="en-US" sz="1200" dirty="0"/>
              <a:t>일상 태그 또는 </a:t>
            </a:r>
            <a:r>
              <a:rPr lang="en-US" altLang="ko-KR" sz="1200" dirty="0"/>
              <a:t># </a:t>
            </a:r>
            <a:r>
              <a:rPr lang="ko-KR" altLang="en-US" sz="1200" dirty="0"/>
              <a:t>광고</a:t>
            </a:r>
            <a:r>
              <a:rPr lang="en-US" altLang="ko-KR" sz="1200" dirty="0"/>
              <a:t>/</a:t>
            </a:r>
            <a:r>
              <a:rPr lang="ko-KR" altLang="en-US" sz="1200" dirty="0"/>
              <a:t>협찬을  포함하는 게시물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B4D62B-30F8-39E0-1EEC-2844A1DEE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3" y="1633825"/>
            <a:ext cx="4869602" cy="3375953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9C50B971-C4D6-B422-2555-803F9C67E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5168880"/>
            <a:ext cx="5032160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일상 해시태그를 사용 하는 게시물의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주요 키워드 워드 클라우드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------------------------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검색한 음식과는 직접 관련이 없는 계정 소유자들 간의 소통을 위한 키워드로 구성</a:t>
            </a:r>
            <a:endParaRPr lang="en-US" altLang="ko-KR" sz="1400" dirty="0">
              <a:solidFill>
                <a:srgbClr val="000000"/>
              </a:solidFill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일상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일상스타그램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먹스타그램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맞팔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좋아요</a:t>
            </a:r>
            <a:endParaRPr lang="en-US" altLang="ko-KR" sz="1400" dirty="0">
              <a:solidFill>
                <a:srgbClr val="000000"/>
              </a:solidFill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CBB83A-4800-547F-AB01-938E69472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3825"/>
            <a:ext cx="4930567" cy="329212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B415816-5B31-B7BD-0384-F8A10CD0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7" y="5168880"/>
            <a:ext cx="5032160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광고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협찬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해시태그를 사용 하는 게시물의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주요 키워드 워드 클라우드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------------------------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검색어와 직관적으로 연관이 있는 키워드로 구성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야식치킨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, #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치킨맥주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치맥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신년회모임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0FFBA9-FDCA-5E3E-7F85-3EC2A5913E43}"/>
              </a:ext>
            </a:extLst>
          </p:cNvPr>
          <p:cNvSpPr txBox="1">
            <a:spLocks/>
          </p:cNvSpPr>
          <p:nvPr/>
        </p:nvSpPr>
        <p:spPr>
          <a:xfrm>
            <a:off x="503067" y="358883"/>
            <a:ext cx="2160233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1 . </a:t>
            </a:r>
            <a:r>
              <a:rPr lang="ko-KR" altLang="en-US" sz="1200" dirty="0"/>
              <a:t>게시물 유형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7528AF-9079-C42B-5310-B4E214942DE5}"/>
              </a:ext>
            </a:extLst>
          </p:cNvPr>
          <p:cNvSpPr txBox="1">
            <a:spLocks/>
          </p:cNvSpPr>
          <p:nvPr/>
        </p:nvSpPr>
        <p:spPr>
          <a:xfrm>
            <a:off x="761999" y="738734"/>
            <a:ext cx="5334001" cy="75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1) . # </a:t>
            </a:r>
            <a:r>
              <a:rPr lang="ko-KR" altLang="en-US" sz="1200" dirty="0"/>
              <a:t>일상 태그 또는 </a:t>
            </a:r>
            <a:r>
              <a:rPr lang="en-US" altLang="ko-KR" sz="1200" dirty="0"/>
              <a:t># </a:t>
            </a:r>
            <a:r>
              <a:rPr lang="ko-KR" altLang="en-US" sz="1200" dirty="0"/>
              <a:t>광고</a:t>
            </a:r>
            <a:r>
              <a:rPr lang="en-US" altLang="ko-KR" sz="1200" dirty="0"/>
              <a:t>/</a:t>
            </a:r>
            <a:r>
              <a:rPr lang="ko-KR" altLang="en-US" sz="1200" dirty="0"/>
              <a:t>협찬을  포함하는 게시물 비교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854FF8-7B19-0034-BAD0-4B68AB7772A6}"/>
              </a:ext>
            </a:extLst>
          </p:cNvPr>
          <p:cNvGrpSpPr/>
          <p:nvPr/>
        </p:nvGrpSpPr>
        <p:grpSpPr>
          <a:xfrm>
            <a:off x="761999" y="2333369"/>
            <a:ext cx="10477500" cy="2005101"/>
            <a:chOff x="761999" y="2110030"/>
            <a:chExt cx="10477500" cy="200510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B6DC46E-587D-5C3C-1FE2-75CE4408B4B6}"/>
                </a:ext>
              </a:extLst>
            </p:cNvPr>
            <p:cNvGrpSpPr/>
            <p:nvPr/>
          </p:nvGrpSpPr>
          <p:grpSpPr>
            <a:xfrm>
              <a:off x="5236714" y="2113842"/>
              <a:ext cx="1718571" cy="1997476"/>
              <a:chOff x="4771006" y="2982897"/>
              <a:chExt cx="1718571" cy="1997476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1F5F858F-CCA5-80EF-1FE9-6B936E8CA29E}"/>
                  </a:ext>
                </a:extLst>
              </p:cNvPr>
              <p:cNvSpPr/>
              <p:nvPr/>
            </p:nvSpPr>
            <p:spPr>
              <a:xfrm rot="16200000">
                <a:off x="4429216" y="3454370"/>
                <a:ext cx="1722268" cy="1038687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86D397A-4BAE-8414-EEE7-B33A460DB62B}"/>
                  </a:ext>
                </a:extLst>
              </p:cNvPr>
              <p:cNvSpPr/>
              <p:nvPr/>
            </p:nvSpPr>
            <p:spPr>
              <a:xfrm>
                <a:off x="5726097" y="2982897"/>
                <a:ext cx="763480" cy="1997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B742C37-4AF4-CB3D-5C1B-EFA8CD1DC694}"/>
                </a:ext>
              </a:extLst>
            </p:cNvPr>
            <p:cNvGrpSpPr/>
            <p:nvPr/>
          </p:nvGrpSpPr>
          <p:grpSpPr>
            <a:xfrm>
              <a:off x="761999" y="2110030"/>
              <a:ext cx="10477500" cy="2005101"/>
              <a:chOff x="999576" y="1630635"/>
              <a:chExt cx="10477500" cy="2005101"/>
            </a:xfrm>
          </p:grpSpPr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99744181-C0D4-1A19-9AEA-F05F77453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576" y="1630635"/>
                <a:ext cx="4593357" cy="20051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# </a:t>
                </a: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일상 해시태그를 사용 하는 게시물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평균 </a:t>
                </a:r>
                <a:r>
                  <a:rPr kumimoji="0" lang="ko-KR" altLang="ko-KR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좋아요수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: 42.5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평균 </a:t>
                </a:r>
                <a:r>
                  <a:rPr kumimoji="0" lang="ko-KR" altLang="ko-KR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본문글자수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: 182.2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평균 사용된 </a:t>
                </a:r>
                <a:r>
                  <a:rPr kumimoji="0" lang="ko-KR" altLang="ko-KR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태그수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: 22.2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algn="ctr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dirty="0">
                    <a:latin typeface="+mj-lt"/>
                  </a:rPr>
                  <a:t>평균 </a:t>
                </a:r>
                <a:r>
                  <a:rPr lang="ko-KR" altLang="en-US" sz="1400" dirty="0" err="1">
                    <a:latin typeface="+mj-lt"/>
                  </a:rPr>
                  <a:t>팔로워</a:t>
                </a:r>
                <a:r>
                  <a:rPr lang="ko-KR" altLang="en-US" sz="1400" dirty="0">
                    <a:latin typeface="+mj-lt"/>
                  </a:rPr>
                  <a:t> 수 </a:t>
                </a:r>
                <a:r>
                  <a:rPr lang="en-US" altLang="ko-KR" sz="1400" dirty="0">
                    <a:latin typeface="+mj-lt"/>
                  </a:rPr>
                  <a:t>: 1362.0</a:t>
                </a:r>
                <a:endPara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B731DB3A-7E33-0B22-6211-19960751D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3075" y="1630635"/>
                <a:ext cx="5334001" cy="20051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# </a:t>
                </a: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광고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/</a:t>
                </a: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협찬 해시태그를 사용 하는 게시물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평균 좋아요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수 : 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74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.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2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평균 </a:t>
                </a:r>
                <a:r>
                  <a:rPr kumimoji="0" lang="ko-KR" altLang="ko-KR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본문글자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수 : 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355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j-lt"/>
                    <a:ea typeface="Courier New" panose="02070309020205020404" pitchFamily="49" charset="0"/>
                  </a:rPr>
                  <a:t>.4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Courier New" panose="02070309020205020404" pitchFamily="49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평균 사용된 태그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수 : 2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4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.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Courier New" panose="02070309020205020404" pitchFamily="49" charset="0"/>
                  </a:rPr>
                  <a:t>4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algn="ctr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dirty="0">
                    <a:latin typeface="+mj-lt"/>
                  </a:rPr>
                  <a:t>평균 </a:t>
                </a:r>
                <a:r>
                  <a:rPr lang="ko-KR" altLang="en-US" sz="1400" dirty="0" err="1">
                    <a:latin typeface="+mj-lt"/>
                  </a:rPr>
                  <a:t>팔로워</a:t>
                </a:r>
                <a:r>
                  <a:rPr lang="ko-KR" altLang="en-US" sz="1400" dirty="0">
                    <a:latin typeface="+mj-lt"/>
                  </a:rPr>
                  <a:t> 수 </a:t>
                </a:r>
                <a:r>
                  <a:rPr lang="en-US" altLang="ko-KR" sz="1400" dirty="0">
                    <a:latin typeface="+mj-lt"/>
                  </a:rPr>
                  <a:t>: 1362.0</a:t>
                </a:r>
                <a:endPara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</p:grpSp>
      <p:sp>
        <p:nvSpPr>
          <p:cNvPr id="17" name="Rectangle 1">
            <a:extLst>
              <a:ext uri="{FF2B5EF4-FFF2-40B4-BE49-F238E27FC236}">
                <a16:creationId xmlns:a16="http://schemas.microsoft.com/office/drawing/2014/main" id="{59D7AA68-5DD8-153D-5CD3-D672F942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95" y="4688655"/>
            <a:ext cx="9615997" cy="18973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광고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#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협찬 태그를 포함한 게시물의 평균 좋아요 수가 더 높다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광고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협찬 태그를 포함한 게시물의 본문 글자수가 더 많다</a:t>
            </a:r>
            <a:endParaRPr lang="en-US" altLang="ko-KR" sz="1400" dirty="0">
              <a:solidFill>
                <a:srgbClr val="000000"/>
              </a:solidFill>
              <a:latin typeface="+mj-lt"/>
              <a:ea typeface="Courier New" panose="02070309020205020404" pitchFamily="49" charset="0"/>
            </a:endParaRP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광고 및 협찬은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팔로워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수가 많은 계정에서 주로 진행하기 때문에 평균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팔로워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수가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많은것으로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Courier New" panose="02070309020205020404" pitchFamily="49" charset="0"/>
              </a:rPr>
              <a:t> 추정</a:t>
            </a:r>
            <a:endParaRPr lang="en-US" altLang="ko-KR" sz="1400" dirty="0">
              <a:solidFill>
                <a:srgbClr val="000000"/>
              </a:solidFill>
              <a:latin typeface="+mj-lt"/>
              <a:ea typeface="Courier New" panose="02070309020205020404" pitchFamily="49" charset="0"/>
            </a:endParaRP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광고 진행 시 본문 또는 태그로 쓰여야 하는 특정 스크립트가 있으므로 본문 글자수가 일상 게시물보다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길것으로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ourier New" panose="02070309020205020404" pitchFamily="49" charset="0"/>
              </a:rPr>
              <a:t> 추정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371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 Unicode MS</vt:lpstr>
      <vt:lpstr>맑은 고딕</vt:lpstr>
      <vt:lpstr>Arial</vt:lpstr>
      <vt:lpstr>Office 테마</vt:lpstr>
      <vt:lpstr>게시물 유형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게시물 유형 분석</dc:title>
  <dc:creator>nam su min</dc:creator>
  <cp:lastModifiedBy>nam su min</cp:lastModifiedBy>
  <cp:revision>1</cp:revision>
  <dcterms:created xsi:type="dcterms:W3CDTF">2023-01-25T08:07:46Z</dcterms:created>
  <dcterms:modified xsi:type="dcterms:W3CDTF">2023-01-25T08:37:16Z</dcterms:modified>
</cp:coreProperties>
</file>