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7" r:id="rId2"/>
    <p:sldId id="308" r:id="rId3"/>
    <p:sldId id="306" r:id="rId4"/>
    <p:sldId id="30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  <a:srgbClr val="FFC0CB"/>
    <a:srgbClr val="F4855B"/>
    <a:srgbClr val="FCD4E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6" autoAdjust="0"/>
    <p:restoredTop sz="83865" autoAdjust="0"/>
  </p:normalViewPr>
  <p:slideViewPr>
    <p:cSldViewPr snapToGrid="0" showGuides="1">
      <p:cViewPr varScale="1">
        <p:scale>
          <a:sx n="56" d="100"/>
          <a:sy n="56" d="100"/>
        </p:scale>
        <p:origin x="-84" y="-312"/>
      </p:cViewPr>
      <p:guideLst>
        <p:guide orient="horz" pos="29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DAC09-A5F1-4C44-A44F-7D54DE466B8B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446D4-1038-44B4-933A-65DA8645A7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816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분석 툴은 </a:t>
            </a:r>
            <a:r>
              <a:rPr lang="ko-KR" altLang="en-US" dirty="0" err="1"/>
              <a:t>데이터크롤링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시각화를 위한 </a:t>
            </a:r>
            <a:r>
              <a:rPr lang="en-US" altLang="ko-KR" dirty="0"/>
              <a:t>python</a:t>
            </a:r>
            <a:r>
              <a:rPr lang="ko-KR" altLang="en-US" dirty="0"/>
              <a:t>과 통계적 분석을 하기위한 </a:t>
            </a:r>
            <a:r>
              <a:rPr lang="en-US" altLang="ko-KR" dirty="0"/>
              <a:t>R </a:t>
            </a:r>
            <a:r>
              <a:rPr lang="ko-KR" altLang="en-US" dirty="0"/>
              <a:t>그리고 협업과 커뮤니케이션을 위한 </a:t>
            </a:r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/>
              <a:t>notion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수집된 이미지데이터를 통해 </a:t>
            </a:r>
            <a:r>
              <a:rPr lang="ko-KR" altLang="en-US" dirty="0" err="1"/>
              <a:t>사진별</a:t>
            </a:r>
            <a:r>
              <a:rPr lang="ko-KR" altLang="en-US" dirty="0"/>
              <a:t> 카테고리를 분류할 수 있는 </a:t>
            </a:r>
            <a:r>
              <a:rPr lang="en-US" altLang="ko-KR" dirty="0"/>
              <a:t>ai</a:t>
            </a:r>
            <a:r>
              <a:rPr lang="ko-KR" altLang="en-US" dirty="0"/>
              <a:t>를 만들었고</a:t>
            </a:r>
            <a:r>
              <a:rPr lang="en-US" altLang="ko-KR" dirty="0"/>
              <a:t>, </a:t>
            </a:r>
            <a:r>
              <a:rPr lang="ko-KR" altLang="en-US" dirty="0"/>
              <a:t>수집된 인스타그램 정보를 통해 총 </a:t>
            </a:r>
            <a:r>
              <a:rPr lang="en-US" altLang="ko-KR" dirty="0"/>
              <a:t>14</a:t>
            </a:r>
            <a:r>
              <a:rPr lang="ko-KR" altLang="en-US" dirty="0"/>
              <a:t>개의 변수를 가진 하나의 </a:t>
            </a:r>
            <a:r>
              <a:rPr lang="en-US" altLang="ko-KR" dirty="0"/>
              <a:t>data</a:t>
            </a:r>
            <a:r>
              <a:rPr lang="ko-KR" altLang="en-US" dirty="0"/>
              <a:t>프레임을 완성할 수 있었습니다</a:t>
            </a:r>
            <a:r>
              <a:rPr lang="en-US" altLang="ko-KR" dirty="0"/>
              <a:t>. </a:t>
            </a:r>
            <a:r>
              <a:rPr lang="ko-KR" altLang="en-US" dirty="0"/>
              <a:t>만든 </a:t>
            </a:r>
            <a:r>
              <a:rPr lang="en-US" altLang="ko-KR" dirty="0"/>
              <a:t>ai</a:t>
            </a:r>
            <a:r>
              <a:rPr lang="ko-KR" altLang="en-US" dirty="0"/>
              <a:t>로 사진을 분류하면</a:t>
            </a:r>
            <a:r>
              <a:rPr lang="en-US" altLang="ko-KR" dirty="0"/>
              <a:t>, </a:t>
            </a:r>
            <a:r>
              <a:rPr lang="ko-KR" altLang="en-US" dirty="0"/>
              <a:t>해당 키워드로 검색된 정보를 가져와 문구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 err="1"/>
              <a:t>인플루언서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ko-KR" altLang="en-US" dirty="0"/>
              <a:t>문구의 길이 등을 추천해주는 과정을 밟았습니다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446D4-1038-44B4-933A-65DA8645A73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955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446D4-1038-44B4-933A-65DA8645A73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26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446D4-1038-44B4-933A-65DA8645A73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923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446D4-1038-44B4-933A-65DA8645A7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923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3B1AAB-1557-ED39-7A9D-EB4EA5AB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CBC6CCF-3559-A785-4ABA-DE01F5D61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6D9E72-6F3D-F584-B2AF-20DFA9DB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7C655FF-D61E-BE47-CA9C-2BF65916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BD00BB-FB23-4B66-9C44-9A4102D1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1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96A954-9B47-A56C-5DAF-44571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55DC33C-65B6-7515-7C36-C0E00C8F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E98D124-85F9-F5CA-E09F-CB3DE63F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5D3CD1-243F-34EC-B6D5-5FF36A02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BF7F39-A6C8-51E8-7C9E-52E058C6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42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9803125-DE4E-9CB9-D16F-9DD7E0FDC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D3610D-F22D-0A0D-8B81-AB03CA2B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13C1C0-8353-7539-73BA-0C7ED86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2A5B11-9AF8-DFD1-6BD8-E8D62BCC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9EE12F3-7CA9-5A87-22E0-3341C1F7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53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0BE30D-0BCA-CD80-7826-93E6EA4C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004715-172D-BCE0-3BB8-1D04AD87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5E35CB2-1B5B-963F-5F22-7B76DCF1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32D61E-D551-797B-40F5-31271EF4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D8E47C-BC51-1618-CC1D-A024B96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04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559FF9-7BF4-1CA4-0906-68341487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EC07193-A7A6-8B00-30EF-6FD3AA68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D201F9-C021-4260-F192-7AE482FE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8C1891-D585-0F9C-2017-6BBA719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578AC7-E0B7-2488-196C-8DD4284C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34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3DE246-B9D4-27A2-1E1E-1CCAFA9E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323249-0B47-BEB1-DA89-E50D4B26D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492C61F-42E7-8968-1830-49070E8B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F818E9-D849-4563-67CE-5EEB0CF9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10DF644-3B69-866C-64CF-E6CA11E3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5B559B-1C34-47B0-1177-2E77DEB4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05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F59FFF-653A-11DF-0D94-C8AB3817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61AA74-9C3B-64CB-7A8C-1FFABEA5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1A0C189-9856-59ED-BCE0-06406DC2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E1D88D9-3DE0-1444-A73B-5A11485C9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7D9D4DD-0FF4-2A1B-07FE-2B6BE1C97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065C9B9-CFD2-551B-340D-F2EA326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FE14F16-79AB-B8B3-5640-62C6E6CA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51B3F53-E4E7-B4FC-D008-1D154FA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394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489407-0542-8B02-CC48-36EEC2CD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D543180-A8F6-89DE-B21C-1E51C58E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D87DCF0-BD75-188D-1DD1-72643047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34E42A9-ACDB-40E2-654B-ABF86CB6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483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14E85EC-FF86-DF24-8FA2-A06B967D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CFE3938-DF37-D6BD-CE2C-9AAC9C41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32925D7-E90C-30FF-ED31-DEED1E83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58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3D8EFA-DB15-AD5F-6997-BDEA8A1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E1B072-675C-D724-628B-26DE81D4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9D121F6-CBB1-1859-1B05-C41667E5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3AF6320-1B21-1E3B-B7F5-A202F9DA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C2CA1B3-C8A5-1669-82DF-65D37E1D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DBFDC84-66C8-FB3F-FCBF-58CBB6EB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55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E58EB-48A3-2790-A5B4-84EE97E3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DD01308-C29F-DAB6-48B8-A6DFFAE5E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9F4064D-7940-AF0B-3F8E-A27BD541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CFFA5B1-AD34-9E4F-819D-70DA44A9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CDACDF7-D484-1066-6C48-C0E82A03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B45C154-B5BB-6616-A63C-4771967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141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277CD7C-C90E-A8F8-2841-0076DEC0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A6966EE-4FE6-6CEC-22A3-6EA2A099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290D584-56F7-857C-96EB-97B0CDAF8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A52A-DCCD-4FA8-A2E7-7C153DAEF82D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17113C-7C48-A7D9-E816-CA0C33C01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69E827-FF6C-393A-88BA-F4EF02F1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459F-AC26-48EA-B02F-89F5F6E122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2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4B0E1F-4EF0-A467-CAB7-17B2147A8BEC}"/>
              </a:ext>
            </a:extLst>
          </p:cNvPr>
          <p:cNvSpPr txBox="1"/>
          <p:nvPr/>
        </p:nvSpPr>
        <p:spPr>
          <a:xfrm>
            <a:off x="874643" y="-1129493"/>
            <a:ext cx="46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Title:</a:t>
            </a:r>
          </a:p>
          <a:p>
            <a:r>
              <a:rPr lang="en-US" altLang="ko-KR" dirty="0"/>
              <a:t>Font : </a:t>
            </a:r>
            <a:r>
              <a:rPr lang="ko-KR" altLang="en-US" dirty="0" err="1"/>
              <a:t>강원교육모두체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gmarket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859CA4-4FDE-5A2D-B89C-9FA3E11202DC}"/>
              </a:ext>
            </a:extLst>
          </p:cNvPr>
          <p:cNvSpPr txBox="1"/>
          <p:nvPr/>
        </p:nvSpPr>
        <p:spPr>
          <a:xfrm>
            <a:off x="5353170" y="547414"/>
            <a:ext cx="15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INSTAGRAM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DFEE60D-1570-0490-15F1-8C26CC8C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93" t="11950" r="12192" b="11635"/>
          <a:stretch/>
        </p:blipFill>
        <p:spPr>
          <a:xfrm>
            <a:off x="367101" y="530220"/>
            <a:ext cx="386296" cy="3995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DF6F9B-BE1B-531F-409E-533C07B64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2678" b="95460" l="1429" r="98571">
                        <a14:foregroundMark x1="30595" y1="30966" x2="30595" y2="30966"/>
                        <a14:foregroundMark x1="3214" y1="42375" x2="3214" y2="42375"/>
                        <a14:foregroundMark x1="71786" y1="62980" x2="71786" y2="62980"/>
                        <a14:foregroundMark x1="56667" y1="95460" x2="56667" y2="95460"/>
                        <a14:foregroundMark x1="94048" y1="13155" x2="94048" y2="13155"/>
                        <a14:foregroundMark x1="1429" y1="43306" x2="1429" y2="43306"/>
                        <a14:foregroundMark x1="93452" y1="5006" x2="93452" y2="5006"/>
                        <a14:foregroundMark x1="98571" y1="2678" x2="98571" y2="2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47" y="555830"/>
            <a:ext cx="348016" cy="368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8DA4B46-95AD-4F9A-21BD-ED25C0EB2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22" y="584062"/>
            <a:ext cx="348016" cy="325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E2CB8F-27FA-9EC4-179E-0EA309BB8CDF}"/>
              </a:ext>
            </a:extLst>
          </p:cNvPr>
          <p:cNvSpPr txBox="1"/>
          <p:nvPr/>
        </p:nvSpPr>
        <p:spPr>
          <a:xfrm>
            <a:off x="874643" y="535267"/>
            <a:ext cx="3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설계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과정</a:t>
            </a:r>
          </a:p>
        </p:txBody>
      </p:sp>
      <p:cxnSp>
        <p:nvCxnSpPr>
          <p:cNvPr id="60" name="직선 연결선 59"/>
          <p:cNvCxnSpPr>
            <a:stCxn id="29" idx="0"/>
          </p:cNvCxnSpPr>
          <p:nvPr/>
        </p:nvCxnSpPr>
        <p:spPr>
          <a:xfrm flipH="1" flipV="1">
            <a:off x="9273210" y="5158410"/>
            <a:ext cx="9940" cy="43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98176" y="1838738"/>
            <a:ext cx="11589022" cy="4542183"/>
            <a:chOff x="298176" y="1361662"/>
            <a:chExt cx="11589022" cy="5019260"/>
          </a:xfrm>
        </p:grpSpPr>
        <p:grpSp>
          <p:nvGrpSpPr>
            <p:cNvPr id="52" name="그룹 51"/>
            <p:cNvGrpSpPr/>
            <p:nvPr/>
          </p:nvGrpSpPr>
          <p:grpSpPr>
            <a:xfrm>
              <a:off x="308115" y="1361662"/>
              <a:ext cx="9909311" cy="884581"/>
              <a:chOff x="308115" y="1361662"/>
              <a:chExt cx="9909311" cy="88458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08115" y="1361662"/>
                <a:ext cx="2216425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인스타그램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게시글</a:t>
                </a:r>
                <a:r>
                  <a:rPr lang="ko-KR" altLang="en-US" dirty="0" smtClean="0"/>
                  <a:t> 텍스트 데이터</a:t>
                </a:r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763080" y="1371600"/>
                <a:ext cx="1659833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웹크롤링</a:t>
                </a:r>
                <a:r>
                  <a:rPr lang="ko-KR" altLang="en-US" dirty="0" smtClean="0"/>
                  <a:t> 활용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데이터 수집</a:t>
                </a:r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740967" y="1371599"/>
                <a:ext cx="1341781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전처리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400801" y="1401417"/>
                <a:ext cx="1818859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최종 </a:t>
                </a:r>
                <a:r>
                  <a:rPr lang="ko-KR" altLang="en-US" dirty="0" err="1" smtClean="0"/>
                  <a:t>데이터셋</a:t>
                </a:r>
                <a:r>
                  <a:rPr lang="ko-KR" altLang="en-US" dirty="0" smtClean="0"/>
                  <a:t> 구성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627166" y="1379451"/>
                <a:ext cx="1590260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데이터 분석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및 시각화</a:t>
                </a:r>
                <a:endParaRPr lang="ko-KR" altLang="en-US" dirty="0"/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 flipV="1">
                <a:off x="4234071" y="1784074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 flipV="1">
                <a:off x="2266123" y="1764195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V="1">
                <a:off x="8150088" y="1811804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V="1">
                <a:off x="5874028" y="1803951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/>
            <p:cNvCxnSpPr>
              <a:endCxn id="30" idx="0"/>
            </p:cNvCxnSpPr>
            <p:nvPr/>
          </p:nvCxnSpPr>
          <p:spPr>
            <a:xfrm>
              <a:off x="7156174" y="2075563"/>
              <a:ext cx="4104862" cy="3490351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9213575" y="3846443"/>
              <a:ext cx="864703" cy="1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298176" y="5516217"/>
              <a:ext cx="11569145" cy="864705"/>
              <a:chOff x="298176" y="5516217"/>
              <a:chExt cx="11569145" cy="86470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98176" y="5536096"/>
                <a:ext cx="2002989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구글</a:t>
                </a:r>
                <a:r>
                  <a:rPr lang="en-US" altLang="ko-KR" dirty="0" smtClean="0"/>
                  <a:t>,</a:t>
                </a:r>
                <a:r>
                  <a:rPr lang="ko-KR" altLang="en-US" dirty="0" err="1" smtClean="0"/>
                  <a:t>네이버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캐글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이미지 데이터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53140" y="5526157"/>
                <a:ext cx="1719469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웹크롤링</a:t>
                </a:r>
                <a:r>
                  <a:rPr lang="ko-KR" altLang="en-US" dirty="0" smtClean="0"/>
                  <a:t> 활용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데이터 수집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949689" y="5516217"/>
                <a:ext cx="1212571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전처리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59221" y="5516218"/>
                <a:ext cx="1709528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분류 알고리즘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설계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676864" y="5516218"/>
                <a:ext cx="1212571" cy="844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성능 확인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및 개선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654750" y="5565914"/>
                <a:ext cx="1212571" cy="755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최종 모델 도출</a:t>
                </a:r>
                <a:endParaRPr lang="ko-KR" altLang="en-US" dirty="0"/>
              </a:p>
            </p:txBody>
          </p:sp>
          <p:cxnSp>
            <p:nvCxnSpPr>
              <p:cNvPr id="39" name="직선 화살표 연결선 38"/>
              <p:cNvCxnSpPr/>
              <p:nvPr/>
            </p:nvCxnSpPr>
            <p:spPr>
              <a:xfrm flipV="1">
                <a:off x="2256184" y="5928691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V="1">
                <a:off x="4436167" y="5902186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6175514" y="5902187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V="1">
                <a:off x="8163341" y="5941943"/>
                <a:ext cx="49695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29" idx="3"/>
                <a:endCxn id="30" idx="1"/>
              </p:cNvCxnSpPr>
              <p:nvPr/>
            </p:nvCxnSpPr>
            <p:spPr>
              <a:xfrm>
                <a:off x="9889435" y="5938631"/>
                <a:ext cx="765315" cy="4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/>
            <p:cNvSpPr/>
            <p:nvPr/>
          </p:nvSpPr>
          <p:spPr>
            <a:xfrm>
              <a:off x="9988824" y="3379304"/>
              <a:ext cx="189837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분류에 따른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추천 태그 제공</a:t>
              </a:r>
              <a:endParaRPr lang="ko-KR" altLang="en-US" dirty="0"/>
            </a:p>
          </p:txBody>
        </p:sp>
        <p:cxnSp>
          <p:nvCxnSpPr>
            <p:cNvPr id="62" name="Shape 61"/>
            <p:cNvCxnSpPr>
              <a:endCxn id="26" idx="0"/>
            </p:cNvCxnSpPr>
            <p:nvPr/>
          </p:nvCxnSpPr>
          <p:spPr>
            <a:xfrm rot="10800000" flipV="1">
              <a:off x="3612876" y="5168347"/>
              <a:ext cx="5670273" cy="35780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015408" y="4671391"/>
              <a:ext cx="394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원하는 성능이 도출되었는가</a:t>
              </a:r>
              <a:r>
                <a:rPr lang="en-US" altLang="ko-KR" dirty="0" smtClean="0"/>
                <a:t>?   “No”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19251" y="5575852"/>
              <a:ext cx="694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“Yes”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066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4B0E1F-4EF0-A467-CAB7-17B2147A8BEC}"/>
              </a:ext>
            </a:extLst>
          </p:cNvPr>
          <p:cNvSpPr txBox="1"/>
          <p:nvPr/>
        </p:nvSpPr>
        <p:spPr>
          <a:xfrm>
            <a:off x="874643" y="-1129493"/>
            <a:ext cx="46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Title:</a:t>
            </a:r>
          </a:p>
          <a:p>
            <a:r>
              <a:rPr lang="en-US" altLang="ko-KR" dirty="0"/>
              <a:t>Font : </a:t>
            </a:r>
            <a:r>
              <a:rPr lang="ko-KR" altLang="en-US" dirty="0" err="1"/>
              <a:t>강원교육모두체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gmarket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859CA4-4FDE-5A2D-B89C-9FA3E11202DC}"/>
              </a:ext>
            </a:extLst>
          </p:cNvPr>
          <p:cNvSpPr txBox="1"/>
          <p:nvPr/>
        </p:nvSpPr>
        <p:spPr>
          <a:xfrm>
            <a:off x="5353170" y="547414"/>
            <a:ext cx="15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INSTAGRAM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="" xmlns:a16="http://schemas.microsoft.com/office/drawing/2014/main" id="{C25FC603-B573-9A14-6E57-161BEB686523}"/>
              </a:ext>
            </a:extLst>
          </p:cNvPr>
          <p:cNvGrpSpPr/>
          <p:nvPr/>
        </p:nvGrpSpPr>
        <p:grpSpPr>
          <a:xfrm>
            <a:off x="202922" y="437322"/>
            <a:ext cx="11772900" cy="6162261"/>
            <a:chOff x="202922" y="437322"/>
            <a:chExt cx="11772900" cy="61622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1CFAD5B1-F1CD-1853-9F20-2E408FAE2F61}"/>
                </a:ext>
              </a:extLst>
            </p:cNvPr>
            <p:cNvSpPr/>
            <p:nvPr/>
          </p:nvSpPr>
          <p:spPr>
            <a:xfrm>
              <a:off x="202922" y="437322"/>
              <a:ext cx="11772899" cy="6162261"/>
            </a:xfrm>
            <a:prstGeom prst="roundRect">
              <a:avLst>
                <a:gd name="adj" fmla="val 48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1855237-F5AB-AB15-01F4-97AD7F656E23}"/>
                </a:ext>
              </a:extLst>
            </p:cNvPr>
            <p:cNvSpPr/>
            <p:nvPr/>
          </p:nvSpPr>
          <p:spPr>
            <a:xfrm>
              <a:off x="202923" y="1022715"/>
              <a:ext cx="11772899" cy="5208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DFEE60D-1570-0490-15F1-8C26CC8C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93" t="11950" r="12192" b="11635"/>
          <a:stretch/>
        </p:blipFill>
        <p:spPr>
          <a:xfrm>
            <a:off x="367101" y="530220"/>
            <a:ext cx="386296" cy="3995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DF6F9B-BE1B-531F-409E-533C07B64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2678" b="95460" l="1429" r="98571">
                        <a14:foregroundMark x1="30595" y1="30966" x2="30595" y2="30966"/>
                        <a14:foregroundMark x1="3214" y1="42375" x2="3214" y2="42375"/>
                        <a14:foregroundMark x1="71786" y1="62980" x2="71786" y2="62980"/>
                        <a14:foregroundMark x1="56667" y1="95460" x2="56667" y2="95460"/>
                        <a14:foregroundMark x1="94048" y1="13155" x2="94048" y2="13155"/>
                        <a14:foregroundMark x1="1429" y1="43306" x2="1429" y2="43306"/>
                        <a14:foregroundMark x1="93452" y1="5006" x2="93452" y2="5006"/>
                        <a14:foregroundMark x1="98571" y1="2678" x2="98571" y2="2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47" y="555830"/>
            <a:ext cx="348016" cy="368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8DA4B46-95AD-4F9A-21BD-ED25C0EB2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22" y="584062"/>
            <a:ext cx="348016" cy="325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E2CB8F-27FA-9EC4-179E-0EA309BB8CDF}"/>
              </a:ext>
            </a:extLst>
          </p:cNvPr>
          <p:cNvSpPr txBox="1"/>
          <p:nvPr/>
        </p:nvSpPr>
        <p:spPr>
          <a:xfrm>
            <a:off x="874643" y="535267"/>
            <a:ext cx="3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통계적 분석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049078" y="1888436"/>
            <a:ext cx="1103244" cy="38265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7009" y="180892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#1. </a:t>
            </a:r>
            <a:r>
              <a:rPr lang="ko-KR" altLang="en-US" sz="3200" b="1" dirty="0" err="1" smtClean="0"/>
              <a:t>팔로워</a:t>
            </a:r>
            <a:r>
              <a:rPr lang="ko-KR" altLang="en-US" sz="3200" b="1" dirty="0" smtClean="0"/>
              <a:t> 수</a:t>
            </a:r>
            <a:endParaRPr lang="ko-KR" alt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36168" y="2835965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#2. </a:t>
            </a:r>
            <a:r>
              <a:rPr lang="ko-KR" altLang="en-US" sz="3200" b="1" dirty="0" err="1" smtClean="0"/>
              <a:t>게시글의</a:t>
            </a:r>
            <a:r>
              <a:rPr lang="ko-KR" altLang="en-US" sz="3200" b="1" dirty="0" smtClean="0"/>
              <a:t> 길이</a:t>
            </a:r>
            <a:endParaRPr lang="ko-KR" alt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66791" y="3939208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#3. </a:t>
            </a:r>
            <a:r>
              <a:rPr lang="ko-KR" altLang="en-US" sz="3200" b="1" dirty="0" err="1" smtClean="0"/>
              <a:t>게시글</a:t>
            </a:r>
            <a:r>
              <a:rPr lang="ko-KR" altLang="en-US" sz="3200" b="1" dirty="0" smtClean="0"/>
              <a:t> 수</a:t>
            </a:r>
            <a:endParaRPr lang="ko-KR" alt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64356" y="4982818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#4. </a:t>
            </a:r>
            <a:r>
              <a:rPr lang="ko-KR" altLang="en-US" sz="3200" b="1" dirty="0" err="1" smtClean="0"/>
              <a:t>맛집</a:t>
            </a:r>
            <a:r>
              <a:rPr lang="ko-KR" altLang="en-US" sz="3200" b="1" dirty="0" smtClean="0"/>
              <a:t> 키워드 포함 유무</a:t>
            </a:r>
            <a:endParaRPr lang="ko-KR" altLang="en-US" sz="32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115071" y="3071196"/>
            <a:ext cx="3040300" cy="1438895"/>
            <a:chOff x="2115071" y="3250098"/>
            <a:chExt cx="3040300" cy="1438895"/>
          </a:xfrm>
        </p:grpSpPr>
        <p:sp>
          <p:nvSpPr>
            <p:cNvPr id="16" name="TextBox 15"/>
            <p:cNvSpPr txBox="1"/>
            <p:nvPr/>
          </p:nvSpPr>
          <p:spPr>
            <a:xfrm>
              <a:off x="2176670" y="3250098"/>
              <a:ext cx="297870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/>
                <a:t>“LIKE” </a:t>
              </a:r>
              <a:endParaRPr lang="ko-KR" altLang="en-US" sz="6600" b="1" dirty="0"/>
            </a:p>
          </p:txBody>
        </p:sp>
        <p:grpSp>
          <p:nvGrpSpPr>
            <p:cNvPr id="26" name="그룹 35">
              <a:extLst>
                <a:ext uri="{FF2B5EF4-FFF2-40B4-BE49-F238E27FC236}">
                  <a16:creationId xmlns="" xmlns:a16="http://schemas.microsoft.com/office/drawing/2014/main" id="{75B12FF2-73C0-27A5-8C4D-3C3C78ADB1D7}"/>
                </a:ext>
              </a:extLst>
            </p:cNvPr>
            <p:cNvGrpSpPr/>
            <p:nvPr/>
          </p:nvGrpSpPr>
          <p:grpSpPr>
            <a:xfrm>
              <a:off x="2115071" y="4165773"/>
              <a:ext cx="2755103" cy="523220"/>
              <a:chOff x="490533" y="1432511"/>
              <a:chExt cx="3208504" cy="52322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3C278D5F-5361-35FB-6749-0611CF3FF606}"/>
                  </a:ext>
                </a:extLst>
              </p:cNvPr>
              <p:cNvSpPr txBox="1"/>
              <p:nvPr/>
            </p:nvSpPr>
            <p:spPr>
              <a:xfrm>
                <a:off x="556851" y="1432511"/>
                <a:ext cx="314218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 smtClean="0">
                    <a:solidFill>
                      <a:srgbClr val="FF1493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많이 받으려면</a:t>
                </a:r>
                <a:r>
                  <a:rPr lang="en-US" altLang="ko-KR" sz="2800" b="1" dirty="0" smtClean="0">
                    <a:solidFill>
                      <a:srgbClr val="FF1493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lang="ko-KR" altLang="en-US" sz="2800" b="1" dirty="0">
                  <a:solidFill>
                    <a:srgbClr val="FF1493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DEA31681-42F0-4DC6-59E4-33D7750B7456}"/>
                  </a:ext>
                </a:extLst>
              </p:cNvPr>
              <p:cNvCxnSpPr/>
              <p:nvPr/>
            </p:nvCxnSpPr>
            <p:spPr>
              <a:xfrm>
                <a:off x="490533" y="1496896"/>
                <a:ext cx="3136326" cy="0"/>
              </a:xfrm>
              <a:prstGeom prst="line">
                <a:avLst/>
              </a:prstGeom>
              <a:ln w="28575">
                <a:solidFill>
                  <a:srgbClr val="FF1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380AA7EF-274B-F35F-5A29-4EA09A8C5C2F}"/>
                  </a:ext>
                </a:extLst>
              </p:cNvPr>
              <p:cNvCxnSpPr/>
              <p:nvPr/>
            </p:nvCxnSpPr>
            <p:spPr>
              <a:xfrm>
                <a:off x="490535" y="1909565"/>
                <a:ext cx="3136326" cy="0"/>
              </a:xfrm>
              <a:prstGeom prst="line">
                <a:avLst/>
              </a:prstGeom>
              <a:ln w="28575">
                <a:solidFill>
                  <a:srgbClr val="FF1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6945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4CC8"/>
            </a:gs>
            <a:gs pos="32000">
              <a:srgbClr val="BF33B0"/>
            </a:gs>
            <a:gs pos="93000">
              <a:srgbClr val="FFB54E"/>
            </a:gs>
            <a:gs pos="59000">
              <a:srgbClr val="E6466D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4B0E1F-4EF0-A467-CAB7-17B2147A8BEC}"/>
              </a:ext>
            </a:extLst>
          </p:cNvPr>
          <p:cNvSpPr txBox="1"/>
          <p:nvPr/>
        </p:nvSpPr>
        <p:spPr>
          <a:xfrm>
            <a:off x="874643" y="-1129493"/>
            <a:ext cx="46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Title:</a:t>
            </a:r>
          </a:p>
          <a:p>
            <a:r>
              <a:rPr lang="en-US" altLang="ko-KR" dirty="0"/>
              <a:t>Font : </a:t>
            </a:r>
            <a:r>
              <a:rPr lang="ko-KR" altLang="en-US" dirty="0" err="1"/>
              <a:t>강원교육모두체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gmarket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859CA4-4FDE-5A2D-B89C-9FA3E11202DC}"/>
              </a:ext>
            </a:extLst>
          </p:cNvPr>
          <p:cNvSpPr txBox="1"/>
          <p:nvPr/>
        </p:nvSpPr>
        <p:spPr>
          <a:xfrm>
            <a:off x="5353170" y="547414"/>
            <a:ext cx="15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INSTAGRAM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C25FC603-B573-9A14-6E57-161BEB686523}"/>
              </a:ext>
            </a:extLst>
          </p:cNvPr>
          <p:cNvGrpSpPr/>
          <p:nvPr/>
        </p:nvGrpSpPr>
        <p:grpSpPr>
          <a:xfrm>
            <a:off x="202922" y="437322"/>
            <a:ext cx="11772900" cy="6162261"/>
            <a:chOff x="202922" y="437322"/>
            <a:chExt cx="11772900" cy="61622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1CFAD5B1-F1CD-1853-9F20-2E408FAE2F61}"/>
                </a:ext>
              </a:extLst>
            </p:cNvPr>
            <p:cNvSpPr/>
            <p:nvPr/>
          </p:nvSpPr>
          <p:spPr>
            <a:xfrm>
              <a:off x="202922" y="437322"/>
              <a:ext cx="11772899" cy="6162261"/>
            </a:xfrm>
            <a:prstGeom prst="roundRect">
              <a:avLst>
                <a:gd name="adj" fmla="val 48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1855237-F5AB-AB15-01F4-97AD7F656E23}"/>
                </a:ext>
              </a:extLst>
            </p:cNvPr>
            <p:cNvSpPr/>
            <p:nvPr/>
          </p:nvSpPr>
          <p:spPr>
            <a:xfrm>
              <a:off x="202923" y="1022715"/>
              <a:ext cx="11772899" cy="5208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DFEE60D-1570-0490-15F1-8C26CC8C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93" t="11950" r="12192" b="11635"/>
          <a:stretch/>
        </p:blipFill>
        <p:spPr>
          <a:xfrm>
            <a:off x="367101" y="530220"/>
            <a:ext cx="386296" cy="3995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DF6F9B-BE1B-531F-409E-533C07B64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2678" b="95460" l="1429" r="98571">
                        <a14:foregroundMark x1="30595" y1="30966" x2="30595" y2="30966"/>
                        <a14:foregroundMark x1="3214" y1="42375" x2="3214" y2="42375"/>
                        <a14:foregroundMark x1="71786" y1="62980" x2="71786" y2="62980"/>
                        <a14:foregroundMark x1="56667" y1="95460" x2="56667" y2="95460"/>
                        <a14:foregroundMark x1="94048" y1="13155" x2="94048" y2="13155"/>
                        <a14:foregroundMark x1="1429" y1="43306" x2="1429" y2="43306"/>
                        <a14:foregroundMark x1="93452" y1="5006" x2="93452" y2="5006"/>
                        <a14:foregroundMark x1="98571" y1="2678" x2="98571" y2="2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47" y="555830"/>
            <a:ext cx="348016" cy="368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8DA4B46-95AD-4F9A-21BD-ED25C0EB2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22" y="584062"/>
            <a:ext cx="348016" cy="325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E2CB8F-27FA-9EC4-179E-0EA309BB8CDF}"/>
              </a:ext>
            </a:extLst>
          </p:cNvPr>
          <p:cNvSpPr txBox="1"/>
          <p:nvPr/>
        </p:nvSpPr>
        <p:spPr>
          <a:xfrm>
            <a:off x="874643" y="535267"/>
            <a:ext cx="3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결론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16793C8-97BE-3659-ED03-8EBDEE47992F}"/>
              </a:ext>
            </a:extLst>
          </p:cNvPr>
          <p:cNvGrpSpPr/>
          <p:nvPr/>
        </p:nvGrpSpPr>
        <p:grpSpPr>
          <a:xfrm>
            <a:off x="-1226655" y="3616876"/>
            <a:ext cx="544529" cy="503510"/>
            <a:chOff x="367101" y="3616876"/>
            <a:chExt cx="544529" cy="503510"/>
          </a:xfrm>
        </p:grpSpPr>
        <p:sp>
          <p:nvSpPr>
            <p:cNvPr id="1042" name="이등변 삼각형 1041">
              <a:extLst>
                <a:ext uri="{FF2B5EF4-FFF2-40B4-BE49-F238E27FC236}">
                  <a16:creationId xmlns="" xmlns:a16="http://schemas.microsoft.com/office/drawing/2014/main" id="{BC1CC579-F213-A904-78CF-C8B0ECA8EFE0}"/>
                </a:ext>
              </a:extLst>
            </p:cNvPr>
            <p:cNvSpPr/>
            <p:nvPr/>
          </p:nvSpPr>
          <p:spPr>
            <a:xfrm rot="5400000">
              <a:off x="527074" y="3735830"/>
              <a:ext cx="503510" cy="265602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이등변 삼각형 1042">
              <a:extLst>
                <a:ext uri="{FF2B5EF4-FFF2-40B4-BE49-F238E27FC236}">
                  <a16:creationId xmlns="" xmlns:a16="http://schemas.microsoft.com/office/drawing/2014/main" id="{05AA1528-3D2F-66F0-0C7D-171ED7A7B140}"/>
                </a:ext>
              </a:extLst>
            </p:cNvPr>
            <p:cNvSpPr/>
            <p:nvPr/>
          </p:nvSpPr>
          <p:spPr>
            <a:xfrm rot="5400000">
              <a:off x="387611" y="3735830"/>
              <a:ext cx="503510" cy="265602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이등변 삼각형 1043">
              <a:extLst>
                <a:ext uri="{FF2B5EF4-FFF2-40B4-BE49-F238E27FC236}">
                  <a16:creationId xmlns="" xmlns:a16="http://schemas.microsoft.com/office/drawing/2014/main" id="{6DFEB401-8B60-A564-DA53-4B24852DE0E9}"/>
                </a:ext>
              </a:extLst>
            </p:cNvPr>
            <p:cNvSpPr/>
            <p:nvPr/>
          </p:nvSpPr>
          <p:spPr>
            <a:xfrm rot="5400000">
              <a:off x="248147" y="3735830"/>
              <a:ext cx="503510" cy="265602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3675" y="1142951"/>
            <a:ext cx="1400845" cy="523220"/>
            <a:chOff x="1235675" y="1432511"/>
            <a:chExt cx="3208504" cy="52322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415D8D5-CC62-B2E1-109B-F482548B0F9B}"/>
                </a:ext>
              </a:extLst>
            </p:cNvPr>
            <p:cNvSpPr txBox="1"/>
            <p:nvPr/>
          </p:nvSpPr>
          <p:spPr>
            <a:xfrm>
              <a:off x="1301993" y="1432511"/>
              <a:ext cx="31421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mtClean="0">
                  <a:solidFill>
                    <a:srgbClr val="FF1493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결론</a:t>
              </a:r>
              <a:endParaRPr lang="ko-KR" altLang="en-US" sz="2800" b="1" dirty="0">
                <a:solidFill>
                  <a:srgbClr val="FF149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B03F3E16-5FE1-6606-5077-AD83310DBB37}"/>
                </a:ext>
              </a:extLst>
            </p:cNvPr>
            <p:cNvCxnSpPr/>
            <p:nvPr/>
          </p:nvCxnSpPr>
          <p:spPr>
            <a:xfrm>
              <a:off x="1235675" y="1496896"/>
              <a:ext cx="3136326" cy="0"/>
            </a:xfrm>
            <a:prstGeom prst="line">
              <a:avLst/>
            </a:prstGeom>
            <a:ln w="28575">
              <a:solidFill>
                <a:srgbClr val="FF14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AF2326C4-967C-76C8-8724-F77DC3508CA5}"/>
                </a:ext>
              </a:extLst>
            </p:cNvPr>
            <p:cNvCxnSpPr/>
            <p:nvPr/>
          </p:nvCxnSpPr>
          <p:spPr>
            <a:xfrm>
              <a:off x="1235677" y="1909565"/>
              <a:ext cx="3136326" cy="0"/>
            </a:xfrm>
            <a:prstGeom prst="line">
              <a:avLst/>
            </a:prstGeom>
            <a:ln w="28575">
              <a:solidFill>
                <a:srgbClr val="FF14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755249" y="1212574"/>
            <a:ext cx="6663193" cy="3154710"/>
            <a:chOff x="-30480" y="762000"/>
            <a:chExt cx="6823110" cy="5029488"/>
          </a:xfrm>
        </p:grpSpPr>
        <p:sp>
          <p:nvSpPr>
            <p:cNvPr id="23" name="TextBox 22"/>
            <p:cNvSpPr txBox="1"/>
            <p:nvPr/>
          </p:nvSpPr>
          <p:spPr>
            <a:xfrm>
              <a:off x="-30480" y="762000"/>
              <a:ext cx="1778046" cy="5029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/>
                <a:t>#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3080" y="2277423"/>
              <a:ext cx="5009550" cy="206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HY견고딕" pitchFamily="18" charset="-127"/>
                  <a:ea typeface="HY견고딕" pitchFamily="18" charset="-127"/>
                </a:rPr>
                <a:t>해시태그를 통해서 알 수 </a:t>
              </a:r>
              <a:r>
                <a:rPr lang="ko-KR" altLang="en-US" sz="2400" b="1" dirty="0" err="1" smtClean="0">
                  <a:latin typeface="HY견고딕" pitchFamily="18" charset="-127"/>
                  <a:ea typeface="HY견고딕" pitchFamily="18" charset="-127"/>
                </a:rPr>
                <a:t>있는건</a:t>
              </a:r>
              <a:r>
                <a:rPr lang="en-US" altLang="ko-KR" sz="2400" b="1" dirty="0" smtClean="0">
                  <a:latin typeface="HY견고딕" pitchFamily="18" charset="-127"/>
                  <a:ea typeface="HY견고딕" pitchFamily="18" charset="-127"/>
                </a:rPr>
                <a:t>?</a:t>
              </a:r>
            </a:p>
            <a:p>
              <a:pPr algn="just"/>
              <a:r>
                <a:rPr lang="ko-KR" altLang="en-US" dirty="0" smtClean="0"/>
                <a:t>먹는 시간대</a:t>
              </a:r>
              <a:endParaRPr lang="en-US" altLang="ko-KR" dirty="0" smtClean="0"/>
            </a:p>
            <a:p>
              <a:pPr algn="just"/>
              <a:r>
                <a:rPr lang="ko-KR" altLang="en-US" dirty="0" smtClean="0"/>
                <a:t>함께 먹는 음식</a:t>
              </a:r>
              <a:endParaRPr lang="en-US" altLang="ko-KR" dirty="0" smtClean="0"/>
            </a:p>
            <a:p>
              <a:pPr algn="just"/>
              <a:r>
                <a:rPr lang="ko-KR" altLang="en-US" dirty="0" smtClean="0"/>
                <a:t>누구와 함께 먹는지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72840" y="35204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535925" y="3809560"/>
            <a:ext cx="7416050" cy="2270760"/>
            <a:chOff x="1307328" y="4008340"/>
            <a:chExt cx="7416050" cy="2270760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07328" y="4008340"/>
              <a:ext cx="2377439" cy="2270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3739321" y="5151785"/>
              <a:ext cx="4984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HY견고딕" pitchFamily="18" charset="-127"/>
                  <a:ea typeface="HY견고딕" pitchFamily="18" charset="-127"/>
                </a:rPr>
                <a:t>LIKE</a:t>
              </a:r>
              <a:r>
                <a:rPr lang="ko-KR" altLang="en-US" sz="2400" b="1" dirty="0" smtClean="0">
                  <a:latin typeface="HY견고딕" pitchFamily="18" charset="-127"/>
                  <a:ea typeface="HY견고딕" pitchFamily="18" charset="-127"/>
                </a:rPr>
                <a:t>를 많이 받으려면</a:t>
              </a:r>
              <a:r>
                <a:rPr lang="en-US" altLang="ko-KR" sz="2400" b="1" dirty="0" smtClean="0">
                  <a:latin typeface="HY견고딕" pitchFamily="18" charset="-127"/>
                  <a:ea typeface="HY견고딕" pitchFamily="18" charset="-127"/>
                </a:rPr>
                <a:t>?</a:t>
              </a:r>
            </a:p>
            <a:p>
              <a:r>
                <a:rPr lang="ko-KR" altLang="en-US" dirty="0" err="1" smtClean="0"/>
                <a:t>팔로워</a:t>
              </a:r>
              <a:r>
                <a:rPr lang="ko-KR" altLang="en-US" dirty="0" smtClean="0"/>
                <a:t> 수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게시글</a:t>
              </a:r>
              <a:r>
                <a:rPr lang="ko-KR" altLang="en-US" dirty="0" smtClean="0"/>
                <a:t> 길이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게시글</a:t>
              </a:r>
              <a:r>
                <a:rPr lang="ko-KR" altLang="en-US" dirty="0" smtClean="0"/>
                <a:t> 수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맛집키워드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41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4B0E1F-4EF0-A467-CAB7-17B2147A8BEC}"/>
              </a:ext>
            </a:extLst>
          </p:cNvPr>
          <p:cNvSpPr txBox="1"/>
          <p:nvPr/>
        </p:nvSpPr>
        <p:spPr>
          <a:xfrm>
            <a:off x="874643" y="-1129493"/>
            <a:ext cx="46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Title:</a:t>
            </a:r>
          </a:p>
          <a:p>
            <a:r>
              <a:rPr lang="en-US" altLang="ko-KR" dirty="0"/>
              <a:t>Font : </a:t>
            </a:r>
            <a:r>
              <a:rPr lang="ko-KR" altLang="en-US" dirty="0" err="1"/>
              <a:t>강원교육모두체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gmarket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859CA4-4FDE-5A2D-B89C-9FA3E11202DC}"/>
              </a:ext>
            </a:extLst>
          </p:cNvPr>
          <p:cNvSpPr txBox="1"/>
          <p:nvPr/>
        </p:nvSpPr>
        <p:spPr>
          <a:xfrm>
            <a:off x="5353170" y="547414"/>
            <a:ext cx="15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INSTAGRAM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="" xmlns:a16="http://schemas.microsoft.com/office/drawing/2014/main" id="{C25FC603-B573-9A14-6E57-161BEB686523}"/>
              </a:ext>
            </a:extLst>
          </p:cNvPr>
          <p:cNvGrpSpPr/>
          <p:nvPr/>
        </p:nvGrpSpPr>
        <p:grpSpPr>
          <a:xfrm>
            <a:off x="419100" y="287572"/>
            <a:ext cx="11772900" cy="6166286"/>
            <a:chOff x="202922" y="437322"/>
            <a:chExt cx="11772900" cy="616628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1CFAD5B1-F1CD-1853-9F20-2E408FAE2F61}"/>
                </a:ext>
              </a:extLst>
            </p:cNvPr>
            <p:cNvSpPr/>
            <p:nvPr/>
          </p:nvSpPr>
          <p:spPr>
            <a:xfrm>
              <a:off x="202922" y="437322"/>
              <a:ext cx="11772899" cy="6162261"/>
            </a:xfrm>
            <a:prstGeom prst="roundRect">
              <a:avLst>
                <a:gd name="adj" fmla="val 48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1855237-F5AB-AB15-01F4-97AD7F656E23}"/>
                </a:ext>
              </a:extLst>
            </p:cNvPr>
            <p:cNvSpPr/>
            <p:nvPr/>
          </p:nvSpPr>
          <p:spPr>
            <a:xfrm>
              <a:off x="202923" y="1395249"/>
              <a:ext cx="11772899" cy="5208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DFEE60D-1570-0490-15F1-8C26CC8C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93" t="11950" r="12192" b="11635"/>
          <a:stretch/>
        </p:blipFill>
        <p:spPr>
          <a:xfrm>
            <a:off x="367101" y="530220"/>
            <a:ext cx="386296" cy="3995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DF6F9B-BE1B-531F-409E-533C07B64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2678" b="95460" l="1429" r="98571">
                        <a14:foregroundMark x1="30595" y1="30966" x2="30595" y2="30966"/>
                        <a14:foregroundMark x1="3214" y1="42375" x2="3214" y2="42375"/>
                        <a14:foregroundMark x1="71786" y1="62980" x2="71786" y2="62980"/>
                        <a14:foregroundMark x1="56667" y1="95460" x2="56667" y2="95460"/>
                        <a14:foregroundMark x1="94048" y1="13155" x2="94048" y2="13155"/>
                        <a14:foregroundMark x1="1429" y1="43306" x2="1429" y2="43306"/>
                        <a14:foregroundMark x1="93452" y1="5006" x2="93452" y2="5006"/>
                        <a14:foregroundMark x1="98571" y1="2678" x2="98571" y2="2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47" y="555830"/>
            <a:ext cx="348016" cy="368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8DA4B46-95AD-4F9A-21BD-ED25C0EB2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22" y="584062"/>
            <a:ext cx="348016" cy="325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E2CB8F-27FA-9EC4-179E-0EA309BB8CDF}"/>
              </a:ext>
            </a:extLst>
          </p:cNvPr>
          <p:cNvSpPr txBox="1"/>
          <p:nvPr/>
        </p:nvSpPr>
        <p:spPr>
          <a:xfrm>
            <a:off x="874643" y="535267"/>
            <a:ext cx="3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_Pro Bold" panose="00000800000000000000" pitchFamily="50" charset="-127"/>
              </a:rPr>
              <a:t>결론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90544" y="1287007"/>
            <a:ext cx="10386016" cy="2425044"/>
            <a:chOff x="-654281" y="2320677"/>
            <a:chExt cx="10298812" cy="2425044"/>
          </a:xfrm>
        </p:grpSpPr>
        <p:sp>
          <p:nvSpPr>
            <p:cNvPr id="24" name="TextBox 23"/>
            <p:cNvSpPr txBox="1"/>
            <p:nvPr/>
          </p:nvSpPr>
          <p:spPr>
            <a:xfrm>
              <a:off x="4089179" y="2320677"/>
              <a:ext cx="18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654281" y="2883673"/>
              <a:ext cx="476912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1500" b="1" spc="-2000" dirty="0" smtClean="0"/>
                <a:t>HAT_TAG</a:t>
              </a:r>
              <a:endParaRPr lang="ko-KR" altLang="en-US" sz="1600" b="1" spc="-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8500" y="3359427"/>
              <a:ext cx="53160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HY견고딕" pitchFamily="18" charset="-127"/>
                  <a:ea typeface="HY견고딕" pitchFamily="18" charset="-127"/>
                </a:rPr>
                <a:t>양질의 </a:t>
              </a:r>
              <a:r>
                <a:rPr lang="ko-KR" altLang="en-US" sz="2800" b="1" dirty="0" err="1" smtClean="0">
                  <a:latin typeface="HY견고딕" pitchFamily="18" charset="-127"/>
                  <a:ea typeface="HY견고딕" pitchFamily="18" charset="-127"/>
                </a:rPr>
                <a:t>컨텐츠</a:t>
              </a:r>
              <a:r>
                <a:rPr lang="ko-KR" altLang="en-US" sz="2800" b="1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900" b="1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2800" b="1" dirty="0" smtClean="0">
                  <a:latin typeface="HY견고딕" pitchFamily="18" charset="-127"/>
                  <a:ea typeface="HY견고딕" pitchFamily="18" charset="-127"/>
                </a:rPr>
                <a:t>구성을  위한</a:t>
              </a:r>
              <a:endParaRPr lang="en-US" altLang="ko-KR" sz="2800" b="1" dirty="0" smtClean="0">
                <a:latin typeface="HY견고딕" pitchFamily="18" charset="-127"/>
                <a:ea typeface="HY견고딕" pitchFamily="18" charset="-127"/>
              </a:endParaRPr>
            </a:p>
            <a:p>
              <a:r>
                <a:rPr lang="ko-KR" altLang="en-US" sz="2800" b="1" dirty="0" smtClean="0">
                  <a:latin typeface="HY견고딕" pitchFamily="18" charset="-127"/>
                  <a:ea typeface="HY견고딕" pitchFamily="18" charset="-127"/>
                </a:rPr>
                <a:t>적절한 해시태그</a:t>
              </a:r>
              <a:endParaRPr lang="en-US" altLang="ko-KR" sz="2800" b="1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668857" y="2532491"/>
            <a:ext cx="4050703" cy="2701349"/>
            <a:chOff x="7170309" y="3108960"/>
            <a:chExt cx="4050703" cy="2701349"/>
          </a:xfrm>
        </p:grpSpPr>
        <p:sp>
          <p:nvSpPr>
            <p:cNvPr id="29" name="TextBox 28"/>
            <p:cNvSpPr txBox="1"/>
            <p:nvPr/>
          </p:nvSpPr>
          <p:spPr>
            <a:xfrm>
              <a:off x="7170309" y="3108960"/>
              <a:ext cx="94609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/>
                <a:t>[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48600" y="3474720"/>
              <a:ext cx="2404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202020"/>
                  </a:solidFill>
                  <a:latin typeface="Segoe UI Black" pitchFamily="34" charset="0"/>
                  <a:ea typeface="Segoe UI Black" pitchFamily="34" charset="0"/>
                </a:rPr>
                <a:t>#</a:t>
              </a:r>
              <a:r>
                <a:rPr lang="en-US" altLang="ko-KR" sz="3200" b="1" dirty="0" err="1" smtClean="0">
                  <a:solidFill>
                    <a:srgbClr val="202020"/>
                  </a:solidFill>
                  <a:latin typeface="Segoe UI Black" pitchFamily="34" charset="0"/>
                  <a:ea typeface="Segoe UI Black" pitchFamily="34" charset="0"/>
                </a:rPr>
                <a:t>Plus_Tags</a:t>
              </a:r>
              <a:endParaRPr lang="en-US" altLang="ko-KR" sz="3200" b="1" dirty="0" smtClean="0">
                <a:latin typeface="Segoe UI Black" pitchFamily="34" charset="0"/>
                <a:ea typeface="Segoe UI Black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02475" y="5225534"/>
              <a:ext cx="33185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202020"/>
                  </a:solidFill>
                  <a:latin typeface="Segoe UI Black" pitchFamily="34" charset="0"/>
                  <a:ea typeface="Segoe UI Black" pitchFamily="34" charset="0"/>
                </a:rPr>
                <a:t>#</a:t>
              </a:r>
              <a:r>
                <a:rPr lang="en-US" altLang="ko-KR" sz="3200" b="1" dirty="0" err="1" smtClean="0">
                  <a:solidFill>
                    <a:srgbClr val="202020"/>
                  </a:solidFill>
                  <a:latin typeface="Segoe UI Black" pitchFamily="34" charset="0"/>
                  <a:ea typeface="Segoe UI Black" pitchFamily="34" charset="0"/>
                </a:rPr>
                <a:t>Essential_Tags</a:t>
              </a:r>
              <a:endParaRPr lang="ko-KR" altLang="en-US" sz="3200" dirty="0">
                <a:latin typeface="Segoe UI Black" pitchFamily="34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06066" y="1823038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그렇다면 어떤 태그를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써야하지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1841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250</Words>
  <Application>Microsoft Office PowerPoint</Application>
  <PresentationFormat>사용자 지정</PresentationFormat>
  <Paragraphs>65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전대한</dc:creator>
  <cp:lastModifiedBy>acorn</cp:lastModifiedBy>
  <cp:revision>65</cp:revision>
  <dcterms:created xsi:type="dcterms:W3CDTF">2023-01-20T05:52:56Z</dcterms:created>
  <dcterms:modified xsi:type="dcterms:W3CDTF">2023-01-26T08:51:59Z</dcterms:modified>
</cp:coreProperties>
</file>