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71" r:id="rId6"/>
    <p:sldId id="284" r:id="rId7"/>
    <p:sldId id="285" r:id="rId8"/>
    <p:sldId id="286" r:id="rId9"/>
    <p:sldId id="287" r:id="rId10"/>
    <p:sldId id="266" r:id="rId11"/>
    <p:sldId id="267" r:id="rId12"/>
    <p:sldId id="268" r:id="rId13"/>
    <p:sldId id="278" r:id="rId14"/>
    <p:sldId id="279" r:id="rId15"/>
    <p:sldId id="288" r:id="rId16"/>
    <p:sldId id="275" r:id="rId17"/>
    <p:sldId id="291" r:id="rId18"/>
    <p:sldId id="289" r:id="rId19"/>
    <p:sldId id="290" r:id="rId20"/>
    <p:sldId id="274" r:id="rId21"/>
    <p:sldId id="273" r:id="rId22"/>
    <p:sldId id="269" r:id="rId23"/>
    <p:sldId id="281" r:id="rId24"/>
    <p:sldId id="282" r:id="rId25"/>
    <p:sldId id="283" r:id="rId26"/>
    <p:sldId id="272" r:id="rId27"/>
    <p:sldId id="294" r:id="rId28"/>
    <p:sldId id="295" r:id="rId29"/>
    <p:sldId id="263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나눔스퀘어" panose="020B0600000101010101" pitchFamily="50" charset="-127"/>
      <p:regular r:id="rId36"/>
    </p:embeddedFont>
    <p:embeddedFont>
      <p:font typeface="나눔스퀘어 Bold" panose="020B0600000101010101" pitchFamily="50" charset="-127"/>
      <p:bold r:id="rId37"/>
    </p:embeddedFont>
    <p:embeddedFont>
      <p:font typeface="나눔스퀘어 ExtraBold" panose="020B0600000101010101" pitchFamily="50" charset="-127"/>
      <p:bold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함초롬바탕" panose="02030604000101010101" pitchFamily="18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7"/>
    <a:srgbClr val="03BDE8"/>
    <a:srgbClr val="FCE804"/>
    <a:srgbClr val="8BDEFF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5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78033707-7C25-4476-8686-67131B91E16D}" type="datetimeFigureOut">
              <a:rPr lang="ko-KR" altLang="en-US" smtClean="0"/>
              <a:pPr/>
              <a:t>2019-01-16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DF7D01B-B4D6-4EEB-B1F9-24703ECEF0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33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7D01B-B4D6-4EEB-B1F9-24703ECEF0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2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7D01B-B4D6-4EEB-B1F9-24703ECEF0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9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7D01B-B4D6-4EEB-B1F9-24703ECEF0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6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3DB-FCE2-4FCD-83DA-A15E52D4744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D300-6A9B-4240-A1E1-EF054DBF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8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3DB-FCE2-4FCD-83DA-A15E52D4744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D300-6A9B-4240-A1E1-EF054DBF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6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3DB-FCE2-4FCD-83DA-A15E52D4744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D300-6A9B-4240-A1E1-EF054DBF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3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3DB-FCE2-4FCD-83DA-A15E52D4744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D300-6A9B-4240-A1E1-EF054DBF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3DB-FCE2-4FCD-83DA-A15E52D4744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D300-6A9B-4240-A1E1-EF054DBF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5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3DB-FCE2-4FCD-83DA-A15E52D4744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D300-6A9B-4240-A1E1-EF054DBF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9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3DB-FCE2-4FCD-83DA-A15E52D4744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D300-6A9B-4240-A1E1-EF054DBF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0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3DB-FCE2-4FCD-83DA-A15E52D4744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D300-6A9B-4240-A1E1-EF054DBF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1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3DB-FCE2-4FCD-83DA-A15E52D4744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D300-6A9B-4240-A1E1-EF054DBF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3DB-FCE2-4FCD-83DA-A15E52D4744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D300-6A9B-4240-A1E1-EF054DBF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3DB-FCE2-4FCD-83DA-A15E52D4744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D300-6A9B-4240-A1E1-EF054DBF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9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403723DB-FCE2-4FCD-83DA-A15E52D4744B}" type="datetimeFigureOut">
              <a:rPr lang="ko-KR" altLang="en-US" smtClean="0"/>
              <a:pPr/>
              <a:t>2019-01-16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95AED300-6A9B-4240-A1E1-EF054DBFE1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7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A066D43E-D0A2-4F32-BF71-5CF446589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14" r="1150"/>
          <a:stretch/>
        </p:blipFill>
        <p:spPr>
          <a:xfrm>
            <a:off x="2777" y="-7342"/>
            <a:ext cx="9151459" cy="51845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49E108-9A99-4FDA-ACD4-688466A615A0}"/>
              </a:ext>
            </a:extLst>
          </p:cNvPr>
          <p:cNvSpPr txBox="1"/>
          <p:nvPr/>
        </p:nvSpPr>
        <p:spPr>
          <a:xfrm>
            <a:off x="5467760" y="211947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7480268-85CE-4146-B299-3677A0A20DDA}"/>
              </a:ext>
            </a:extLst>
          </p:cNvPr>
          <p:cNvSpPr/>
          <p:nvPr/>
        </p:nvSpPr>
        <p:spPr>
          <a:xfrm>
            <a:off x="3707904" y="2634078"/>
            <a:ext cx="2016000" cy="1161808"/>
          </a:xfrm>
          <a:prstGeom prst="rect">
            <a:avLst/>
          </a:prstGeom>
          <a:solidFill>
            <a:srgbClr val="03B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18C2181-0317-4FE3-A0E3-CAF5CFD21F72}"/>
              </a:ext>
            </a:extLst>
          </p:cNvPr>
          <p:cNvSpPr/>
          <p:nvPr/>
        </p:nvSpPr>
        <p:spPr>
          <a:xfrm>
            <a:off x="3570395" y="1631820"/>
            <a:ext cx="2016224" cy="2016224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50278A-5662-4DE2-829D-5E0EF6105EFB}"/>
              </a:ext>
            </a:extLst>
          </p:cNvPr>
          <p:cNvSpPr txBox="1"/>
          <p:nvPr/>
        </p:nvSpPr>
        <p:spPr>
          <a:xfrm>
            <a:off x="3591442" y="2276563"/>
            <a:ext cx="200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DIGITAL TREND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0A1401-BAB3-49F0-8CF9-B7B7CB7922A8}"/>
              </a:ext>
            </a:extLst>
          </p:cNvPr>
          <p:cNvSpPr txBox="1"/>
          <p:nvPr/>
        </p:nvSpPr>
        <p:spPr>
          <a:xfrm>
            <a:off x="3534391" y="260019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rgbClr val="FCE804"/>
                  </a:solidFill>
                </a:ln>
                <a:solidFill>
                  <a:srgbClr val="FCE80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2F951-3524-43A8-BC7E-F6AD70357115}"/>
              </a:ext>
            </a:extLst>
          </p:cNvPr>
          <p:cNvSpPr txBox="1"/>
          <p:nvPr/>
        </p:nvSpPr>
        <p:spPr>
          <a:xfrm>
            <a:off x="3674528" y="1896974"/>
            <a:ext cx="1835759" cy="259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</a:t>
            </a:r>
            <a:r>
              <a:rPr lang="en-US" altLang="ko-KR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ko-KR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  <a:r>
              <a:rPr lang="en-US" altLang="ko-KR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L.POINT Big Data Competition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BBFCB8-510F-4C0E-A8DC-D90B8910398A}"/>
              </a:ext>
            </a:extLst>
          </p:cNvPr>
          <p:cNvSpPr txBox="1"/>
          <p:nvPr/>
        </p:nvSpPr>
        <p:spPr>
          <a:xfrm>
            <a:off x="6820483" y="4881890"/>
            <a:ext cx="233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#Team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빅토리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이호창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전도현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정채영</a:t>
            </a:r>
          </a:p>
        </p:txBody>
      </p:sp>
    </p:spTree>
    <p:extLst>
      <p:ext uri="{BB962C8B-B14F-4D97-AF65-F5344CB8AC3E}">
        <p14:creationId xmlns:p14="http://schemas.microsoft.com/office/powerpoint/2010/main" val="147059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1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3D69C-5256-4EFF-B24B-DCA1F0136FB5}"/>
              </a:ext>
            </a:extLst>
          </p:cNvPr>
          <p:cNvSpPr txBox="1"/>
          <p:nvPr/>
        </p:nvSpPr>
        <p:spPr>
          <a:xfrm>
            <a:off x="467544" y="1046480"/>
            <a:ext cx="713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일별 평균 서울의 미세먼지 데이터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Excel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SUMIF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측정소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39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평균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94F7F6-84C6-4355-AFBE-D02CEA432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80683"/>
              </p:ext>
            </p:extLst>
          </p:nvPr>
        </p:nvGraphicFramePr>
        <p:xfrm>
          <a:off x="539552" y="1995686"/>
          <a:ext cx="2808312" cy="2849534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366825797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378311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58387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708656990"/>
                    </a:ext>
                  </a:extLst>
                </a:gridCol>
              </a:tblGrid>
              <a:tr h="2803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측정소명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PM10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PM2.5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101706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20180409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강남구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759179"/>
                  </a:ext>
                </a:extLst>
              </a:tr>
              <a:tr h="4435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20180409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강남대로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81243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20180409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강동구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699081"/>
                  </a:ext>
                </a:extLst>
              </a:tr>
              <a:tr h="4435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20180409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강변북로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43791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20180409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강북구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33297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64462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97698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013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BE81808-6686-4067-8484-78C66132A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828"/>
              </p:ext>
            </p:extLst>
          </p:nvPr>
        </p:nvGraphicFramePr>
        <p:xfrm>
          <a:off x="4064421" y="1995686"/>
          <a:ext cx="4536504" cy="2841578"/>
        </p:xfrm>
        <a:graphic>
          <a:graphicData uri="http://schemas.openxmlformats.org/drawingml/2006/table">
            <a:tbl>
              <a:tblPr/>
              <a:tblGrid>
                <a:gridCol w="1271687">
                  <a:extLst>
                    <a:ext uri="{9D8B030D-6E8A-4147-A177-3AD203B41FA5}">
                      <a16:colId xmlns:a16="http://schemas.microsoft.com/office/drawing/2014/main" val="3668257971"/>
                    </a:ext>
                  </a:extLst>
                </a:gridCol>
                <a:gridCol w="953764">
                  <a:extLst>
                    <a:ext uri="{9D8B030D-6E8A-4147-A177-3AD203B41FA5}">
                      <a16:colId xmlns:a16="http://schemas.microsoft.com/office/drawing/2014/main" val="37583872"/>
                    </a:ext>
                  </a:extLst>
                </a:gridCol>
                <a:gridCol w="741819">
                  <a:extLst>
                    <a:ext uri="{9D8B030D-6E8A-4147-A177-3AD203B41FA5}">
                      <a16:colId xmlns:a16="http://schemas.microsoft.com/office/drawing/2014/main" val="3708656990"/>
                    </a:ext>
                  </a:extLst>
                </a:gridCol>
                <a:gridCol w="741819">
                  <a:extLst>
                    <a:ext uri="{9D8B030D-6E8A-4147-A177-3AD203B41FA5}">
                      <a16:colId xmlns:a16="http://schemas.microsoft.com/office/drawing/2014/main" val="634428680"/>
                    </a:ext>
                  </a:extLst>
                </a:gridCol>
                <a:gridCol w="827415">
                  <a:extLst>
                    <a:ext uri="{9D8B030D-6E8A-4147-A177-3AD203B41FA5}">
                      <a16:colId xmlns:a16="http://schemas.microsoft.com/office/drawing/2014/main" val="3466217963"/>
                    </a:ext>
                  </a:extLst>
                </a:gridCol>
              </a:tblGrid>
              <a:tr h="2723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PM10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PM2.5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PM10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PM2.5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101706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20180409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41.64103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26.51282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759179"/>
                  </a:ext>
                </a:extLst>
              </a:tr>
              <a:tr h="4435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20180410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49.61538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20.58974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81243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20180411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66.87179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25.53846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699081"/>
                  </a:ext>
                </a:extLst>
              </a:tr>
              <a:tr h="4435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20180412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48.82051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15.58974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43791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20180413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37.94872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14.74359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33297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64462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97698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01347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FAD0748-1356-479A-8C74-A96C65EA7A49}"/>
              </a:ext>
            </a:extLst>
          </p:cNvPr>
          <p:cNvSpPr/>
          <p:nvPr/>
        </p:nvSpPr>
        <p:spPr>
          <a:xfrm>
            <a:off x="3459832" y="3138522"/>
            <a:ext cx="464096" cy="369332"/>
          </a:xfrm>
          <a:prstGeom prst="right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767D2-A293-4163-87BA-03CF2FD59330}"/>
              </a:ext>
            </a:extLst>
          </p:cNvPr>
          <p:cNvSpPr txBox="1"/>
          <p:nvPr/>
        </p:nvSpPr>
        <p:spPr>
          <a:xfrm>
            <a:off x="523815" y="1413415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Ex) SUMIF($A$1:$A$5,E1,$C$1:$C$5)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60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선호지수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3D69C-5256-4EFF-B24B-DCA1F0136FB5}"/>
              </a:ext>
            </a:extLst>
          </p:cNvPr>
          <p:cNvSpPr txBox="1"/>
          <p:nvPr/>
        </p:nvSpPr>
        <p:spPr>
          <a:xfrm>
            <a:off x="467544" y="1046480"/>
            <a:ext cx="29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선호지수 개발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U,P,M Score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2AA69-1BDC-4FFE-A264-673B6FAEAF5F}"/>
              </a:ext>
            </a:extLst>
          </p:cNvPr>
          <p:cNvSpPr txBox="1"/>
          <p:nvPr/>
        </p:nvSpPr>
        <p:spPr>
          <a:xfrm>
            <a:off x="3491880" y="4821651"/>
            <a:ext cx="5760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참고문헌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 이용 고객의 행동 정보를 기반으로 한 고객 선호지수 산출 방법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서동렬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2011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FFF81A-E1AB-4B71-9290-33EC9D2F436E}"/>
              </a:ext>
            </a:extLst>
          </p:cNvPr>
          <p:cNvGrpSpPr/>
          <p:nvPr/>
        </p:nvGrpSpPr>
        <p:grpSpPr>
          <a:xfrm>
            <a:off x="283568" y="1779663"/>
            <a:ext cx="3064296" cy="2377043"/>
            <a:chOff x="139552" y="1923678"/>
            <a:chExt cx="3064296" cy="237704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5A617E-9E4C-4F49-A09C-B44CD21C4B68}"/>
                </a:ext>
              </a:extLst>
            </p:cNvPr>
            <p:cNvSpPr txBox="1"/>
            <p:nvPr/>
          </p:nvSpPr>
          <p:spPr>
            <a:xfrm>
              <a:off x="139552" y="2283022"/>
              <a:ext cx="3064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U-Score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(Usage Score)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336EA2-C31E-4738-B942-E8386F9AEF57}"/>
                </a:ext>
              </a:extLst>
            </p:cNvPr>
            <p:cNvSpPr txBox="1"/>
            <p:nvPr/>
          </p:nvSpPr>
          <p:spPr>
            <a:xfrm>
              <a:off x="467544" y="3065351"/>
              <a:ext cx="2549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고객의 아이템 이용 현황을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바탕으로 고객의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컨텐츠에 대한 이용 정도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B8D16D-DB04-42D0-B527-58444041C086}"/>
                </a:ext>
              </a:extLst>
            </p:cNvPr>
            <p:cNvSpPr/>
            <p:nvPr/>
          </p:nvSpPr>
          <p:spPr>
            <a:xfrm>
              <a:off x="492548" y="1923678"/>
              <a:ext cx="2445326" cy="2377043"/>
            </a:xfrm>
            <a:prstGeom prst="rect">
              <a:avLst/>
            </a:prstGeom>
            <a:noFill/>
            <a:ln>
              <a:solidFill>
                <a:srgbClr val="009B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3EFFB5-C07E-4FF2-B7FA-B6AF3160F5E3}"/>
              </a:ext>
            </a:extLst>
          </p:cNvPr>
          <p:cNvGrpSpPr/>
          <p:nvPr/>
        </p:nvGrpSpPr>
        <p:grpSpPr>
          <a:xfrm>
            <a:off x="3118067" y="1779662"/>
            <a:ext cx="3112812" cy="2377043"/>
            <a:chOff x="3118067" y="1923677"/>
            <a:chExt cx="3112812" cy="23770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94FA04-1223-433C-9639-F51EF7A641FC}"/>
                </a:ext>
              </a:extLst>
            </p:cNvPr>
            <p:cNvSpPr txBox="1"/>
            <p:nvPr/>
          </p:nvSpPr>
          <p:spPr>
            <a:xfrm>
              <a:off x="3166583" y="2283022"/>
              <a:ext cx="3064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P-Score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(Preference Score)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D21D40-24DA-4494-A38C-754F5107CB64}"/>
                </a:ext>
              </a:extLst>
            </p:cNvPr>
            <p:cNvSpPr txBox="1"/>
            <p:nvPr/>
          </p:nvSpPr>
          <p:spPr>
            <a:xfrm>
              <a:off x="3118067" y="3075110"/>
              <a:ext cx="30508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다른 컨텐츠 대비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해당 컨텐츠의  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상대적인 선호 정도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1186A0-F489-43AF-88F0-6C8DCEFACE40}"/>
                </a:ext>
              </a:extLst>
            </p:cNvPr>
            <p:cNvSpPr/>
            <p:nvPr/>
          </p:nvSpPr>
          <p:spPr>
            <a:xfrm>
              <a:off x="3432557" y="1923677"/>
              <a:ext cx="2445326" cy="2377043"/>
            </a:xfrm>
            <a:prstGeom prst="rect">
              <a:avLst/>
            </a:prstGeom>
            <a:noFill/>
            <a:ln>
              <a:solidFill>
                <a:srgbClr val="009B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E240976-1AAA-4A7C-BDFE-67E11CEB5D5E}"/>
              </a:ext>
            </a:extLst>
          </p:cNvPr>
          <p:cNvGrpSpPr/>
          <p:nvPr/>
        </p:nvGrpSpPr>
        <p:grpSpPr>
          <a:xfrm>
            <a:off x="5940152" y="1779662"/>
            <a:ext cx="3077619" cy="2377043"/>
            <a:chOff x="6030885" y="1923677"/>
            <a:chExt cx="3077619" cy="23770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CE92E7-DF28-48DA-8ABD-E57F75960905}"/>
                </a:ext>
              </a:extLst>
            </p:cNvPr>
            <p:cNvSpPr txBox="1"/>
            <p:nvPr/>
          </p:nvSpPr>
          <p:spPr>
            <a:xfrm>
              <a:off x="6044208" y="2283022"/>
              <a:ext cx="3064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M-Score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(Mania Score)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221965-24A9-4866-81CF-6C3529152EB8}"/>
                </a:ext>
              </a:extLst>
            </p:cNvPr>
            <p:cNvSpPr txBox="1"/>
            <p:nvPr/>
          </p:nvSpPr>
          <p:spPr>
            <a:xfrm>
              <a:off x="6030885" y="3075110"/>
              <a:ext cx="30508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타 고객 그룹에 대비하여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많이 이용할 수록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높게 도출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C6794B-B696-47BA-B613-F5F2DCE8C899}"/>
                </a:ext>
              </a:extLst>
            </p:cNvPr>
            <p:cNvSpPr/>
            <p:nvPr/>
          </p:nvSpPr>
          <p:spPr>
            <a:xfrm>
              <a:off x="6293801" y="1923677"/>
              <a:ext cx="2445326" cy="2377043"/>
            </a:xfrm>
            <a:prstGeom prst="rect">
              <a:avLst/>
            </a:prstGeom>
            <a:noFill/>
            <a:ln>
              <a:solidFill>
                <a:srgbClr val="009B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82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선호지수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2AA69-1BDC-4FFE-A264-673B6FAEAF5F}"/>
              </a:ext>
            </a:extLst>
          </p:cNvPr>
          <p:cNvSpPr txBox="1"/>
          <p:nvPr/>
        </p:nvSpPr>
        <p:spPr>
          <a:xfrm>
            <a:off x="3491880" y="4821651"/>
            <a:ext cx="5760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참고문헌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 이용 고객의 행동 정보를 기반으로 한 고객 선호지수 산출 방법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서동렬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2011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FF6882-151F-4B18-B7DD-9CAA2B972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65806"/>
              </p:ext>
            </p:extLst>
          </p:nvPr>
        </p:nvGraphicFramePr>
        <p:xfrm>
          <a:off x="2915816" y="1416659"/>
          <a:ext cx="5796644" cy="144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12773398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032164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164489698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407743979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191195659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60839877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67279286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남성케어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메이크업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미용소품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선케어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스킨케어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향수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94519"/>
                  </a:ext>
                </a:extLst>
              </a:tr>
              <a:tr h="456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16901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212029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24736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20611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174184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17831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92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0.217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2.728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0.318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0.264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2.241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0.229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1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2.134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2.380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2.224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1.793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2.462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2.084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4094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315576C-014F-495A-B012-A9E677B1C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91227"/>
              </p:ext>
            </p:extLst>
          </p:nvPr>
        </p:nvGraphicFramePr>
        <p:xfrm>
          <a:off x="2915818" y="3219822"/>
          <a:ext cx="5796642" cy="13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07">
                  <a:extLst>
                    <a:ext uri="{9D8B030D-6E8A-4147-A177-3AD203B41FA5}">
                      <a16:colId xmlns:a16="http://schemas.microsoft.com/office/drawing/2014/main" val="3645727355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587419434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180388929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1007637615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1836984007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1657097291"/>
                    </a:ext>
                  </a:extLst>
                </a:gridCol>
              </a:tblGrid>
              <a:tr h="2871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구강케어</a:t>
                      </a:r>
                      <a:endParaRPr lang="ko-KR" altLang="en-US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바디케어</a:t>
                      </a:r>
                      <a:endParaRPr lang="ko-KR" altLang="en-US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여성위생용품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핸드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풋케어</a:t>
                      </a:r>
                      <a:endParaRPr lang="ko-KR" altLang="en-US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헤어케어</a:t>
                      </a:r>
                      <a:endParaRPr lang="ko-KR" altLang="en-US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1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U-score</a:t>
                      </a:r>
                      <a:endParaRPr lang="ko-KR" altLang="en-US" sz="1000" b="1" kern="1200" dirty="0">
                        <a:solidFill>
                          <a:srgbClr val="009BD7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27821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41150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28043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13406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42041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43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P-score</a:t>
                      </a:r>
                      <a:endParaRPr lang="ko-KR" altLang="en-US" sz="1000" b="1" kern="1200" dirty="0">
                        <a:solidFill>
                          <a:srgbClr val="009BD7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0.912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1.350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0.920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0.440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1.379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96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M-score</a:t>
                      </a:r>
                      <a:endParaRPr lang="ko-KR" altLang="en-US" sz="1000" b="1" kern="1200" dirty="0">
                        <a:solidFill>
                          <a:srgbClr val="009BD7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2.678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1.990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3.375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2.270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2.165</a:t>
                      </a: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2286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5F794D-E7AB-416F-AF83-E8CCDD42D3E7}"/>
              </a:ext>
            </a:extLst>
          </p:cNvPr>
          <p:cNvSpPr txBox="1"/>
          <p:nvPr/>
        </p:nvSpPr>
        <p:spPr>
          <a:xfrm>
            <a:off x="454705" y="906274"/>
            <a:ext cx="29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선호지수 개발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U,P,M Score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067186-DE6F-41C1-9891-475EB15E0638}"/>
              </a:ext>
            </a:extLst>
          </p:cNvPr>
          <p:cNvGrpSpPr/>
          <p:nvPr/>
        </p:nvGrpSpPr>
        <p:grpSpPr>
          <a:xfrm>
            <a:off x="661293" y="1952889"/>
            <a:ext cx="2038499" cy="369332"/>
            <a:chOff x="517277" y="1952889"/>
            <a:chExt cx="2038499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F20139-5E6E-46EA-B4AA-D0174234C37E}"/>
                </a:ext>
              </a:extLst>
            </p:cNvPr>
            <p:cNvSpPr txBox="1"/>
            <p:nvPr/>
          </p:nvSpPr>
          <p:spPr>
            <a:xfrm>
              <a:off x="611560" y="195288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화장품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C4309B2-E2CA-4234-A6B9-4F550EDD21C1}"/>
                </a:ext>
              </a:extLst>
            </p:cNvPr>
            <p:cNvCxnSpPr>
              <a:cxnSpLocks/>
            </p:cNvCxnSpPr>
            <p:nvPr/>
          </p:nvCxnSpPr>
          <p:spPr>
            <a:xfrm>
              <a:off x="517277" y="1962743"/>
              <a:ext cx="0" cy="359478"/>
            </a:xfrm>
            <a:prstGeom prst="line">
              <a:avLst/>
            </a:prstGeom>
            <a:ln w="38100">
              <a:solidFill>
                <a:srgbClr val="009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7198E3-C245-4A59-9FB0-76ED9470CCB3}"/>
              </a:ext>
            </a:extLst>
          </p:cNvPr>
          <p:cNvGrpSpPr/>
          <p:nvPr/>
        </p:nvGrpSpPr>
        <p:grpSpPr>
          <a:xfrm>
            <a:off x="674836" y="3655385"/>
            <a:ext cx="2024956" cy="369332"/>
            <a:chOff x="530820" y="3655385"/>
            <a:chExt cx="2024956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609FDA-0D6D-4D97-AE88-9FB18070E7D7}"/>
                </a:ext>
              </a:extLst>
            </p:cNvPr>
            <p:cNvSpPr txBox="1"/>
            <p:nvPr/>
          </p:nvSpPr>
          <p:spPr>
            <a:xfrm>
              <a:off x="611560" y="3655385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퍼스널케어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56321D2-3AF5-468F-A14C-1D52E113D461}"/>
                </a:ext>
              </a:extLst>
            </p:cNvPr>
            <p:cNvCxnSpPr>
              <a:cxnSpLocks/>
            </p:cNvCxnSpPr>
            <p:nvPr/>
          </p:nvCxnSpPr>
          <p:spPr>
            <a:xfrm>
              <a:off x="530820" y="3665239"/>
              <a:ext cx="0" cy="359478"/>
            </a:xfrm>
            <a:prstGeom prst="line">
              <a:avLst/>
            </a:prstGeom>
            <a:ln w="38100">
              <a:solidFill>
                <a:srgbClr val="009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69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선호지수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2AA69-1BDC-4FFE-A264-673B6FAEAF5F}"/>
              </a:ext>
            </a:extLst>
          </p:cNvPr>
          <p:cNvSpPr txBox="1"/>
          <p:nvPr/>
        </p:nvSpPr>
        <p:spPr>
          <a:xfrm>
            <a:off x="3491880" y="4821651"/>
            <a:ext cx="5760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참고문헌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 이용 고객의 행동 정보를 기반으로 한 고객 선호지수 산출 방법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서동렬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2011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3C2BF3-5C4F-4FCE-AB9C-E66870E3B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33211"/>
              </p:ext>
            </p:extLst>
          </p:nvPr>
        </p:nvGraphicFramePr>
        <p:xfrm>
          <a:off x="1547664" y="3219822"/>
          <a:ext cx="6336695" cy="142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39">
                  <a:extLst>
                    <a:ext uri="{9D8B030D-6E8A-4147-A177-3AD203B41FA5}">
                      <a16:colId xmlns:a16="http://schemas.microsoft.com/office/drawing/2014/main" val="3335410196"/>
                    </a:ext>
                  </a:extLst>
                </a:gridCol>
                <a:gridCol w="1267339">
                  <a:extLst>
                    <a:ext uri="{9D8B030D-6E8A-4147-A177-3AD203B41FA5}">
                      <a16:colId xmlns:a16="http://schemas.microsoft.com/office/drawing/2014/main" val="3255450228"/>
                    </a:ext>
                  </a:extLst>
                </a:gridCol>
                <a:gridCol w="1267339">
                  <a:extLst>
                    <a:ext uri="{9D8B030D-6E8A-4147-A177-3AD203B41FA5}">
                      <a16:colId xmlns:a16="http://schemas.microsoft.com/office/drawing/2014/main" val="2892984939"/>
                    </a:ext>
                  </a:extLst>
                </a:gridCol>
                <a:gridCol w="1267339">
                  <a:extLst>
                    <a:ext uri="{9D8B030D-6E8A-4147-A177-3AD203B41FA5}">
                      <a16:colId xmlns:a16="http://schemas.microsoft.com/office/drawing/2014/main" val="3161661745"/>
                    </a:ext>
                  </a:extLst>
                </a:gridCol>
                <a:gridCol w="1267339">
                  <a:extLst>
                    <a:ext uri="{9D8B030D-6E8A-4147-A177-3AD203B41FA5}">
                      <a16:colId xmlns:a16="http://schemas.microsoft.com/office/drawing/2014/main" val="386548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rgbClr val="009BD7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건강보조식품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건강진액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영양제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홍삼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인삼가공식품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0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19090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15931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48570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42610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0.605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0.505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1.539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1.350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144010"/>
                  </a:ext>
                </a:extLst>
              </a:tr>
              <a:tr h="312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3.041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2.816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2.180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2.84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71083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C659C0-D8D9-4CF1-AD8F-CD0448BC70E1}"/>
              </a:ext>
            </a:extLst>
          </p:cNvPr>
          <p:cNvGrpSpPr/>
          <p:nvPr/>
        </p:nvGrpSpPr>
        <p:grpSpPr>
          <a:xfrm>
            <a:off x="314796" y="3726036"/>
            <a:ext cx="2024956" cy="369332"/>
            <a:chOff x="530820" y="3655385"/>
            <a:chExt cx="2024956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058CEC-DF99-4228-9C5E-F128988E4F22}"/>
                </a:ext>
              </a:extLst>
            </p:cNvPr>
            <p:cNvSpPr txBox="1"/>
            <p:nvPr/>
          </p:nvSpPr>
          <p:spPr>
            <a:xfrm>
              <a:off x="611560" y="3655385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건강식품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99C0C4D-BF17-47B9-8844-E19CD44E499E}"/>
                </a:ext>
              </a:extLst>
            </p:cNvPr>
            <p:cNvCxnSpPr>
              <a:cxnSpLocks/>
            </p:cNvCxnSpPr>
            <p:nvPr/>
          </p:nvCxnSpPr>
          <p:spPr>
            <a:xfrm>
              <a:off x="530820" y="3665239"/>
              <a:ext cx="0" cy="359478"/>
            </a:xfrm>
            <a:prstGeom prst="line">
              <a:avLst/>
            </a:prstGeom>
            <a:ln w="38100">
              <a:solidFill>
                <a:srgbClr val="009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26592C4-EF16-4A44-85B5-8DD0DB59B2C9}"/>
              </a:ext>
            </a:extLst>
          </p:cNvPr>
          <p:cNvSpPr txBox="1"/>
          <p:nvPr/>
        </p:nvSpPr>
        <p:spPr>
          <a:xfrm>
            <a:off x="454705" y="906274"/>
            <a:ext cx="29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선호지수 개발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U,P,M Score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EA1C2B1-3594-43E3-81EE-E1D774C70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29189"/>
              </p:ext>
            </p:extLst>
          </p:nvPr>
        </p:nvGraphicFramePr>
        <p:xfrm>
          <a:off x="1547664" y="1487130"/>
          <a:ext cx="7416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0">
                  <a:extLst>
                    <a:ext uri="{9D8B030D-6E8A-4147-A177-3AD203B41FA5}">
                      <a16:colId xmlns:a16="http://schemas.microsoft.com/office/drawing/2014/main" val="264154428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931529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7742966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5658489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8149800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2038727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44526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rgbClr val="009BD7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냉동만두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냉동밥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냉동국탕류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냉동핫도그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냉동튀김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기타냉동간편식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62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2445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2907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2391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1256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565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12834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9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0.6549692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0.7787302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0.6405036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0.3364586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0.1513528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3.4379855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59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2.171403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5.423507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3.783228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1.679144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2.100372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4.629870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58550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CEF442-4587-4609-AB38-ED0D04FAD35B}"/>
              </a:ext>
            </a:extLst>
          </p:cNvPr>
          <p:cNvGrpSpPr/>
          <p:nvPr/>
        </p:nvGrpSpPr>
        <p:grpSpPr>
          <a:xfrm>
            <a:off x="301253" y="1952889"/>
            <a:ext cx="2038499" cy="369332"/>
            <a:chOff x="517277" y="1952889"/>
            <a:chExt cx="2038499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202DBB-8F72-4454-A950-151A4912CE6B}"/>
                </a:ext>
              </a:extLst>
            </p:cNvPr>
            <p:cNvSpPr txBox="1"/>
            <p:nvPr/>
          </p:nvSpPr>
          <p:spPr>
            <a:xfrm>
              <a:off x="611560" y="195288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냉동식품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FBDACF8-AFEF-40D9-A012-D401B7DF2AD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77" y="1962743"/>
              <a:ext cx="0" cy="359478"/>
            </a:xfrm>
            <a:prstGeom prst="line">
              <a:avLst/>
            </a:prstGeom>
            <a:ln w="38100">
              <a:solidFill>
                <a:srgbClr val="009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94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선호지수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2AA69-1BDC-4FFE-A264-673B6FAEAF5F}"/>
              </a:ext>
            </a:extLst>
          </p:cNvPr>
          <p:cNvSpPr txBox="1"/>
          <p:nvPr/>
        </p:nvSpPr>
        <p:spPr>
          <a:xfrm>
            <a:off x="3491880" y="4821651"/>
            <a:ext cx="5760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참고문헌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 이용 고객의 행동 정보를 기반으로 한 고객 선호지수 산출 방법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서동렬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2011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5F807D-807E-4680-B286-4EC768EE4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00368"/>
              </p:ext>
            </p:extLst>
          </p:nvPr>
        </p:nvGraphicFramePr>
        <p:xfrm>
          <a:off x="2722068" y="1419622"/>
          <a:ext cx="5220072" cy="119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97676376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915226018"/>
                    </a:ext>
                  </a:extLst>
                </a:gridCol>
                <a:gridCol w="1907704">
                  <a:extLst>
                    <a:ext uri="{9D8B030D-6E8A-4147-A177-3AD203B41FA5}">
                      <a16:colId xmlns:a16="http://schemas.microsoft.com/office/drawing/2014/main" val="735465837"/>
                    </a:ext>
                  </a:extLst>
                </a:gridCol>
              </a:tblGrid>
              <a:tr h="298831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rgbClr val="009BD7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고양이용품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애견용품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704225"/>
                  </a:ext>
                </a:extLst>
              </a:tr>
              <a:tr h="298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51611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82385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856816"/>
                  </a:ext>
                </a:extLst>
              </a:tr>
              <a:tr h="298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0.770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1.230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062997"/>
                  </a:ext>
                </a:extLst>
              </a:tr>
              <a:tr h="298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9BD7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M-score</a:t>
                      </a:r>
                      <a:endParaRPr lang="ko-KR" altLang="en-US" sz="1000" b="1" dirty="0">
                        <a:solidFill>
                          <a:srgbClr val="009BD7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3.076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2.413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97046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E43EA5C5-FF39-4403-A01C-E20183316908}"/>
              </a:ext>
            </a:extLst>
          </p:cNvPr>
          <p:cNvGrpSpPr/>
          <p:nvPr/>
        </p:nvGrpSpPr>
        <p:grpSpPr>
          <a:xfrm>
            <a:off x="827584" y="1832618"/>
            <a:ext cx="2038499" cy="369332"/>
            <a:chOff x="517277" y="1952889"/>
            <a:chExt cx="2038499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3DDFFD-631C-487F-9978-D36899C084EC}"/>
                </a:ext>
              </a:extLst>
            </p:cNvPr>
            <p:cNvSpPr txBox="1"/>
            <p:nvPr/>
          </p:nvSpPr>
          <p:spPr>
            <a:xfrm>
              <a:off x="611560" y="195288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애완용품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F314C8A-0D04-45EB-9A24-17528509A074}"/>
                </a:ext>
              </a:extLst>
            </p:cNvPr>
            <p:cNvCxnSpPr>
              <a:cxnSpLocks/>
            </p:cNvCxnSpPr>
            <p:nvPr/>
          </p:nvCxnSpPr>
          <p:spPr>
            <a:xfrm>
              <a:off x="517277" y="1962743"/>
              <a:ext cx="0" cy="359478"/>
            </a:xfrm>
            <a:prstGeom prst="line">
              <a:avLst/>
            </a:prstGeom>
            <a:ln w="38100">
              <a:solidFill>
                <a:srgbClr val="009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1A7559D-1323-420A-AE3A-7DCB79A9AF18}"/>
              </a:ext>
            </a:extLst>
          </p:cNvPr>
          <p:cNvSpPr txBox="1"/>
          <p:nvPr/>
        </p:nvSpPr>
        <p:spPr>
          <a:xfrm>
            <a:off x="454705" y="906274"/>
            <a:ext cx="29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선호지수 개발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U,P,M Score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35B76-030C-4F87-B609-1D885251B1C5}"/>
              </a:ext>
            </a:extLst>
          </p:cNvPr>
          <p:cNvSpPr txBox="1"/>
          <p:nvPr/>
        </p:nvSpPr>
        <p:spPr>
          <a:xfrm>
            <a:off x="844547" y="3426554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그렇다면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고객들의 </a:t>
            </a:r>
            <a:r>
              <a:rPr lang="ko-KR" altLang="en-US" b="1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이용정도</a:t>
            </a:r>
            <a:r>
              <a:rPr lang="en-US" altLang="ko-KR" b="1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b="1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선호정도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구매량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b="1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시간에 따른 패턴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D842DB7-1031-4A1F-8904-11802A0E4D9B}"/>
              </a:ext>
            </a:extLst>
          </p:cNvPr>
          <p:cNvCxnSpPr/>
          <p:nvPr/>
        </p:nvCxnSpPr>
        <p:spPr>
          <a:xfrm>
            <a:off x="921867" y="3795886"/>
            <a:ext cx="725053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0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75F8AB-7553-4EBC-B834-758907C7D2A5}"/>
              </a:ext>
            </a:extLst>
          </p:cNvPr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0533BE-95AF-496B-9488-F851A0B0F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19622"/>
            <a:ext cx="4048903" cy="2499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21048-8520-47B7-9A48-5B3FF221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6" y="1386096"/>
            <a:ext cx="4048903" cy="2499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B0CA18-02BC-4B92-A30D-2D9E2E7FACA5}"/>
              </a:ext>
            </a:extLst>
          </p:cNvPr>
          <p:cNvSpPr txBox="1"/>
          <p:nvPr/>
        </p:nvSpPr>
        <p:spPr>
          <a:xfrm>
            <a:off x="454705" y="906274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화장품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D5FBF7-B65A-4C30-B137-09580675B112}"/>
              </a:ext>
            </a:extLst>
          </p:cNvPr>
          <p:cNvSpPr/>
          <p:nvPr/>
        </p:nvSpPr>
        <p:spPr>
          <a:xfrm>
            <a:off x="1453536" y="3867150"/>
            <a:ext cx="2266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1: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일요일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2: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,…,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토요일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1CFA3-EEA6-4BCD-84FF-DCB4DD2CFF67}"/>
              </a:ext>
            </a:extLst>
          </p:cNvPr>
          <p:cNvSpPr/>
          <p:nvPr/>
        </p:nvSpPr>
        <p:spPr>
          <a:xfrm>
            <a:off x="4671603" y="3878927"/>
            <a:ext cx="4806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seasonal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일주일 간격으로 매번 같은 모양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A2026-43DE-45AC-98F1-9D9F0E0C0F7C}"/>
              </a:ext>
            </a:extLst>
          </p:cNvPr>
          <p:cNvSpPr txBox="1"/>
          <p:nvPr/>
        </p:nvSpPr>
        <p:spPr>
          <a:xfrm>
            <a:off x="2653393" y="4558725"/>
            <a:ext cx="6490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구매건수는 주중 </a:t>
            </a:r>
            <a:r>
              <a:rPr lang="ko-KR" altLang="en-US" sz="1600" b="1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월요일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가장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높고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또한 높다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월별은 </a:t>
            </a:r>
            <a:r>
              <a:rPr lang="en-US" altLang="ko-KR" sz="1600" b="1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600" b="1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중순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가장</a:t>
            </a:r>
            <a:r>
              <a:rPr lang="ko-KR" altLang="en-US" sz="1600" dirty="0">
                <a:solidFill>
                  <a:srgbClr val="FCE80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높고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b="1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추석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기간에 가장</a:t>
            </a:r>
            <a:r>
              <a:rPr lang="ko-KR" altLang="en-US" sz="1600" dirty="0">
                <a:solidFill>
                  <a:srgbClr val="FCE80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낮다 </a:t>
            </a:r>
            <a:endParaRPr lang="en-US" altLang="ko-KR" sz="1600" b="1" dirty="0">
              <a:solidFill>
                <a:srgbClr val="FCE80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34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193A50-6BE8-41A7-AC33-5F52B19C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657128"/>
            <a:ext cx="6162675" cy="2066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98C1F3-C359-4DDA-A4CA-8548E6738CB8}"/>
              </a:ext>
            </a:extLst>
          </p:cNvPr>
          <p:cNvSpPr txBox="1"/>
          <p:nvPr/>
        </p:nvSpPr>
        <p:spPr>
          <a:xfrm>
            <a:off x="1979712" y="3724053"/>
            <a:ext cx="5620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*P-value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0.0805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그렇게 낮지 않기 때문에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어느 정도 상관성을 보인다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293533-E19E-4ADE-A0E6-B66016F8A27F}"/>
              </a:ext>
            </a:extLst>
          </p:cNvPr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상품군에 비해 획기적으로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저렴한 값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화장품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소비자심리지수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관련성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4A103-EBF2-4FB5-8FA1-381A37361BAE}"/>
              </a:ext>
            </a:extLst>
          </p:cNvPr>
          <p:cNvSpPr txBox="1"/>
          <p:nvPr/>
        </p:nvSpPr>
        <p:spPr>
          <a:xfrm>
            <a:off x="454705" y="906274"/>
            <a:ext cx="49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Pearson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상관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화장품 구매건수와 소비자심리지수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44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BF116D-AA6C-4A79-BECB-9F88E9E836CC}"/>
              </a:ext>
            </a:extLst>
          </p:cNvPr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EDCB3E-DFBE-4825-9191-B8A4E248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24" y="1485117"/>
            <a:ext cx="4050000" cy="2499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7D13D5-03EC-49BD-AF41-A749B98BC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3" y="1419622"/>
            <a:ext cx="4050000" cy="24997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89F435-229D-461E-A2D5-D80B215B3E77}"/>
              </a:ext>
            </a:extLst>
          </p:cNvPr>
          <p:cNvSpPr txBox="1"/>
          <p:nvPr/>
        </p:nvSpPr>
        <p:spPr>
          <a:xfrm>
            <a:off x="1137076" y="465355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제품과 마찬가지로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월요일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구매건수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가장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높고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토요일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일요일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가장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낮다</a:t>
            </a:r>
            <a:endParaRPr lang="en-US" altLang="ko-KR" sz="1600" dirty="0">
              <a:solidFill>
                <a:srgbClr val="FCE80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569FD-B699-4446-B4BB-8E3001C61DDA}"/>
              </a:ext>
            </a:extLst>
          </p:cNvPr>
          <p:cNvSpPr txBox="1"/>
          <p:nvPr/>
        </p:nvSpPr>
        <p:spPr>
          <a:xfrm>
            <a:off x="454705" y="906274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퍼스널케어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357028-8398-4357-AA9A-9B37B57347CF}"/>
              </a:ext>
            </a:extLst>
          </p:cNvPr>
          <p:cNvSpPr/>
          <p:nvPr/>
        </p:nvSpPr>
        <p:spPr>
          <a:xfrm>
            <a:off x="1403648" y="3899985"/>
            <a:ext cx="2266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1: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일요일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2: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,…,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토요일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FD27F2-F6DF-446A-A706-6C17AD700A4C}"/>
              </a:ext>
            </a:extLst>
          </p:cNvPr>
          <p:cNvSpPr/>
          <p:nvPr/>
        </p:nvSpPr>
        <p:spPr>
          <a:xfrm>
            <a:off x="4590256" y="3899984"/>
            <a:ext cx="4806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seasonal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일주일 간격으로 매번 같은 모양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F88812-C02E-498A-A45D-A622084CD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03652"/>
            <a:ext cx="4050000" cy="2499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D9DBCB-761B-4EBF-ACEE-79810FD4F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7" y="1351617"/>
            <a:ext cx="4047751" cy="249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CD6A80-5BAA-4C2A-B85E-7742FDE5E699}"/>
              </a:ext>
            </a:extLst>
          </p:cNvPr>
          <p:cNvSpPr txBox="1"/>
          <p:nvPr/>
        </p:nvSpPr>
        <p:spPr>
          <a:xfrm>
            <a:off x="454705" y="906274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냉동식품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B8922A-A8BF-422D-BF9F-2E8ADB1C763B}"/>
              </a:ext>
            </a:extLst>
          </p:cNvPr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AC468-4CBE-441A-8E67-6862F7D2D6F2}"/>
              </a:ext>
            </a:extLst>
          </p:cNvPr>
          <p:cNvSpPr txBox="1"/>
          <p:nvPr/>
        </p:nvSpPr>
        <p:spPr>
          <a:xfrm>
            <a:off x="2931019" y="4537345"/>
            <a:ext cx="6189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요일에 따라 그렇게 큰 차이는 없지만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월요일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수요일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편차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크다</a:t>
            </a:r>
            <a:endParaRPr lang="en-US" altLang="ko-KR" sz="1600" dirty="0">
              <a:solidFill>
                <a:srgbClr val="FCE80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추석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되면 구매건수가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최하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떨어지는 것은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532A6A-DB13-45F3-819C-D71147D197CF}"/>
              </a:ext>
            </a:extLst>
          </p:cNvPr>
          <p:cNvSpPr/>
          <p:nvPr/>
        </p:nvSpPr>
        <p:spPr>
          <a:xfrm>
            <a:off x="1453536" y="3867150"/>
            <a:ext cx="2266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1: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일요일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2: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,…,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토요일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1AA807-BBAE-4F93-8DBD-2E5BC33C9F2D}"/>
              </a:ext>
            </a:extLst>
          </p:cNvPr>
          <p:cNvSpPr/>
          <p:nvPr/>
        </p:nvSpPr>
        <p:spPr>
          <a:xfrm>
            <a:off x="4572000" y="3859488"/>
            <a:ext cx="4806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seasonal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일주일 간격으로 매번 같은 모양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7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49ABC5-AFA4-43DB-8AF0-EB49459CA915}"/>
              </a:ext>
            </a:extLst>
          </p:cNvPr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추석 당일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다른 제품과 마찬가지로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구매건수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떨어지지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추석 선물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위한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구매하는 사람들만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구매하는 상품이다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88C342-E2FD-40F3-B8D5-3B7723FD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37" y="1213242"/>
            <a:ext cx="4050000" cy="24997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871602-AACA-4CD0-B8EF-EC37C29A4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9" y="1203598"/>
            <a:ext cx="4050000" cy="2499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56977-F742-4BED-973E-07D5A44D334B}"/>
              </a:ext>
            </a:extLst>
          </p:cNvPr>
          <p:cNvSpPr txBox="1"/>
          <p:nvPr/>
        </p:nvSpPr>
        <p:spPr>
          <a:xfrm>
            <a:off x="855560" y="4083918"/>
            <a:ext cx="776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요일 별 편차가 크지 않지만 </a:t>
            </a:r>
            <a:r>
              <a:rPr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outlier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들이 존재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en-US" altLang="ko-KR" sz="14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4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월에 구매건수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갑자기 </a:t>
            </a:r>
            <a:r>
              <a:rPr lang="ko-KR" altLang="en-US" sz="14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증가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M-score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14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높기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때문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31BDCD-277E-44CC-837A-539CBA1A892A}"/>
              </a:ext>
            </a:extLst>
          </p:cNvPr>
          <p:cNvSpPr/>
          <p:nvPr/>
        </p:nvSpPr>
        <p:spPr>
          <a:xfrm>
            <a:off x="1150284" y="3661286"/>
            <a:ext cx="2266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1: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일요일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2: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,…,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토요일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A35F05-86D9-45D7-ACF2-31050DDDFD65}"/>
              </a:ext>
            </a:extLst>
          </p:cNvPr>
          <p:cNvSpPr/>
          <p:nvPr/>
        </p:nvSpPr>
        <p:spPr>
          <a:xfrm>
            <a:off x="4644008" y="3661286"/>
            <a:ext cx="4806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seasonal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일주일 간격으로 매번 같은 모양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AAB5E-DF59-4CDE-8427-F3D4682712E9}"/>
              </a:ext>
            </a:extLst>
          </p:cNvPr>
          <p:cNvSpPr txBox="1"/>
          <p:nvPr/>
        </p:nvSpPr>
        <p:spPr>
          <a:xfrm>
            <a:off x="454705" y="90627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건강보조식품</a:t>
            </a:r>
          </a:p>
        </p:txBody>
      </p:sp>
    </p:spTree>
    <p:extLst>
      <p:ext uri="{BB962C8B-B14F-4D97-AF65-F5344CB8AC3E}">
        <p14:creationId xmlns:p14="http://schemas.microsoft.com/office/powerpoint/2010/main" val="26297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6428" y="417091"/>
            <a:ext cx="2952328" cy="456901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5400000">
            <a:off x="3563330" y="3004193"/>
            <a:ext cx="2952328" cy="70892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-324544" y="301552"/>
            <a:ext cx="4534272" cy="69527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148064" y="1203598"/>
            <a:ext cx="3456384" cy="338979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 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데이터 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eriod" startAt="2"/>
            </a:pP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eriod" startAt="2"/>
            </a:pP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eriod" startAt="3"/>
            </a:pP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선호지수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eriod" startAt="3"/>
            </a:pP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eriod" startAt="4"/>
            </a:pP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eriod" startAt="4"/>
            </a:pP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 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신규서비스 제안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ko-KR" altLang="en-US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242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E22D3-6803-4A87-91FF-AE5B666D6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64" y="1418401"/>
            <a:ext cx="4050000" cy="24997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C75CE0-2DF7-482B-B0A3-C8DB1BE4A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8" y="1418401"/>
            <a:ext cx="4050000" cy="2499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982CFC-435C-4F07-AF63-EBB8B9593C19}"/>
              </a:ext>
            </a:extLst>
          </p:cNvPr>
          <p:cNvSpPr txBox="1"/>
          <p:nvPr/>
        </p:nvSpPr>
        <p:spPr>
          <a:xfrm>
            <a:off x="454705" y="906274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애완용품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D01D45-09D9-4426-BDDA-4F0D48049212}"/>
              </a:ext>
            </a:extLst>
          </p:cNvPr>
          <p:cNvSpPr/>
          <p:nvPr/>
        </p:nvSpPr>
        <p:spPr>
          <a:xfrm>
            <a:off x="1403648" y="3899985"/>
            <a:ext cx="2266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1: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일요일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2: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,…,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토요일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A4D789-5FE0-4331-AA27-3EED012A439D}"/>
              </a:ext>
            </a:extLst>
          </p:cNvPr>
          <p:cNvSpPr/>
          <p:nvPr/>
        </p:nvSpPr>
        <p:spPr>
          <a:xfrm>
            <a:off x="4590256" y="3899984"/>
            <a:ext cx="4806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seasonal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일주일 간격으로 매번 같은 모양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4E4FC8-BD90-498F-9129-2BE08D8D738E}"/>
              </a:ext>
            </a:extLst>
          </p:cNvPr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4219D-7337-4A67-98A3-E5CD4DA29ECB}"/>
              </a:ext>
            </a:extLst>
          </p:cNvPr>
          <p:cNvSpPr txBox="1"/>
          <p:nvPr/>
        </p:nvSpPr>
        <p:spPr>
          <a:xfrm>
            <a:off x="177470" y="4537345"/>
            <a:ext cx="896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마찬가지로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월요일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구매건수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가장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높고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토요일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일요일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가장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낮다</a:t>
            </a:r>
            <a:endParaRPr lang="en-US" altLang="ko-KR" sz="1600" dirty="0">
              <a:solidFill>
                <a:srgbClr val="FCE80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월은 가정의 달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이고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en-US" altLang="ko-KR" sz="1600" dirty="0">
                <a:solidFill>
                  <a:srgbClr val="FCE80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외출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하기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좋은 날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많기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때문에</a:t>
            </a:r>
            <a:r>
              <a:rPr lang="ko-KR" altLang="en-US" sz="1600" dirty="0">
                <a:solidFill>
                  <a:srgbClr val="FCE80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수요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1600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늘어난다</a:t>
            </a:r>
            <a:endParaRPr lang="en-US" altLang="ko-KR" sz="1600" dirty="0">
              <a:solidFill>
                <a:srgbClr val="FCE80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104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254F7-6DC5-4696-AECD-F7761243D309}"/>
              </a:ext>
            </a:extLst>
          </p:cNvPr>
          <p:cNvSpPr txBox="1"/>
          <p:nvPr/>
        </p:nvSpPr>
        <p:spPr>
          <a:xfrm>
            <a:off x="467544" y="1046480"/>
            <a:ext cx="739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일간 서울 </a:t>
            </a:r>
            <a:r>
              <a:rPr lang="ko-KR" altLang="en-US" b="1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미세먼지 수준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네이버 </a:t>
            </a:r>
            <a:r>
              <a:rPr lang="ko-KR" altLang="en-US" b="1" dirty="0" err="1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검색량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</a:t>
            </a:r>
            <a:r>
              <a:rPr lang="ko-KR" altLang="en-US" b="1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구매건수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b="1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영향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미칠까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DF8DE-B2F3-4E62-B69C-644A52400926}"/>
              </a:ext>
            </a:extLst>
          </p:cNvPr>
          <p:cNvSpPr txBox="1"/>
          <p:nvPr/>
        </p:nvSpPr>
        <p:spPr>
          <a:xfrm>
            <a:off x="5436096" y="1995686"/>
            <a:ext cx="3312368" cy="248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클렌징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스킨케어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선케어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헤어케어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마스크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04B2171-1739-405B-B1BE-A029C52BE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16549"/>
              </p:ext>
            </p:extLst>
          </p:nvPr>
        </p:nvGraphicFramePr>
        <p:xfrm>
          <a:off x="568559" y="2133101"/>
          <a:ext cx="3571392" cy="221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464">
                  <a:extLst>
                    <a:ext uri="{9D8B030D-6E8A-4147-A177-3AD203B41FA5}">
                      <a16:colId xmlns:a16="http://schemas.microsoft.com/office/drawing/2014/main" val="3538235094"/>
                    </a:ext>
                  </a:extLst>
                </a:gridCol>
                <a:gridCol w="1190464">
                  <a:extLst>
                    <a:ext uri="{9D8B030D-6E8A-4147-A177-3AD203B41FA5}">
                      <a16:colId xmlns:a16="http://schemas.microsoft.com/office/drawing/2014/main" val="2004681976"/>
                    </a:ext>
                  </a:extLst>
                </a:gridCol>
                <a:gridCol w="1190464">
                  <a:extLst>
                    <a:ext uri="{9D8B030D-6E8A-4147-A177-3AD203B41FA5}">
                      <a16:colId xmlns:a16="http://schemas.microsoft.com/office/drawing/2014/main" val="259022824"/>
                    </a:ext>
                  </a:extLst>
                </a:gridCol>
              </a:tblGrid>
              <a:tr h="1243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수준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미세먼지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초미세먼지</a:t>
                      </a: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620036"/>
                  </a:ext>
                </a:extLst>
              </a:tr>
              <a:tr h="4846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좋음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0~30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㎛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0~15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㎛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190131"/>
                  </a:ext>
                </a:extLst>
              </a:tr>
              <a:tr h="4846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31~80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㎛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16~35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㎛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406979"/>
                  </a:ext>
                </a:extLst>
              </a:tr>
              <a:tr h="4846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나쁨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81~150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㎛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36~75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㎛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02246"/>
                  </a:ext>
                </a:extLst>
              </a:tr>
              <a:tr h="4846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매우나쁨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151~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㎛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76~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㎛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65001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6B601D-1075-45AF-9E90-829C7E465AA8}"/>
              </a:ext>
            </a:extLst>
          </p:cNvPr>
          <p:cNvSpPr/>
          <p:nvPr/>
        </p:nvSpPr>
        <p:spPr>
          <a:xfrm>
            <a:off x="5958122" y="1614795"/>
            <a:ext cx="2265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있을 것 같은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6F1746-CBE1-4623-A5EE-29AE76E9E9C5}"/>
              </a:ext>
            </a:extLst>
          </p:cNvPr>
          <p:cNvSpPr/>
          <p:nvPr/>
        </p:nvSpPr>
        <p:spPr>
          <a:xfrm>
            <a:off x="1489319" y="1629541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미세먼지 수준 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71DBC-B0E4-4FBF-BC1C-19CE088BE308}"/>
              </a:ext>
            </a:extLst>
          </p:cNvPr>
          <p:cNvSpPr txBox="1"/>
          <p:nvPr/>
        </p:nvSpPr>
        <p:spPr>
          <a:xfrm>
            <a:off x="467544" y="4383583"/>
            <a:ext cx="4446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‘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바로 알면 보인다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미세먼지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도대체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뭘까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환경부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2016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CCB846-6FD6-4CC9-A337-F8DA06D7A2B1}"/>
              </a:ext>
            </a:extLst>
          </p:cNvPr>
          <p:cNvSpPr/>
          <p:nvPr/>
        </p:nvSpPr>
        <p:spPr>
          <a:xfrm>
            <a:off x="5614640" y="2133101"/>
            <a:ext cx="2952328" cy="237744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598CED0-56A7-4A77-9DC0-8E0D3A9DA539}"/>
              </a:ext>
            </a:extLst>
          </p:cNvPr>
          <p:cNvSpPr/>
          <p:nvPr/>
        </p:nvSpPr>
        <p:spPr>
          <a:xfrm>
            <a:off x="4427984" y="3075806"/>
            <a:ext cx="936104" cy="432048"/>
          </a:xfrm>
          <a:prstGeom prst="rightArrow">
            <a:avLst/>
          </a:prstGeom>
          <a:solidFill>
            <a:srgbClr val="FCE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C4031-A26F-426B-A806-7323D5260A6D}"/>
              </a:ext>
            </a:extLst>
          </p:cNvPr>
          <p:cNvSpPr txBox="1"/>
          <p:nvPr/>
        </p:nvSpPr>
        <p:spPr>
          <a:xfrm>
            <a:off x="4572000" y="2427734"/>
            <a:ext cx="432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009BD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4400" b="1" dirty="0">
              <a:solidFill>
                <a:srgbClr val="009BD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59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06C2DF-9A6A-4AC6-AB4E-D0A827DB55D1}"/>
              </a:ext>
            </a:extLst>
          </p:cNvPr>
          <p:cNvSpPr/>
          <p:nvPr/>
        </p:nvSpPr>
        <p:spPr>
          <a:xfrm>
            <a:off x="0" y="4620280"/>
            <a:ext cx="9144000" cy="523220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21454-A1EB-4484-9B66-8725C5AEB383}"/>
              </a:ext>
            </a:extLst>
          </p:cNvPr>
          <p:cNvSpPr txBox="1"/>
          <p:nvPr/>
        </p:nvSpPr>
        <p:spPr>
          <a:xfrm>
            <a:off x="1955814" y="4712613"/>
            <a:ext cx="7167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일간 서울 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미세</a:t>
            </a:r>
            <a:r>
              <a:rPr lang="en-US" altLang="ko-KR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초미세먼지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수준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선케어와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헤어케어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600" b="1" dirty="0" err="1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검색량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다르다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944C37-9A69-4953-83E5-B973E468D3B2}"/>
              </a:ext>
            </a:extLst>
          </p:cNvPr>
          <p:cNvSpPr txBox="1"/>
          <p:nvPr/>
        </p:nvSpPr>
        <p:spPr>
          <a:xfrm>
            <a:off x="341096" y="919431"/>
            <a:ext cx="55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>
                <a:solidFill>
                  <a:srgbClr val="009BD7"/>
                </a:solidFill>
              </a:rPr>
              <a:t>분산분석</a:t>
            </a:r>
            <a:r>
              <a:rPr lang="en-US" altLang="ko-KR" dirty="0"/>
              <a:t>(One-way</a:t>
            </a:r>
            <a:r>
              <a:rPr lang="ko-KR" altLang="en-US" dirty="0"/>
              <a:t> </a:t>
            </a:r>
            <a:r>
              <a:rPr lang="en-US" altLang="ko-KR" dirty="0"/>
              <a:t>ANOVA)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미세먼지와 </a:t>
            </a:r>
            <a:r>
              <a:rPr lang="ko-KR" altLang="en-US" dirty="0" err="1">
                <a:solidFill>
                  <a:srgbClr val="009BD7"/>
                </a:solidFill>
              </a:rPr>
              <a:t>선케어</a:t>
            </a:r>
            <a:r>
              <a:rPr lang="ko-KR" altLang="en-US" dirty="0">
                <a:solidFill>
                  <a:srgbClr val="009BD7"/>
                </a:solidFill>
              </a:rPr>
              <a:t> </a:t>
            </a:r>
            <a:r>
              <a:rPr lang="ko-KR" altLang="en-US" dirty="0" err="1">
                <a:solidFill>
                  <a:srgbClr val="009BD7"/>
                </a:solidFill>
              </a:rPr>
              <a:t>검색량</a:t>
            </a:r>
            <a:endParaRPr lang="ko-KR" altLang="en-US" dirty="0">
              <a:solidFill>
                <a:srgbClr val="009BD7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CA8AF4D-764A-40BB-B616-3F74BF86F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5" y="1362494"/>
            <a:ext cx="3240000" cy="287901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36E51AC-5176-4A44-8266-8D6AB9992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16" y="1362494"/>
            <a:ext cx="3240000" cy="2879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8B7864-E263-4089-AB6F-D95FF63EF64A}"/>
              </a:ext>
            </a:extLst>
          </p:cNvPr>
          <p:cNvSpPr txBox="1"/>
          <p:nvPr/>
        </p:nvSpPr>
        <p:spPr>
          <a:xfrm>
            <a:off x="1115616" y="4255195"/>
            <a:ext cx="4622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미세먼지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정도가 보통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좋음 일 때 차이 발생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1C06E-8F01-48A3-9629-9181F7081D7A}"/>
              </a:ext>
            </a:extLst>
          </p:cNvPr>
          <p:cNvSpPr txBox="1"/>
          <p:nvPr/>
        </p:nvSpPr>
        <p:spPr>
          <a:xfrm>
            <a:off x="4932040" y="4241504"/>
            <a:ext cx="388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초미세먼지</a:t>
            </a:r>
            <a:r>
              <a:rPr lang="en-US" altLang="ko-KR" dirty="0"/>
              <a:t>: </a:t>
            </a:r>
            <a:r>
              <a:rPr lang="ko-KR" altLang="en-US" dirty="0"/>
              <a:t>정도가 보통</a:t>
            </a:r>
            <a:r>
              <a:rPr lang="en-US" altLang="ko-KR" dirty="0"/>
              <a:t>-</a:t>
            </a:r>
            <a:r>
              <a:rPr lang="ko-KR" altLang="en-US" dirty="0"/>
              <a:t>좋음</a:t>
            </a:r>
            <a:r>
              <a:rPr lang="en-US" altLang="ko-KR" dirty="0"/>
              <a:t>, </a:t>
            </a:r>
            <a:r>
              <a:rPr lang="ko-KR" altLang="en-US" dirty="0"/>
              <a:t>나쁨</a:t>
            </a:r>
            <a:r>
              <a:rPr lang="en-US" altLang="ko-KR" dirty="0"/>
              <a:t>-</a:t>
            </a:r>
            <a:r>
              <a:rPr lang="ko-KR" altLang="en-US" dirty="0"/>
              <a:t>좋음 일 때 차이 발생</a:t>
            </a:r>
          </a:p>
        </p:txBody>
      </p:sp>
    </p:spTree>
    <p:extLst>
      <p:ext uri="{BB962C8B-B14F-4D97-AF65-F5344CB8AC3E}">
        <p14:creationId xmlns:p14="http://schemas.microsoft.com/office/powerpoint/2010/main" val="233474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06C2DF-9A6A-4AC6-AB4E-D0A827DB55D1}"/>
              </a:ext>
            </a:extLst>
          </p:cNvPr>
          <p:cNvSpPr/>
          <p:nvPr/>
        </p:nvSpPr>
        <p:spPr>
          <a:xfrm>
            <a:off x="0" y="4620280"/>
            <a:ext cx="9144000" cy="523220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21454-A1EB-4484-9B66-8725C5AEB383}"/>
              </a:ext>
            </a:extLst>
          </p:cNvPr>
          <p:cNvSpPr txBox="1"/>
          <p:nvPr/>
        </p:nvSpPr>
        <p:spPr>
          <a:xfrm>
            <a:off x="1955814" y="4712613"/>
            <a:ext cx="7167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일간 서울 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미세</a:t>
            </a:r>
            <a:r>
              <a:rPr lang="en-US" altLang="ko-KR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초미세먼지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수준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선케어와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헤어케어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600" b="1" dirty="0" err="1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검색량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다르다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6D38E4-7F70-4C21-BAAE-948912334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76" y="1347614"/>
            <a:ext cx="3240000" cy="28790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80922B-4778-43CA-8743-DEB892F6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37" y="1347615"/>
            <a:ext cx="3240000" cy="2879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62A3B7-63D7-481E-A5C7-26EBAA4DB14C}"/>
              </a:ext>
            </a:extLst>
          </p:cNvPr>
          <p:cNvSpPr txBox="1"/>
          <p:nvPr/>
        </p:nvSpPr>
        <p:spPr>
          <a:xfrm>
            <a:off x="899592" y="4269949"/>
            <a:ext cx="3789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미세먼지</a:t>
            </a:r>
            <a:r>
              <a:rPr lang="en-US" altLang="ko-KR" dirty="0"/>
              <a:t>: </a:t>
            </a:r>
            <a:r>
              <a:rPr lang="ko-KR" altLang="en-US" dirty="0"/>
              <a:t>정도가 보통</a:t>
            </a:r>
            <a:r>
              <a:rPr lang="en-US" altLang="ko-KR" dirty="0"/>
              <a:t>-</a:t>
            </a:r>
            <a:r>
              <a:rPr lang="ko-KR" altLang="en-US" dirty="0"/>
              <a:t>좋음</a:t>
            </a:r>
            <a:r>
              <a:rPr lang="en-US" altLang="ko-KR" dirty="0"/>
              <a:t>, </a:t>
            </a:r>
            <a:r>
              <a:rPr lang="ko-KR" altLang="en-US" dirty="0"/>
              <a:t>나쁨</a:t>
            </a:r>
            <a:r>
              <a:rPr lang="en-US" altLang="ko-KR" dirty="0"/>
              <a:t>-</a:t>
            </a:r>
            <a:r>
              <a:rPr lang="ko-KR" altLang="en-US" dirty="0"/>
              <a:t>좋음 일 때 차이 발생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25B0C-9D39-4EDA-A106-BFB464561F3E}"/>
              </a:ext>
            </a:extLst>
          </p:cNvPr>
          <p:cNvSpPr txBox="1"/>
          <p:nvPr/>
        </p:nvSpPr>
        <p:spPr>
          <a:xfrm>
            <a:off x="4963769" y="4269949"/>
            <a:ext cx="457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초미세먼지</a:t>
            </a:r>
            <a:r>
              <a:rPr lang="en-US" altLang="ko-KR" dirty="0"/>
              <a:t>: </a:t>
            </a:r>
            <a:r>
              <a:rPr lang="ko-KR" altLang="en-US" dirty="0"/>
              <a:t>정도가 보통</a:t>
            </a:r>
            <a:r>
              <a:rPr lang="en-US" altLang="ko-KR" dirty="0"/>
              <a:t>-</a:t>
            </a:r>
            <a:r>
              <a:rPr lang="ko-KR" altLang="en-US" dirty="0"/>
              <a:t>좋음</a:t>
            </a:r>
            <a:r>
              <a:rPr lang="en-US" altLang="ko-KR" dirty="0"/>
              <a:t>, </a:t>
            </a:r>
            <a:r>
              <a:rPr lang="ko-KR" altLang="en-US" dirty="0"/>
              <a:t>나쁨</a:t>
            </a:r>
            <a:r>
              <a:rPr lang="en-US" altLang="ko-KR" dirty="0"/>
              <a:t>-</a:t>
            </a:r>
            <a:r>
              <a:rPr lang="ko-KR" altLang="en-US" dirty="0"/>
              <a:t>좋음 일 때 차이 발생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F3C0D-8BF2-4E5C-8191-6C1615B8D65D}"/>
              </a:ext>
            </a:extLst>
          </p:cNvPr>
          <p:cNvSpPr txBox="1"/>
          <p:nvPr/>
        </p:nvSpPr>
        <p:spPr>
          <a:xfrm>
            <a:off x="341096" y="919431"/>
            <a:ext cx="575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>
                <a:solidFill>
                  <a:srgbClr val="009BD7"/>
                </a:solidFill>
              </a:rPr>
              <a:t>분산분석</a:t>
            </a:r>
            <a:r>
              <a:rPr lang="en-US" altLang="ko-KR" dirty="0"/>
              <a:t>(One-way</a:t>
            </a:r>
            <a:r>
              <a:rPr lang="ko-KR" altLang="en-US" dirty="0"/>
              <a:t> </a:t>
            </a:r>
            <a:r>
              <a:rPr lang="en-US" altLang="ko-KR" dirty="0"/>
              <a:t>ANOVA)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미세먼지와 </a:t>
            </a:r>
            <a:r>
              <a:rPr lang="ko-KR" altLang="en-US" dirty="0" err="1">
                <a:solidFill>
                  <a:srgbClr val="009BD7"/>
                </a:solidFill>
              </a:rPr>
              <a:t>헤어케어</a:t>
            </a:r>
            <a:r>
              <a:rPr lang="ko-KR" altLang="en-US" dirty="0">
                <a:solidFill>
                  <a:srgbClr val="009BD7"/>
                </a:solidFill>
              </a:rPr>
              <a:t> </a:t>
            </a:r>
            <a:r>
              <a:rPr lang="ko-KR" altLang="en-US" dirty="0" err="1">
                <a:solidFill>
                  <a:srgbClr val="009BD7"/>
                </a:solidFill>
              </a:rPr>
              <a:t>검색량</a:t>
            </a:r>
            <a:endParaRPr lang="ko-KR" altLang="en-US" dirty="0">
              <a:solidFill>
                <a:srgbClr val="009B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04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06C2DF-9A6A-4AC6-AB4E-D0A827DB55D1}"/>
              </a:ext>
            </a:extLst>
          </p:cNvPr>
          <p:cNvSpPr/>
          <p:nvPr/>
        </p:nvSpPr>
        <p:spPr>
          <a:xfrm>
            <a:off x="0" y="4620280"/>
            <a:ext cx="9144000" cy="523220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21454-A1EB-4484-9B66-8725C5AEB383}"/>
              </a:ext>
            </a:extLst>
          </p:cNvPr>
          <p:cNvSpPr txBox="1"/>
          <p:nvPr/>
        </p:nvSpPr>
        <p:spPr>
          <a:xfrm>
            <a:off x="1773828" y="4712613"/>
            <a:ext cx="7354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일간 서울 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미세</a:t>
            </a:r>
            <a:r>
              <a:rPr lang="en-US" altLang="ko-KR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초미세먼지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수준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선케어와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헤어케어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600" b="1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구매건수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다르다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7411C2-630B-4E9C-8B48-48856D01F6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1" y="1592120"/>
            <a:ext cx="3060000" cy="27190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01EA04-16E6-4739-9F5E-AFDDB54530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74" y="1563638"/>
            <a:ext cx="3060000" cy="27190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BA7A21-4A20-4CD8-9C52-35935A0DE538}"/>
              </a:ext>
            </a:extLst>
          </p:cNvPr>
          <p:cNvSpPr txBox="1"/>
          <p:nvPr/>
        </p:nvSpPr>
        <p:spPr>
          <a:xfrm>
            <a:off x="683568" y="4317035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미세먼지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정도가 나쁨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일 때 차이 발생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22045B-7C10-4B95-84E0-65462E84154C}"/>
              </a:ext>
            </a:extLst>
          </p:cNvPr>
          <p:cNvSpPr txBox="1"/>
          <p:nvPr/>
        </p:nvSpPr>
        <p:spPr>
          <a:xfrm>
            <a:off x="4814399" y="4308949"/>
            <a:ext cx="457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초미세먼지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정도가 보통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좋음 일 때 차이 발생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C2D2-97F9-4F9E-86DB-F5A07C311B34}"/>
              </a:ext>
            </a:extLst>
          </p:cNvPr>
          <p:cNvSpPr txBox="1"/>
          <p:nvPr/>
        </p:nvSpPr>
        <p:spPr>
          <a:xfrm>
            <a:off x="341096" y="919431"/>
            <a:ext cx="575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>
                <a:solidFill>
                  <a:srgbClr val="009BD7"/>
                </a:solidFill>
              </a:rPr>
              <a:t>분산분석</a:t>
            </a:r>
            <a:r>
              <a:rPr lang="en-US" altLang="ko-KR" dirty="0"/>
              <a:t>(One-way</a:t>
            </a:r>
            <a:r>
              <a:rPr lang="ko-KR" altLang="en-US" dirty="0"/>
              <a:t> </a:t>
            </a:r>
            <a:r>
              <a:rPr lang="en-US" altLang="ko-KR" dirty="0"/>
              <a:t>ANOVA)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미세먼지와 </a:t>
            </a:r>
            <a:r>
              <a:rPr lang="ko-KR" altLang="en-US" dirty="0" err="1">
                <a:solidFill>
                  <a:srgbClr val="009BD7"/>
                </a:solidFill>
              </a:rPr>
              <a:t>선케어</a:t>
            </a:r>
            <a:r>
              <a:rPr lang="ko-KR" altLang="en-US" dirty="0">
                <a:solidFill>
                  <a:srgbClr val="009BD7"/>
                </a:solidFill>
              </a:rPr>
              <a:t> 구매건수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397AD-34C7-4C50-B622-5B8997ADA330}"/>
              </a:ext>
            </a:extLst>
          </p:cNvPr>
          <p:cNvSpPr txBox="1"/>
          <p:nvPr/>
        </p:nvSpPr>
        <p:spPr>
          <a:xfrm>
            <a:off x="352575" y="1286639"/>
            <a:ext cx="445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200" b="0" dirty="0"/>
              <a:t>; </a:t>
            </a:r>
            <a:r>
              <a:rPr lang="ko-KR" altLang="en-US" sz="1200" b="0" dirty="0"/>
              <a:t>미세먼지와 </a:t>
            </a:r>
            <a:r>
              <a:rPr lang="ko-KR" altLang="en-US" sz="1200" b="0" dirty="0" err="1"/>
              <a:t>검색량</a:t>
            </a:r>
            <a:r>
              <a:rPr lang="ko-KR" altLang="en-US" sz="1200" b="0" dirty="0"/>
              <a:t> 분산분석에서 의미 있었던 상품군만 가지고 분석 </a:t>
            </a:r>
          </a:p>
        </p:txBody>
      </p:sp>
    </p:spTree>
    <p:extLst>
      <p:ext uri="{BB962C8B-B14F-4D97-AF65-F5344CB8AC3E}">
        <p14:creationId xmlns:p14="http://schemas.microsoft.com/office/powerpoint/2010/main" val="381165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06C2DF-9A6A-4AC6-AB4E-D0A827DB55D1}"/>
              </a:ext>
            </a:extLst>
          </p:cNvPr>
          <p:cNvSpPr/>
          <p:nvPr/>
        </p:nvSpPr>
        <p:spPr>
          <a:xfrm>
            <a:off x="0" y="4620280"/>
            <a:ext cx="9144000" cy="523220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21454-A1EB-4484-9B66-8725C5AEB383}"/>
              </a:ext>
            </a:extLst>
          </p:cNvPr>
          <p:cNvSpPr txBox="1"/>
          <p:nvPr/>
        </p:nvSpPr>
        <p:spPr>
          <a:xfrm>
            <a:off x="1773828" y="4712613"/>
            <a:ext cx="7350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일간 서울 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미세</a:t>
            </a:r>
            <a:r>
              <a:rPr lang="en-US" altLang="ko-KR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초미세먼지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수준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선케어와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헤어케어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600" b="1" dirty="0">
                <a:solidFill>
                  <a:srgbClr val="FCE80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구매건수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다르다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BAAE5-CAF9-4BA9-B2A6-6D83954D77FD}"/>
              </a:ext>
            </a:extLst>
          </p:cNvPr>
          <p:cNvSpPr txBox="1"/>
          <p:nvPr/>
        </p:nvSpPr>
        <p:spPr>
          <a:xfrm>
            <a:off x="1029689" y="4275173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미세먼지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정도가 보통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좋음 일 때 차이 발생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E4109-00FE-4C13-9921-AD472115B355}"/>
              </a:ext>
            </a:extLst>
          </p:cNvPr>
          <p:cNvSpPr txBox="1"/>
          <p:nvPr/>
        </p:nvSpPr>
        <p:spPr>
          <a:xfrm>
            <a:off x="4931282" y="4270023"/>
            <a:ext cx="457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초미세먼지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정도가 보통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좋음 일 때 차이 발생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8F777-2F42-42EB-A9D5-9CCE1E29120E}"/>
              </a:ext>
            </a:extLst>
          </p:cNvPr>
          <p:cNvSpPr txBox="1"/>
          <p:nvPr/>
        </p:nvSpPr>
        <p:spPr>
          <a:xfrm>
            <a:off x="341096" y="919431"/>
            <a:ext cx="596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>
                <a:solidFill>
                  <a:srgbClr val="009BD7"/>
                </a:solidFill>
              </a:rPr>
              <a:t>분산분석</a:t>
            </a:r>
            <a:r>
              <a:rPr lang="en-US" altLang="ko-KR" dirty="0"/>
              <a:t>(One-way</a:t>
            </a:r>
            <a:r>
              <a:rPr lang="ko-KR" altLang="en-US" dirty="0"/>
              <a:t> </a:t>
            </a:r>
            <a:r>
              <a:rPr lang="en-US" altLang="ko-KR" dirty="0"/>
              <a:t>ANOVA)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미세먼지와 </a:t>
            </a:r>
            <a:r>
              <a:rPr lang="ko-KR" altLang="en-US" dirty="0" err="1">
                <a:solidFill>
                  <a:srgbClr val="009BD7"/>
                </a:solidFill>
              </a:rPr>
              <a:t>헤어케어</a:t>
            </a:r>
            <a:r>
              <a:rPr lang="ko-KR" altLang="en-US" dirty="0">
                <a:solidFill>
                  <a:srgbClr val="009BD7"/>
                </a:solidFill>
              </a:rPr>
              <a:t> 구매건수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019E87-00A9-4A84-A3FA-593FCB8F8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99942"/>
            <a:ext cx="3038545" cy="27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377E77-70E6-492A-A233-B851E9DC0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99942"/>
            <a:ext cx="3038548" cy="27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6A9FB7-FE22-494E-B004-EB91E0E0BBD8}"/>
              </a:ext>
            </a:extLst>
          </p:cNvPr>
          <p:cNvSpPr txBox="1"/>
          <p:nvPr/>
        </p:nvSpPr>
        <p:spPr>
          <a:xfrm>
            <a:off x="352575" y="1286639"/>
            <a:ext cx="449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200" b="0" dirty="0"/>
              <a:t>; </a:t>
            </a:r>
            <a:r>
              <a:rPr lang="ko-KR" altLang="en-US" sz="1200" b="0" dirty="0"/>
              <a:t>미세먼지와 </a:t>
            </a:r>
            <a:r>
              <a:rPr lang="ko-KR" altLang="en-US" sz="1200" b="0" dirty="0" err="1"/>
              <a:t>검색량</a:t>
            </a:r>
            <a:r>
              <a:rPr lang="ko-KR" altLang="en-US" sz="1200" b="0" dirty="0"/>
              <a:t> 분산분석에서 의미 있었던 상품군만 가지고 분석 </a:t>
            </a:r>
          </a:p>
        </p:txBody>
      </p:sp>
    </p:spTree>
    <p:extLst>
      <p:ext uri="{BB962C8B-B14F-4D97-AF65-F5344CB8AC3E}">
        <p14:creationId xmlns:p14="http://schemas.microsoft.com/office/powerpoint/2010/main" val="1303252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 트렌드 및 인사이트 </a:t>
            </a:r>
            <a:endParaRPr lang="en-US" altLang="ko-KR" sz="1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8394D-1996-4115-9C04-AA2D805065D1}"/>
              </a:ext>
            </a:extLst>
          </p:cNvPr>
          <p:cNvSpPr txBox="1"/>
          <p:nvPr/>
        </p:nvSpPr>
        <p:spPr>
          <a:xfrm>
            <a:off x="467544" y="1046480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선케어</a:t>
            </a:r>
            <a:r>
              <a:rPr lang="en-US" altLang="ko-KR" b="1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en-US" altLang="ko-KR" b="1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err="1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헤어케어</a:t>
            </a:r>
            <a:r>
              <a:rPr lang="ko-KR" altLang="en-US" b="1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제품의 수요 트렌드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91270D-1DD8-4973-A4E2-67E7A830946C}"/>
              </a:ext>
            </a:extLst>
          </p:cNvPr>
          <p:cNvSpPr/>
          <p:nvPr/>
        </p:nvSpPr>
        <p:spPr>
          <a:xfrm>
            <a:off x="1835696" y="3787847"/>
            <a:ext cx="5779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보통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좋음과 같이 그날의 </a:t>
            </a:r>
            <a:r>
              <a:rPr lang="ko-KR" altLang="en-US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미세먼지 수준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81B627-0A39-4325-BB53-AD4B0D078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779662"/>
            <a:ext cx="1461250" cy="1461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C54BD0-693A-42AE-9E1C-13B4BA2E8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41125"/>
            <a:ext cx="1461250" cy="1461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38041E-312D-4CFE-94CB-E601886838B8}"/>
              </a:ext>
            </a:extLst>
          </p:cNvPr>
          <p:cNvSpPr txBox="1"/>
          <p:nvPr/>
        </p:nvSpPr>
        <p:spPr>
          <a:xfrm>
            <a:off x="1187624" y="421864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 케어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제품과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헤어 케어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제품의 관심과 </a:t>
            </a:r>
            <a:r>
              <a:rPr lang="ko-KR" altLang="en-US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lang="ko-KR" altLang="en-US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달라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</a:t>
            </a:r>
            <a:r>
              <a:rPr lang="ko-KR" altLang="en-US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것이다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10324C-DE9F-4D38-A741-C72E9766211B}"/>
              </a:ext>
            </a:extLst>
          </p:cNvPr>
          <p:cNvSpPr/>
          <p:nvPr/>
        </p:nvSpPr>
        <p:spPr>
          <a:xfrm>
            <a:off x="6012160" y="4895587"/>
            <a:ext cx="3816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Icon made by Freepik,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Wanicon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from www.flaticon.com 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998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47886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서비스 제안 </a:t>
            </a:r>
            <a:endParaRPr lang="en-US" altLang="ko-KR" sz="1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E236505-3D4B-496C-A02E-2A8196489002}"/>
              </a:ext>
            </a:extLst>
          </p:cNvPr>
          <p:cNvGrpSpPr/>
          <p:nvPr/>
        </p:nvGrpSpPr>
        <p:grpSpPr>
          <a:xfrm>
            <a:off x="177469" y="943840"/>
            <a:ext cx="8859026" cy="692665"/>
            <a:chOff x="1232145" y="2972935"/>
            <a:chExt cx="8386870" cy="692665"/>
          </a:xfrm>
        </p:grpSpPr>
        <p:sp>
          <p:nvSpPr>
            <p:cNvPr id="7" name="화살표: 갈매기형 수장 5">
              <a:extLst>
                <a:ext uri="{FF2B5EF4-FFF2-40B4-BE49-F238E27FC236}">
                  <a16:creationId xmlns:a16="http://schemas.microsoft.com/office/drawing/2014/main" id="{095A7903-AB4C-42A4-AF8E-5C5FB67D2D73}"/>
                </a:ext>
              </a:extLst>
            </p:cNvPr>
            <p:cNvSpPr/>
            <p:nvPr/>
          </p:nvSpPr>
          <p:spPr>
            <a:xfrm>
              <a:off x="6769218" y="2973794"/>
              <a:ext cx="2849797" cy="691806"/>
            </a:xfrm>
            <a:prstGeom prst="chevron">
              <a:avLst/>
            </a:prstGeom>
            <a:solidFill>
              <a:srgbClr val="009BD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ln>
                    <a:solidFill>
                      <a:schemeClr val="bg1"/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WEATHER</a:t>
              </a:r>
              <a:endParaRPr lang="ko-KR" altLang="en-US" b="1" dirty="0">
                <a:ln>
                  <a:solidFill>
                    <a:schemeClr val="bg1"/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" name="화살표: 갈매기형 수장 107">
              <a:extLst>
                <a:ext uri="{FF2B5EF4-FFF2-40B4-BE49-F238E27FC236}">
                  <a16:creationId xmlns:a16="http://schemas.microsoft.com/office/drawing/2014/main" id="{E387FFB2-FF3D-4C56-9F5C-4D5655AC04C3}"/>
                </a:ext>
              </a:extLst>
            </p:cNvPr>
            <p:cNvSpPr/>
            <p:nvPr/>
          </p:nvSpPr>
          <p:spPr>
            <a:xfrm>
              <a:off x="3954463" y="2972935"/>
              <a:ext cx="2942235" cy="691806"/>
            </a:xfrm>
            <a:prstGeom prst="chevron">
              <a:avLst/>
            </a:prstGeom>
            <a:solidFill>
              <a:srgbClr val="03BDE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 , M , P SCORE</a:t>
              </a:r>
              <a:endParaRPr kumimoji="1" lang="ko-KR" alt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화살표: 갈매기형 수장 114">
              <a:extLst>
                <a:ext uri="{FF2B5EF4-FFF2-40B4-BE49-F238E27FC236}">
                  <a16:creationId xmlns:a16="http://schemas.microsoft.com/office/drawing/2014/main" id="{4F668C24-3157-4837-AC28-649C9FC49EB9}"/>
                </a:ext>
              </a:extLst>
            </p:cNvPr>
            <p:cNvSpPr/>
            <p:nvPr/>
          </p:nvSpPr>
          <p:spPr>
            <a:xfrm>
              <a:off x="1232145" y="2972935"/>
              <a:ext cx="2849797" cy="691806"/>
            </a:xfrm>
            <a:prstGeom prst="chevron">
              <a:avLst/>
            </a:prstGeom>
            <a:solidFill>
              <a:srgbClr val="8BDE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MONDAY</a:t>
              </a:r>
              <a:endParaRPr kumimoji="1" lang="ko-KR" alt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897084-2565-48DF-9861-A01F4BDE9BA0}"/>
              </a:ext>
            </a:extLst>
          </p:cNvPr>
          <p:cNvSpPr/>
          <p:nvPr/>
        </p:nvSpPr>
        <p:spPr>
          <a:xfrm>
            <a:off x="224245" y="1754364"/>
            <a:ext cx="2805612" cy="3262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7C4769-C2A1-43F8-B3FE-FE7D5C4C5F47}"/>
              </a:ext>
            </a:extLst>
          </p:cNvPr>
          <p:cNvSpPr/>
          <p:nvPr/>
        </p:nvSpPr>
        <p:spPr>
          <a:xfrm>
            <a:off x="3164805" y="1754364"/>
            <a:ext cx="2805612" cy="3262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D206B6-1CF6-417D-909A-6C49F448B8FD}"/>
              </a:ext>
            </a:extLst>
          </p:cNvPr>
          <p:cNvSpPr/>
          <p:nvPr/>
        </p:nvSpPr>
        <p:spPr>
          <a:xfrm>
            <a:off x="263430" y="1843695"/>
            <a:ext cx="2680867" cy="305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804A14-3962-4378-B176-C16EFF71F6DC}"/>
              </a:ext>
            </a:extLst>
          </p:cNvPr>
          <p:cNvSpPr/>
          <p:nvPr/>
        </p:nvSpPr>
        <p:spPr>
          <a:xfrm>
            <a:off x="3227178" y="1843695"/>
            <a:ext cx="2680867" cy="305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화살표: 갈매기형 수장 114">
            <a:extLst>
              <a:ext uri="{FF2B5EF4-FFF2-40B4-BE49-F238E27FC236}">
                <a16:creationId xmlns:a16="http://schemas.microsoft.com/office/drawing/2014/main" id="{A133866C-86DA-4E2C-8DD4-7D744882CC61}"/>
              </a:ext>
            </a:extLst>
          </p:cNvPr>
          <p:cNvSpPr/>
          <p:nvPr/>
        </p:nvSpPr>
        <p:spPr>
          <a:xfrm>
            <a:off x="336862" y="1907005"/>
            <a:ext cx="2510495" cy="246139"/>
          </a:xfrm>
          <a:prstGeom prst="rect">
            <a:avLst/>
          </a:prstGeom>
          <a:solidFill>
            <a:srgbClr val="8BDE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월요일 이벤트 공략</a:t>
            </a:r>
          </a:p>
        </p:txBody>
      </p:sp>
      <p:sp>
        <p:nvSpPr>
          <p:cNvPr id="20" name="화살표: 갈매기형 수장 107">
            <a:extLst>
              <a:ext uri="{FF2B5EF4-FFF2-40B4-BE49-F238E27FC236}">
                <a16:creationId xmlns:a16="http://schemas.microsoft.com/office/drawing/2014/main" id="{45913F98-9A17-4B58-A9D2-61402741ED99}"/>
              </a:ext>
            </a:extLst>
          </p:cNvPr>
          <p:cNvSpPr/>
          <p:nvPr/>
        </p:nvSpPr>
        <p:spPr>
          <a:xfrm>
            <a:off x="3307471" y="1912262"/>
            <a:ext cx="2520280" cy="240882"/>
          </a:xfrm>
          <a:prstGeom prst="rect">
            <a:avLst/>
          </a:prstGeom>
          <a:solidFill>
            <a:srgbClr val="03BD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선호지수 고려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32DA9A-A0F1-484E-B2B1-63EAC3390A09}"/>
              </a:ext>
            </a:extLst>
          </p:cNvPr>
          <p:cNvSpPr txBox="1"/>
          <p:nvPr/>
        </p:nvSpPr>
        <p:spPr>
          <a:xfrm>
            <a:off x="406745" y="2224164"/>
            <a:ext cx="2440612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선호지수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요일별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구매수량 확인 결과 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월요일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가장 중요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EC85AB-3BF4-4EB3-A4BB-C6B24C7EAD49}"/>
              </a:ext>
            </a:extLst>
          </p:cNvPr>
          <p:cNvGrpSpPr/>
          <p:nvPr/>
        </p:nvGrpSpPr>
        <p:grpSpPr>
          <a:xfrm>
            <a:off x="3075027" y="2224164"/>
            <a:ext cx="2985169" cy="894732"/>
            <a:chOff x="3059832" y="2221711"/>
            <a:chExt cx="2985169" cy="8947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1EEC57-4689-4AC7-8A98-765A47E0D038}"/>
                </a:ext>
              </a:extLst>
            </p:cNvPr>
            <p:cNvSpPr txBox="1"/>
            <p:nvPr/>
          </p:nvSpPr>
          <p:spPr>
            <a:xfrm>
              <a:off x="3300128" y="2221711"/>
              <a:ext cx="2545349" cy="61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M-Score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</a:t>
              </a: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높은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상품일수록 </a:t>
              </a:r>
              <a:r>
                <a:rPr kumimoji="1"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</a:t>
              </a: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지속적인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소비층 多</a:t>
              </a:r>
              <a:endPara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9DE2E7-F9F6-4D83-BCDC-606BDFFA5DB8}"/>
                </a:ext>
              </a:extLst>
            </p:cNvPr>
            <p:cNvSpPr/>
            <p:nvPr/>
          </p:nvSpPr>
          <p:spPr>
            <a:xfrm>
              <a:off x="3059832" y="2839444"/>
              <a:ext cx="29851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이들을 잡기 위한 서비스</a:t>
              </a:r>
              <a:r>
                <a:rPr kumimoji="1"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C502EE2-1B21-422E-9F47-B912A519E673}"/>
              </a:ext>
            </a:extLst>
          </p:cNvPr>
          <p:cNvGrpSpPr/>
          <p:nvPr/>
        </p:nvGrpSpPr>
        <p:grpSpPr>
          <a:xfrm>
            <a:off x="3397542" y="3655015"/>
            <a:ext cx="2340139" cy="1220991"/>
            <a:chOff x="3412348" y="3583007"/>
            <a:chExt cx="2340139" cy="122099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49E653-1762-43B0-ADFB-F8BC88411A5C}"/>
                </a:ext>
              </a:extLst>
            </p:cNvPr>
            <p:cNvSpPr/>
            <p:nvPr/>
          </p:nvSpPr>
          <p:spPr>
            <a:xfrm>
              <a:off x="3412348" y="3583007"/>
              <a:ext cx="2310528" cy="896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고객의 구매데이터를 분석하여 </a:t>
              </a:r>
              <a:endPara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같은 물품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</a:t>
              </a:r>
              <a:r>
                <a:rPr kumimoji="1" lang="en-US" altLang="ko-KR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 구매 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</a:t>
              </a:r>
              <a:r>
                <a:rPr kumimoji="1"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번의 </a:t>
              </a: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무료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이벤트</a:t>
              </a:r>
              <a:endPara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1CE0026-E9EC-4D91-9D0F-D0EB6C228814}"/>
                </a:ext>
              </a:extLst>
            </p:cNvPr>
            <p:cNvSpPr/>
            <p:nvPr/>
          </p:nvSpPr>
          <p:spPr>
            <a:xfrm>
              <a:off x="3461474" y="4526999"/>
              <a:ext cx="22910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비슷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</a:t>
              </a:r>
              <a:r>
                <a:rPr kumimoji="1" lang="ko-KR" altLang="en-US" sz="1200" dirty="0" err="1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상품군</a:t>
              </a: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할인권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발매 서비스</a:t>
              </a:r>
              <a:endPara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5D20A9F-63A6-46E6-8CCD-548A1D16055B}"/>
              </a:ext>
            </a:extLst>
          </p:cNvPr>
          <p:cNvGrpSpPr/>
          <p:nvPr/>
        </p:nvGrpSpPr>
        <p:grpSpPr>
          <a:xfrm>
            <a:off x="209426" y="3784288"/>
            <a:ext cx="2835251" cy="962444"/>
            <a:chOff x="217794" y="3712528"/>
            <a:chExt cx="2835251" cy="96244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5FA74B8-6D2D-4230-B0C4-32548834BEDE}"/>
                </a:ext>
              </a:extLst>
            </p:cNvPr>
            <p:cNvSpPr/>
            <p:nvPr/>
          </p:nvSpPr>
          <p:spPr>
            <a:xfrm>
              <a:off x="470552" y="3712528"/>
              <a:ext cx="2353617" cy="3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kumimoji="1" lang="en-US" altLang="ko-KR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U-Score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가장 </a:t>
              </a: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높은 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제품군 광고</a:t>
              </a:r>
              <a:endPara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F96B5C-CB5D-4643-8C69-31DD7B066738}"/>
                </a:ext>
              </a:extLst>
            </p:cNvPr>
            <p:cNvSpPr/>
            <p:nvPr/>
          </p:nvSpPr>
          <p:spPr>
            <a:xfrm>
              <a:off x="217794" y="4055251"/>
              <a:ext cx="2835251" cy="619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U-score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낮은 제품과의 </a:t>
              </a:r>
              <a:endPara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결합 상품 추천 서비스 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공략</a:t>
              </a:r>
              <a:endPara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BC7BA5A3-7EB0-46A0-A436-A090AAD8A880}"/>
              </a:ext>
            </a:extLst>
          </p:cNvPr>
          <p:cNvSpPr/>
          <p:nvPr/>
        </p:nvSpPr>
        <p:spPr>
          <a:xfrm>
            <a:off x="4477684" y="3295503"/>
            <a:ext cx="179855" cy="356367"/>
          </a:xfrm>
          <a:prstGeom prst="down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4871F0FB-D2D4-4A05-85BA-2A22DF75FB38}"/>
              </a:ext>
            </a:extLst>
          </p:cNvPr>
          <p:cNvSpPr/>
          <p:nvPr/>
        </p:nvSpPr>
        <p:spPr>
          <a:xfrm>
            <a:off x="1537123" y="3295502"/>
            <a:ext cx="179855" cy="356367"/>
          </a:xfrm>
          <a:prstGeom prst="down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FCDADF1-FD9E-4D79-BA20-BF6D2C6AEEB3}"/>
              </a:ext>
            </a:extLst>
          </p:cNvPr>
          <p:cNvSpPr/>
          <p:nvPr/>
        </p:nvSpPr>
        <p:spPr>
          <a:xfrm>
            <a:off x="6096208" y="1754364"/>
            <a:ext cx="2805612" cy="3262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917D0E0-9E0C-4975-A986-4E9283002760}"/>
              </a:ext>
            </a:extLst>
          </p:cNvPr>
          <p:cNvSpPr/>
          <p:nvPr/>
        </p:nvSpPr>
        <p:spPr>
          <a:xfrm>
            <a:off x="6158581" y="1839049"/>
            <a:ext cx="2680867" cy="305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화살표: 갈매기형 수장 5">
            <a:extLst>
              <a:ext uri="{FF2B5EF4-FFF2-40B4-BE49-F238E27FC236}">
                <a16:creationId xmlns:a16="http://schemas.microsoft.com/office/drawing/2014/main" id="{3A7A7313-FA50-4D9E-80B8-609F1A7588D5}"/>
              </a:ext>
            </a:extLst>
          </p:cNvPr>
          <p:cNvSpPr/>
          <p:nvPr/>
        </p:nvSpPr>
        <p:spPr>
          <a:xfrm>
            <a:off x="6244829" y="1912262"/>
            <a:ext cx="2508370" cy="240882"/>
          </a:xfrm>
          <a:prstGeom prst="rect">
            <a:avLst/>
          </a:prstGeom>
          <a:solidFill>
            <a:srgbClr val="009BD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바탕" panose="02030604000101010101" pitchFamily="18" charset="-127"/>
              </a:rPr>
              <a:t>미세먼지 정보 연동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74E135-9367-4D04-965E-38995F512096}"/>
              </a:ext>
            </a:extLst>
          </p:cNvPr>
          <p:cNvSpPr/>
          <p:nvPr/>
        </p:nvSpPr>
        <p:spPr>
          <a:xfrm>
            <a:off x="6189907" y="3718822"/>
            <a:ext cx="2675480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L.Point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앱에 </a:t>
            </a:r>
            <a:r>
              <a:rPr kumimoji="1" lang="ko-KR" altLang="en-US" sz="12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대기정보 연동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해서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광고</a:t>
            </a:r>
            <a:r>
              <a:rPr kumimoji="1" lang="en-US" altLang="ko-KR" sz="12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맞춤형 쿠폰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제공하기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Ex)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미세먼지 심한 날 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헤어 케어 제품 광고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할인쿠폰 제공 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91D51A-14D9-4985-8DEB-019C57DCC745}"/>
              </a:ext>
            </a:extLst>
          </p:cNvPr>
          <p:cNvSpPr/>
          <p:nvPr/>
        </p:nvSpPr>
        <p:spPr>
          <a:xfrm>
            <a:off x="5890669" y="2242126"/>
            <a:ext cx="3216687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미세먼지 농도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뷰티 케어 제품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과의 관련성 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79DAF3ED-E92C-421F-A8B4-4B5A1099D395}"/>
              </a:ext>
            </a:extLst>
          </p:cNvPr>
          <p:cNvSpPr/>
          <p:nvPr/>
        </p:nvSpPr>
        <p:spPr>
          <a:xfrm>
            <a:off x="7474152" y="3260278"/>
            <a:ext cx="179855" cy="356367"/>
          </a:xfrm>
          <a:prstGeom prst="down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457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서비스 제안 </a:t>
            </a:r>
            <a:endParaRPr lang="en-US" altLang="ko-KR" sz="1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화살표: 갈매기형 수장 107">
            <a:extLst>
              <a:ext uri="{FF2B5EF4-FFF2-40B4-BE49-F238E27FC236}">
                <a16:creationId xmlns:a16="http://schemas.microsoft.com/office/drawing/2014/main" id="{E387FFB2-FF3D-4C56-9F5C-4D5655AC04C3}"/>
              </a:ext>
            </a:extLst>
          </p:cNvPr>
          <p:cNvSpPr/>
          <p:nvPr/>
        </p:nvSpPr>
        <p:spPr>
          <a:xfrm>
            <a:off x="3250872" y="936826"/>
            <a:ext cx="5498725" cy="691806"/>
          </a:xfrm>
          <a:prstGeom prst="chevron">
            <a:avLst/>
          </a:prstGeom>
          <a:solidFill>
            <a:srgbClr val="009BD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맞춤형 광고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7C4769-C2A1-43F8-B3FE-FE7D5C4C5F47}"/>
              </a:ext>
            </a:extLst>
          </p:cNvPr>
          <p:cNvSpPr/>
          <p:nvPr/>
        </p:nvSpPr>
        <p:spPr>
          <a:xfrm>
            <a:off x="3261368" y="1754363"/>
            <a:ext cx="5488230" cy="3262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804A14-3962-4378-B176-C16EFF71F6DC}"/>
              </a:ext>
            </a:extLst>
          </p:cNvPr>
          <p:cNvSpPr/>
          <p:nvPr/>
        </p:nvSpPr>
        <p:spPr>
          <a:xfrm>
            <a:off x="3357164" y="1851670"/>
            <a:ext cx="5278917" cy="305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화살표: 갈매기형 수장 107">
            <a:extLst>
              <a:ext uri="{FF2B5EF4-FFF2-40B4-BE49-F238E27FC236}">
                <a16:creationId xmlns:a16="http://schemas.microsoft.com/office/drawing/2014/main" id="{45913F98-9A17-4B58-A9D2-61402741ED99}"/>
              </a:ext>
            </a:extLst>
          </p:cNvPr>
          <p:cNvSpPr/>
          <p:nvPr/>
        </p:nvSpPr>
        <p:spPr>
          <a:xfrm>
            <a:off x="3417922" y="1906319"/>
            <a:ext cx="5139549" cy="252083"/>
          </a:xfrm>
          <a:prstGeom prst="rect">
            <a:avLst/>
          </a:prstGeom>
          <a:solidFill>
            <a:srgbClr val="009BD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상품군</a:t>
            </a:r>
            <a:r>
              <a:rPr kumimoji="1" lang="ko-KR" altLang="en-US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별 특색 반영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1EEC57-4689-4AC7-8A98-765A47E0D038}"/>
              </a:ext>
            </a:extLst>
          </p:cNvPr>
          <p:cNvSpPr txBox="1"/>
          <p:nvPr/>
        </p:nvSpPr>
        <p:spPr>
          <a:xfrm>
            <a:off x="3417922" y="4194445"/>
            <a:ext cx="3249600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애완용품 </a:t>
            </a:r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외출하기 좋은 날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가정의 달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월에 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잘 판매되는 추세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9DE2E7-F9F6-4D83-BCDC-606BDFFA5DB8}"/>
              </a:ext>
            </a:extLst>
          </p:cNvPr>
          <p:cNvSpPr/>
          <p:nvPr/>
        </p:nvSpPr>
        <p:spPr>
          <a:xfrm>
            <a:off x="3417922" y="3441202"/>
            <a:ext cx="3040729" cy="61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건강식품</a:t>
            </a:r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구매하는 사람만 구매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-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추석전에만 급격히 판매됨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49E653-1762-43B0-ADFB-F8BC88411A5C}"/>
              </a:ext>
            </a:extLst>
          </p:cNvPr>
          <p:cNvSpPr/>
          <p:nvPr/>
        </p:nvSpPr>
        <p:spPr>
          <a:xfrm>
            <a:off x="3409099" y="2687957"/>
            <a:ext cx="2905429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냉동식품</a:t>
            </a:r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요리하기 힘든 여름과 추석 전에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가장 판매량이 높음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CE0026-E9EC-4D91-9D0F-D0EB6C228814}"/>
              </a:ext>
            </a:extLst>
          </p:cNvPr>
          <p:cNvSpPr/>
          <p:nvPr/>
        </p:nvSpPr>
        <p:spPr>
          <a:xfrm>
            <a:off x="3409099" y="2211710"/>
            <a:ext cx="2486578" cy="342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화장품</a:t>
            </a:r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선물용으로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월에 판매 증가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BC7BA5A3-7EB0-46A0-A436-A090AAD8A880}"/>
              </a:ext>
            </a:extLst>
          </p:cNvPr>
          <p:cNvSpPr/>
          <p:nvPr/>
        </p:nvSpPr>
        <p:spPr>
          <a:xfrm rot="16200000">
            <a:off x="6432884" y="3329443"/>
            <a:ext cx="179855" cy="356367"/>
          </a:xfrm>
          <a:prstGeom prst="down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5D6F8A-658A-41A1-8958-35722AA5F517}"/>
              </a:ext>
            </a:extLst>
          </p:cNvPr>
          <p:cNvGrpSpPr/>
          <p:nvPr/>
        </p:nvGrpSpPr>
        <p:grpSpPr>
          <a:xfrm>
            <a:off x="323528" y="936826"/>
            <a:ext cx="2979603" cy="4080277"/>
            <a:chOff x="224245" y="936826"/>
            <a:chExt cx="2979603" cy="4080277"/>
          </a:xfrm>
        </p:grpSpPr>
        <p:sp>
          <p:nvSpPr>
            <p:cNvPr id="11" name="화살표: 갈매기형 수장 114">
              <a:extLst>
                <a:ext uri="{FF2B5EF4-FFF2-40B4-BE49-F238E27FC236}">
                  <a16:creationId xmlns:a16="http://schemas.microsoft.com/office/drawing/2014/main" id="{4F668C24-3157-4837-AC28-649C9FC49EB9}"/>
                </a:ext>
              </a:extLst>
            </p:cNvPr>
            <p:cNvSpPr/>
            <p:nvPr/>
          </p:nvSpPr>
          <p:spPr>
            <a:xfrm>
              <a:off x="240641" y="936826"/>
              <a:ext cx="2963207" cy="691806"/>
            </a:xfrm>
            <a:prstGeom prst="chevron">
              <a:avLst/>
            </a:prstGeom>
            <a:solidFill>
              <a:srgbClr val="03BDE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소비자동향지수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0897084-2565-48DF-9861-A01F4BDE9BA0}"/>
                </a:ext>
              </a:extLst>
            </p:cNvPr>
            <p:cNvSpPr/>
            <p:nvPr/>
          </p:nvSpPr>
          <p:spPr>
            <a:xfrm>
              <a:off x="224245" y="1754364"/>
              <a:ext cx="2805612" cy="3262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D206B6-1CF6-417D-909A-6C49F448B8FD}"/>
                </a:ext>
              </a:extLst>
            </p:cNvPr>
            <p:cNvSpPr/>
            <p:nvPr/>
          </p:nvSpPr>
          <p:spPr>
            <a:xfrm>
              <a:off x="263430" y="1843695"/>
              <a:ext cx="2680867" cy="3059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화살표: 갈매기형 수장 114">
              <a:extLst>
                <a:ext uri="{FF2B5EF4-FFF2-40B4-BE49-F238E27FC236}">
                  <a16:creationId xmlns:a16="http://schemas.microsoft.com/office/drawing/2014/main" id="{A133866C-86DA-4E2C-8DD4-7D744882CC61}"/>
                </a:ext>
              </a:extLst>
            </p:cNvPr>
            <p:cNvSpPr/>
            <p:nvPr/>
          </p:nvSpPr>
          <p:spPr>
            <a:xfrm>
              <a:off x="336862" y="1907005"/>
              <a:ext cx="2580378" cy="251397"/>
            </a:xfrm>
            <a:prstGeom prst="rect">
              <a:avLst/>
            </a:prstGeom>
            <a:solidFill>
              <a:srgbClr val="03BDE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소비자동향지수</a:t>
              </a:r>
              <a:r>
                <a:rPr kumimoji="1" lang="en-US" altLang="ko-KR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(CSI)</a:t>
              </a:r>
              <a:r>
                <a:rPr kumimoji="1"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활용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32DA9A-A0F1-484E-B2B1-63EAC3390A09}"/>
                </a:ext>
              </a:extLst>
            </p:cNvPr>
            <p:cNvSpPr txBox="1"/>
            <p:nvPr/>
          </p:nvSpPr>
          <p:spPr>
            <a:xfrm>
              <a:off x="406745" y="2280477"/>
              <a:ext cx="2440612" cy="619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소비자동향지수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</a:t>
              </a:r>
              <a:endPara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활용하여 </a:t>
              </a: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화장품 판매전략 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수립</a:t>
              </a:r>
              <a:endPara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5FA74B8-6D2D-4230-B0C4-32548834BEDE}"/>
                </a:ext>
              </a:extLst>
            </p:cNvPr>
            <p:cNvSpPr/>
            <p:nvPr/>
          </p:nvSpPr>
          <p:spPr>
            <a:xfrm>
              <a:off x="465061" y="3769168"/>
              <a:ext cx="2353617" cy="3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화장품과 </a:t>
              </a:r>
              <a:r>
                <a:rPr kumimoji="1"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CSI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</a:t>
              </a: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양의 상관관계</a:t>
              </a:r>
              <a:endParaRPr kumimoji="1" lang="en-US" altLang="ko-KR" sz="12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F96B5C-CB5D-4643-8C69-31DD7B066738}"/>
                </a:ext>
              </a:extLst>
            </p:cNvPr>
            <p:cNvSpPr/>
            <p:nvPr/>
          </p:nvSpPr>
          <p:spPr>
            <a:xfrm>
              <a:off x="224245" y="4112025"/>
              <a:ext cx="2835251" cy="619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CSI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낮을 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때는 </a:t>
              </a: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저가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화장품</a:t>
              </a:r>
              <a:r>
                <a:rPr kumimoji="1"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높을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때는 </a:t>
              </a:r>
              <a:r>
                <a:rPr kumimoji="1" lang="ko-KR" altLang="en-US" sz="1200" dirty="0">
                  <a:solidFill>
                    <a:srgbClr val="009BD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고가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화장품을 광고</a:t>
              </a:r>
              <a:endPara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화살표: 아래쪽 41">
              <a:extLst>
                <a:ext uri="{FF2B5EF4-FFF2-40B4-BE49-F238E27FC236}">
                  <a16:creationId xmlns:a16="http://schemas.microsoft.com/office/drawing/2014/main" id="{4871F0FB-D2D4-4A05-85BA-2A22DF75FB38}"/>
                </a:ext>
              </a:extLst>
            </p:cNvPr>
            <p:cNvSpPr/>
            <p:nvPr/>
          </p:nvSpPr>
          <p:spPr>
            <a:xfrm>
              <a:off x="1551941" y="3195284"/>
              <a:ext cx="179855" cy="356367"/>
            </a:xfrm>
            <a:prstGeom prst="downArrow">
              <a:avLst/>
            </a:prstGeom>
            <a:solidFill>
              <a:srgbClr val="009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4681C28-C81C-4EB5-8B20-1C5754392FF3}"/>
              </a:ext>
            </a:extLst>
          </p:cNvPr>
          <p:cNvSpPr txBox="1"/>
          <p:nvPr/>
        </p:nvSpPr>
        <p:spPr>
          <a:xfrm>
            <a:off x="7031366" y="3075806"/>
            <a:ext cx="1555234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상품군에 맞춰 월별에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상품에 대한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맞춤형 광고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275928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93936" y="2211710"/>
            <a:ext cx="2952328" cy="576064"/>
          </a:xfrm>
          <a:prstGeom prst="rect">
            <a:avLst/>
          </a:prstGeom>
          <a:solidFill>
            <a:srgbClr val="009BD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339752" y="2152104"/>
            <a:ext cx="4534272" cy="695276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17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데이터 </a:t>
            </a:r>
            <a:r>
              <a:rPr lang="en-US" altLang="ko-KR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</a:t>
            </a:r>
            <a:endParaRPr lang="en-US" altLang="ko-KR" sz="1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10E381-5FED-4A6B-A89F-95559DA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33774"/>
              </p:ext>
            </p:extLst>
          </p:nvPr>
        </p:nvGraphicFramePr>
        <p:xfrm>
          <a:off x="1115616" y="1108097"/>
          <a:ext cx="7255385" cy="371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067">
                  <a:extLst>
                    <a:ext uri="{9D8B030D-6E8A-4147-A177-3AD203B41FA5}">
                      <a16:colId xmlns:a16="http://schemas.microsoft.com/office/drawing/2014/main" val="2785094431"/>
                    </a:ext>
                  </a:extLst>
                </a:gridCol>
                <a:gridCol w="2722659">
                  <a:extLst>
                    <a:ext uri="{9D8B030D-6E8A-4147-A177-3AD203B41FA5}">
                      <a16:colId xmlns:a16="http://schemas.microsoft.com/office/drawing/2014/main" val="916812668"/>
                    </a:ext>
                  </a:extLst>
                </a:gridCol>
                <a:gridCol w="2722659">
                  <a:extLst>
                    <a:ext uri="{9D8B030D-6E8A-4147-A177-3AD203B41FA5}">
                      <a16:colId xmlns:a16="http://schemas.microsoft.com/office/drawing/2014/main" val="2379341064"/>
                    </a:ext>
                  </a:extLst>
                </a:gridCol>
              </a:tblGrid>
              <a:tr h="344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83388"/>
                  </a:ext>
                </a:extLst>
              </a:tr>
              <a:tr h="344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엘포인트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Product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199931"/>
                  </a:ext>
                </a:extLst>
              </a:tr>
              <a:tr h="498306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Search1/Search2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561070"/>
                  </a:ext>
                </a:extLst>
              </a:tr>
              <a:tr h="498306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Session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261753"/>
                  </a:ext>
                </a:extLst>
              </a:tr>
              <a:tr h="498306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Master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29485"/>
                  </a:ext>
                </a:extLst>
              </a:tr>
              <a:tr h="498306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Custom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216284"/>
                  </a:ext>
                </a:extLst>
              </a:tr>
              <a:tr h="344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서울시 일별 평균 대기 오염도 정보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서울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열린데이터광장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1481"/>
                  </a:ext>
                </a:extLst>
              </a:tr>
              <a:tr h="344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네이버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데이터랩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화장품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미용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생활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쇼핑인사이트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분야통계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969898"/>
                  </a:ext>
                </a:extLst>
              </a:tr>
              <a:tr h="344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소비자동향지수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2018.04-2018.09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사이 지수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KOSIS 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한국은행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소비자동향조사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18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10E381-5FED-4A6B-A89F-95559DA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85487"/>
              </p:ext>
            </p:extLst>
          </p:nvPr>
        </p:nvGraphicFramePr>
        <p:xfrm>
          <a:off x="944307" y="1167523"/>
          <a:ext cx="7255385" cy="339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067">
                  <a:extLst>
                    <a:ext uri="{9D8B030D-6E8A-4147-A177-3AD203B41FA5}">
                      <a16:colId xmlns:a16="http://schemas.microsoft.com/office/drawing/2014/main" val="2785094431"/>
                    </a:ext>
                  </a:extLst>
                </a:gridCol>
                <a:gridCol w="2722659">
                  <a:extLst>
                    <a:ext uri="{9D8B030D-6E8A-4147-A177-3AD203B41FA5}">
                      <a16:colId xmlns:a16="http://schemas.microsoft.com/office/drawing/2014/main" val="916812668"/>
                    </a:ext>
                  </a:extLst>
                </a:gridCol>
                <a:gridCol w="2722659">
                  <a:extLst>
                    <a:ext uri="{9D8B030D-6E8A-4147-A177-3AD203B41FA5}">
                      <a16:colId xmlns:a16="http://schemas.microsoft.com/office/drawing/2014/main" val="2379341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프로그램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8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199931"/>
                  </a:ext>
                </a:extLst>
              </a:tr>
              <a:tr h="1004851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ORACLE SQL DEVELOPER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정제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561070"/>
                  </a:ext>
                </a:extLst>
              </a:tr>
              <a:tr h="1004851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 Studio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전처리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및 통계분석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8073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Excel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전처리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148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3F49C18-E27F-4A15-91C6-8207B6B78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0" y="2867250"/>
            <a:ext cx="1187624" cy="417046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C027108E-6ED2-4CB3-A26D-893E817B2DDC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데이터 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E5E575-8FA7-4936-AF82-58E23239C4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6" y="3857702"/>
            <a:ext cx="506099" cy="4969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103F9D-D326-416C-8514-2AA02D5F9B2C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15B46EFE-CFED-42BE-BD31-A90BB5A6D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t="4796" r="2788" b="1695"/>
          <a:stretch/>
        </p:blipFill>
        <p:spPr bwMode="auto">
          <a:xfrm>
            <a:off x="1043608" y="1707654"/>
            <a:ext cx="1422366" cy="87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7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1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3D69C-5256-4EFF-B24B-DCA1F0136FB5}"/>
              </a:ext>
            </a:extLst>
          </p:cNvPr>
          <p:cNvSpPr txBox="1"/>
          <p:nvPr/>
        </p:nvSpPr>
        <p:spPr>
          <a:xfrm>
            <a:off x="467544" y="1046480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009BD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Class 2(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중분류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선정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08FCA8-A21B-4DC1-A872-7AB46BF47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7" y="2199848"/>
            <a:ext cx="1104770" cy="1104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A6DEE6-0374-4606-87E9-FA7C381FD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38" y="2169290"/>
            <a:ext cx="1165886" cy="11658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A2437E-5098-4BC3-B93C-B5CF1DE5E8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31" y="2199848"/>
            <a:ext cx="1104771" cy="11047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2D4C96-AF7F-4479-8CE5-687F83C781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16" y="2169290"/>
            <a:ext cx="1165887" cy="11658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A145B6-DB57-4205-A324-84AE168835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64" y="2169290"/>
            <a:ext cx="1165887" cy="11658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D87C2D-2951-4EB8-B27B-A55A5B6D67B8}"/>
              </a:ext>
            </a:extLst>
          </p:cNvPr>
          <p:cNvSpPr txBox="1"/>
          <p:nvPr/>
        </p:nvSpPr>
        <p:spPr>
          <a:xfrm>
            <a:off x="916104" y="3753554"/>
            <a:ext cx="110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화장품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68F5E-F791-4517-B527-157D8977CFF5}"/>
              </a:ext>
            </a:extLst>
          </p:cNvPr>
          <p:cNvSpPr txBox="1"/>
          <p:nvPr/>
        </p:nvSpPr>
        <p:spPr>
          <a:xfrm>
            <a:off x="2339752" y="3753554"/>
            <a:ext cx="134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퍼스널케어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8650-A9A0-45A2-98BD-A7E38C236AA4}"/>
              </a:ext>
            </a:extLst>
          </p:cNvPr>
          <p:cNvSpPr txBox="1"/>
          <p:nvPr/>
        </p:nvSpPr>
        <p:spPr>
          <a:xfrm>
            <a:off x="4105960" y="3746244"/>
            <a:ext cx="110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냉동식품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A2F83A-4631-4FAB-BBAD-C9A1D2381463}"/>
              </a:ext>
            </a:extLst>
          </p:cNvPr>
          <p:cNvSpPr txBox="1"/>
          <p:nvPr/>
        </p:nvSpPr>
        <p:spPr>
          <a:xfrm>
            <a:off x="5643208" y="3755488"/>
            <a:ext cx="110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건강식품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9576C0-2936-4DBA-BBDC-0F7E10EDD307}"/>
              </a:ext>
            </a:extLst>
          </p:cNvPr>
          <p:cNvSpPr txBox="1"/>
          <p:nvPr/>
        </p:nvSpPr>
        <p:spPr>
          <a:xfrm>
            <a:off x="7308304" y="3746244"/>
            <a:ext cx="110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애완용품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8194B7-AA43-443A-9EE0-7AB14B1479E8}"/>
              </a:ext>
            </a:extLst>
          </p:cNvPr>
          <p:cNvSpPr/>
          <p:nvPr/>
        </p:nvSpPr>
        <p:spPr>
          <a:xfrm>
            <a:off x="5348516" y="4912668"/>
            <a:ext cx="3816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Icon made by Freepik,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Swifticons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Nhor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Phai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from www.flaticon.com 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02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373CE8-AAEB-48B9-98F2-94D94636FC08}"/>
              </a:ext>
            </a:extLst>
          </p:cNvPr>
          <p:cNvSpPr/>
          <p:nvPr/>
        </p:nvSpPr>
        <p:spPr>
          <a:xfrm>
            <a:off x="0" y="4676824"/>
            <a:ext cx="9144000" cy="466676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3D69C-5256-4EFF-B24B-DCA1F0136FB5}"/>
              </a:ext>
            </a:extLst>
          </p:cNvPr>
          <p:cNvSpPr txBox="1"/>
          <p:nvPr/>
        </p:nvSpPr>
        <p:spPr>
          <a:xfrm>
            <a:off x="323528" y="799915"/>
            <a:ext cx="562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DEVELOER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필요한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추출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767D2-A293-4163-87BA-03CF2FD59330}"/>
              </a:ext>
            </a:extLst>
          </p:cNvPr>
          <p:cNvSpPr txBox="1"/>
          <p:nvPr/>
        </p:nvSpPr>
        <p:spPr>
          <a:xfrm>
            <a:off x="323528" y="1184434"/>
            <a:ext cx="653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모든 상품에 대한 정보가 있는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MASTER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파일에서 필요한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필터 적용 하여 분류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DDF09D-737A-4089-8D4B-E384AF36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796504"/>
            <a:ext cx="2736304" cy="27194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174A96-4A63-4136-AF87-B1F73796D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83" y="1796504"/>
            <a:ext cx="2325154" cy="27194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TextBox 38">
            <a:extLst>
              <a:ext uri="{FF2B5EF4-FFF2-40B4-BE49-F238E27FC236}">
                <a16:creationId xmlns:a16="http://schemas.microsoft.com/office/drawing/2014/main" id="{F4771D76-C34D-4B74-A808-3FCB7D9360D6}"/>
              </a:ext>
            </a:extLst>
          </p:cNvPr>
          <p:cNvSpPr txBox="1"/>
          <p:nvPr/>
        </p:nvSpPr>
        <p:spPr>
          <a:xfrm>
            <a:off x="1691680" y="4792259"/>
            <a:ext cx="7508787" cy="46442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처음 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파일의  데이터는  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약 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80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만개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행   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=  &gt;   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필요한 건강식품에 해당되는  데이터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약 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8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천개로 정제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완료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FB10A57-8B16-4596-9A7B-E272433A9DD4}"/>
              </a:ext>
            </a:extLst>
          </p:cNvPr>
          <p:cNvSpPr/>
          <p:nvPr/>
        </p:nvSpPr>
        <p:spPr>
          <a:xfrm>
            <a:off x="3716399" y="2787774"/>
            <a:ext cx="1450996" cy="648072"/>
          </a:xfrm>
          <a:prstGeom prst="rightArrow">
            <a:avLst/>
          </a:prstGeom>
          <a:solidFill>
            <a:srgbClr val="009B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24AAE1-4FA2-4917-87CB-4F5ACAAEA7B3}"/>
              </a:ext>
            </a:extLst>
          </p:cNvPr>
          <p:cNvSpPr/>
          <p:nvPr/>
        </p:nvSpPr>
        <p:spPr>
          <a:xfrm>
            <a:off x="323528" y="1487495"/>
            <a:ext cx="15921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(EX)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中 건강식품</a:t>
            </a:r>
          </a:p>
        </p:txBody>
      </p:sp>
    </p:spTree>
    <p:extLst>
      <p:ext uri="{BB962C8B-B14F-4D97-AF65-F5344CB8AC3E}">
        <p14:creationId xmlns:p14="http://schemas.microsoft.com/office/powerpoint/2010/main" val="354490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2F64CB-79CE-42E7-AC7E-86620F2F3686}"/>
              </a:ext>
            </a:extLst>
          </p:cNvPr>
          <p:cNvSpPr/>
          <p:nvPr/>
        </p:nvSpPr>
        <p:spPr>
          <a:xfrm>
            <a:off x="0" y="4676824"/>
            <a:ext cx="9144000" cy="466676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3D69C-5256-4EFF-B24B-DCA1F0136FB5}"/>
              </a:ext>
            </a:extLst>
          </p:cNvPr>
          <p:cNvSpPr txBox="1"/>
          <p:nvPr/>
        </p:nvSpPr>
        <p:spPr>
          <a:xfrm>
            <a:off x="323528" y="799915"/>
            <a:ext cx="562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DEVELOER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필요한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추출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767D2-A293-4163-87BA-03CF2FD59330}"/>
              </a:ext>
            </a:extLst>
          </p:cNvPr>
          <p:cNvSpPr txBox="1"/>
          <p:nvPr/>
        </p:nvSpPr>
        <p:spPr>
          <a:xfrm>
            <a:off x="327930" y="1175024"/>
            <a:ext cx="7743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HEALTHFOOD(MASTER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건강식품만 담겨있는 테이블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조인하여 구매목록 생성 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3F14B0C-EA3A-491C-B480-C6E74FF97FE4}"/>
              </a:ext>
            </a:extLst>
          </p:cNvPr>
          <p:cNvSpPr/>
          <p:nvPr/>
        </p:nvSpPr>
        <p:spPr>
          <a:xfrm>
            <a:off x="5732997" y="1964103"/>
            <a:ext cx="873641" cy="523220"/>
          </a:xfrm>
          <a:prstGeom prst="right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F4771D76-C34D-4B74-A808-3FCB7D9360D6}"/>
              </a:ext>
            </a:extLst>
          </p:cNvPr>
          <p:cNvSpPr txBox="1"/>
          <p:nvPr/>
        </p:nvSpPr>
        <p:spPr>
          <a:xfrm>
            <a:off x="1799184" y="4711101"/>
            <a:ext cx="7344816" cy="3981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PRODUCT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PD_C  (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상품코드</a:t>
            </a:r>
            <a:r>
              <a:rPr lang="en-US" altLang="ko-KR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통해 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건강식품 테이블 과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이너 조인 함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으로써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건강식품을 구입한 정보에 대한 테이블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생성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INNER JOIN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한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이유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먼저  정제한 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HEALTHFOOD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에 상품코드와  구매한 상품의 코드 의 교집합 데이터를 추출 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1889D7-ADDB-4BCB-BEEF-B0462E2B13D4}"/>
              </a:ext>
            </a:extLst>
          </p:cNvPr>
          <p:cNvSpPr/>
          <p:nvPr/>
        </p:nvSpPr>
        <p:spPr>
          <a:xfrm>
            <a:off x="2591780" y="1877804"/>
            <a:ext cx="1008112" cy="2086737"/>
          </a:xfrm>
          <a:prstGeom prst="rect">
            <a:avLst/>
          </a:prstGeom>
          <a:noFill/>
          <a:ln>
            <a:solidFill>
              <a:srgbClr val="009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sz="9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SELECT  P.CLNT_ID, P.SESS_ID, P.PD_BUY_CT, H.PD_C, H.CLAC2_NM, H.CLAC3_NM</a:t>
            </a:r>
          </a:p>
          <a:p>
            <a:pPr>
              <a:lnSpc>
                <a:spcPct val="110000"/>
              </a:lnSpc>
            </a:pPr>
            <a:endParaRPr lang="en-US" altLang="ko-KR" sz="9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9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FROM PRODUCT P INNER JOIN  HEALTHFOOD  H</a:t>
            </a:r>
          </a:p>
          <a:p>
            <a:pPr>
              <a:lnSpc>
                <a:spcPct val="110000"/>
              </a:lnSpc>
            </a:pPr>
            <a:endParaRPr lang="en-US" altLang="ko-KR" sz="9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9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ON P.PD_C=B.PD_C;</a:t>
            </a:r>
            <a:r>
              <a:rPr lang="ko-KR" altLang="en-US" sz="9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9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047498-5C43-4E42-A3A1-F7C5AC71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8" y="1873936"/>
            <a:ext cx="2112297" cy="20776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0D18CE-CBE0-4397-8804-7922947F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89" y="1867744"/>
            <a:ext cx="2181994" cy="20776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354E32DF-9214-44A7-AD1E-74836A7BA1E0}"/>
              </a:ext>
            </a:extLst>
          </p:cNvPr>
          <p:cNvSpPr/>
          <p:nvPr/>
        </p:nvSpPr>
        <p:spPr>
          <a:xfrm>
            <a:off x="497500" y="3964542"/>
            <a:ext cx="1728192" cy="7637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200BDCB-2E3A-499D-BBF1-C0742BCFF54B}"/>
              </a:ext>
            </a:extLst>
          </p:cNvPr>
          <p:cNvSpPr/>
          <p:nvPr/>
        </p:nvSpPr>
        <p:spPr>
          <a:xfrm>
            <a:off x="5732996" y="3284309"/>
            <a:ext cx="873641" cy="523220"/>
          </a:xfrm>
          <a:prstGeom prst="right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2EC7CD-436B-4C1A-856B-5F479C8A5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201" y="1852068"/>
            <a:ext cx="1799471" cy="20776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94183DE-0BA5-44E9-A467-D2804906CB00}"/>
              </a:ext>
            </a:extLst>
          </p:cNvPr>
          <p:cNvSpPr/>
          <p:nvPr/>
        </p:nvSpPr>
        <p:spPr>
          <a:xfrm>
            <a:off x="3342064" y="3968267"/>
            <a:ext cx="2755744" cy="7637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HEALTH FOOD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A894BAE-535C-4375-8AB5-3C996A3D6FB8}"/>
              </a:ext>
            </a:extLst>
          </p:cNvPr>
          <p:cNvSpPr/>
          <p:nvPr/>
        </p:nvSpPr>
        <p:spPr>
          <a:xfrm>
            <a:off x="6372200" y="3964542"/>
            <a:ext cx="2854172" cy="7637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HEALTH_BUY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229A7B-8B26-4BFB-AA35-6E492AD3B51F}"/>
              </a:ext>
            </a:extLst>
          </p:cNvPr>
          <p:cNvSpPr/>
          <p:nvPr/>
        </p:nvSpPr>
        <p:spPr>
          <a:xfrm>
            <a:off x="2591780" y="3965560"/>
            <a:ext cx="1008112" cy="761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INNER JOIN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C2535A6-761F-4912-8A02-F7457306311E}"/>
              </a:ext>
            </a:extLst>
          </p:cNvPr>
          <p:cNvSpPr/>
          <p:nvPr/>
        </p:nvSpPr>
        <p:spPr>
          <a:xfrm>
            <a:off x="5732998" y="2620907"/>
            <a:ext cx="873641" cy="523220"/>
          </a:xfrm>
          <a:prstGeom prst="right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F1BFAB-B9B5-4A6C-A0C9-45F56F161F10}"/>
              </a:ext>
            </a:extLst>
          </p:cNvPr>
          <p:cNvSpPr/>
          <p:nvPr/>
        </p:nvSpPr>
        <p:spPr>
          <a:xfrm>
            <a:off x="323528" y="1487495"/>
            <a:ext cx="15921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(EX)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中 건강식품</a:t>
            </a:r>
          </a:p>
        </p:txBody>
      </p:sp>
    </p:spTree>
    <p:extLst>
      <p:ext uri="{BB962C8B-B14F-4D97-AF65-F5344CB8AC3E}">
        <p14:creationId xmlns:p14="http://schemas.microsoft.com/office/powerpoint/2010/main" val="31019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75EA86-0BD8-4CD6-B4C0-B647C35F7DAD}"/>
              </a:ext>
            </a:extLst>
          </p:cNvPr>
          <p:cNvSpPr/>
          <p:nvPr/>
        </p:nvSpPr>
        <p:spPr>
          <a:xfrm>
            <a:off x="0" y="4676824"/>
            <a:ext cx="9144000" cy="466676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3D69C-5256-4EFF-B24B-DCA1F0136FB5}"/>
              </a:ext>
            </a:extLst>
          </p:cNvPr>
          <p:cNvSpPr txBox="1"/>
          <p:nvPr/>
        </p:nvSpPr>
        <p:spPr>
          <a:xfrm>
            <a:off x="323528" y="799915"/>
            <a:ext cx="562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DEVELOER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필요한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추출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767D2-A293-4163-87BA-03CF2FD59330}"/>
              </a:ext>
            </a:extLst>
          </p:cNvPr>
          <p:cNvSpPr txBox="1"/>
          <p:nvPr/>
        </p:nvSpPr>
        <p:spPr>
          <a:xfrm>
            <a:off x="323528" y="1174463"/>
            <a:ext cx="8775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③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HEALTH_BUY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SESSION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테이블을 조인하여 세션날짜와 총페이지 조회수 파악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For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행동 분석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F4771D76-C34D-4B74-A808-3FCB7D9360D6}"/>
              </a:ext>
            </a:extLst>
          </p:cNvPr>
          <p:cNvSpPr txBox="1"/>
          <p:nvPr/>
        </p:nvSpPr>
        <p:spPr>
          <a:xfrm>
            <a:off x="-45440" y="4711101"/>
            <a:ext cx="9143999" cy="3981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HEALTH_BUY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SESSION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테이블을 </a:t>
            </a:r>
            <a:r>
              <a:rPr lang="en-US" altLang="ko-KR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INNER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JOIN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하여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구매한사람들 중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에서 의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세션날짜</a:t>
            </a:r>
            <a:r>
              <a:rPr lang="en-US" altLang="ko-KR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&amp; 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총페이지 조회수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추출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HEALTH_BUY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테이블의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SESS_ID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SESSION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SESS_ID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통해 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INNER JOIN ( +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똑같은  논리로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HEALTH_BUY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테이블 기준으로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RIGH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TOUTER  JOIN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결과도 같게 나옴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1889D7-ADDB-4BCB-BEEF-B0462E2B13D4}"/>
              </a:ext>
            </a:extLst>
          </p:cNvPr>
          <p:cNvSpPr/>
          <p:nvPr/>
        </p:nvSpPr>
        <p:spPr>
          <a:xfrm>
            <a:off x="2482772" y="1922146"/>
            <a:ext cx="1125980" cy="2080041"/>
          </a:xfrm>
          <a:prstGeom prst="rect">
            <a:avLst/>
          </a:prstGeom>
          <a:noFill/>
          <a:ln>
            <a:solidFill>
              <a:srgbClr val="009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SELECT  S.SESS_DT, C.CLNT_ID, C.SESS_ID,  C.PD_C, C.CLAC2_NM, C.CLAC3_NM, C.PD_BUY_CT, S.TOT_PAG_VIEW_CT</a:t>
            </a:r>
          </a:p>
          <a:p>
            <a:r>
              <a:rPr lang="en-US" altLang="ko-KR" sz="1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FROM SESSIONS S INNER JOIN INNERCOSMETIC_BUY C    ON S.SESS_ID=C.SESS_ID;;</a:t>
            </a:r>
            <a:r>
              <a:rPr lang="ko-KR" altLang="en-US" sz="1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4E32DF-9214-44A7-AD1E-74836A7BA1E0}"/>
              </a:ext>
            </a:extLst>
          </p:cNvPr>
          <p:cNvSpPr/>
          <p:nvPr/>
        </p:nvSpPr>
        <p:spPr>
          <a:xfrm>
            <a:off x="-152418" y="3896259"/>
            <a:ext cx="2636186" cy="7637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HEALTH_BUY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4183DE-0BA5-44E9-A467-D2804906CB00}"/>
              </a:ext>
            </a:extLst>
          </p:cNvPr>
          <p:cNvSpPr/>
          <p:nvPr/>
        </p:nvSpPr>
        <p:spPr>
          <a:xfrm>
            <a:off x="3933948" y="3896259"/>
            <a:ext cx="1738294" cy="7637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SESSION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A894BAE-535C-4375-8AB5-3C996A3D6FB8}"/>
              </a:ext>
            </a:extLst>
          </p:cNvPr>
          <p:cNvSpPr/>
          <p:nvPr/>
        </p:nvSpPr>
        <p:spPr>
          <a:xfrm>
            <a:off x="6228184" y="3896259"/>
            <a:ext cx="3430238" cy="7637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HEALTH_SESSION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229A7B-8B26-4BFB-AA35-6E492AD3B51F}"/>
              </a:ext>
            </a:extLst>
          </p:cNvPr>
          <p:cNvSpPr/>
          <p:nvPr/>
        </p:nvSpPr>
        <p:spPr>
          <a:xfrm>
            <a:off x="2493344" y="3897277"/>
            <a:ext cx="1008112" cy="761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INNER JOIN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7E8D14-C1B0-4FB6-967E-454F8C47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930025"/>
            <a:ext cx="1976506" cy="20280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46C328B-5A99-4DDA-8A86-371AB9F35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02" y="1940720"/>
            <a:ext cx="2129577" cy="20280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C69DB7-EE30-419B-B9C4-3BA399FA7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194" y="1933740"/>
            <a:ext cx="2190382" cy="20280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F581B1-AC8C-4F36-A3A6-D99BDAA9186F}"/>
              </a:ext>
            </a:extLst>
          </p:cNvPr>
          <p:cNvSpPr/>
          <p:nvPr/>
        </p:nvSpPr>
        <p:spPr>
          <a:xfrm>
            <a:off x="323528" y="1487495"/>
            <a:ext cx="15921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(EX)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中 건강식품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C531953-6EB4-449E-B05F-E13932637225}"/>
              </a:ext>
            </a:extLst>
          </p:cNvPr>
          <p:cNvSpPr/>
          <p:nvPr/>
        </p:nvSpPr>
        <p:spPr>
          <a:xfrm>
            <a:off x="6070172" y="2011731"/>
            <a:ext cx="738495" cy="523220"/>
          </a:xfrm>
          <a:prstGeom prst="right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FA60D1B-A73E-411A-95D4-0EA76C4ADAE4}"/>
              </a:ext>
            </a:extLst>
          </p:cNvPr>
          <p:cNvSpPr/>
          <p:nvPr/>
        </p:nvSpPr>
        <p:spPr>
          <a:xfrm>
            <a:off x="6070171" y="3331937"/>
            <a:ext cx="738495" cy="523220"/>
          </a:xfrm>
          <a:prstGeom prst="right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FBC7125-4D4C-4E0E-9E60-BBE08A7BD37B}"/>
              </a:ext>
            </a:extLst>
          </p:cNvPr>
          <p:cNvSpPr/>
          <p:nvPr/>
        </p:nvSpPr>
        <p:spPr>
          <a:xfrm>
            <a:off x="6070173" y="2668535"/>
            <a:ext cx="738495" cy="523220"/>
          </a:xfrm>
          <a:prstGeom prst="right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EC48B9-EF42-4CB9-AC2F-F00645099C6A}"/>
              </a:ext>
            </a:extLst>
          </p:cNvPr>
          <p:cNvSpPr/>
          <p:nvPr/>
        </p:nvSpPr>
        <p:spPr>
          <a:xfrm>
            <a:off x="0" y="4676824"/>
            <a:ext cx="9144000" cy="466676"/>
          </a:xfrm>
          <a:prstGeom prst="rect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425546-84AE-4B98-8853-3FE46A799934}"/>
              </a:ext>
            </a:extLst>
          </p:cNvPr>
          <p:cNvCxnSpPr>
            <a:cxnSpLocks/>
          </p:cNvCxnSpPr>
          <p:nvPr/>
        </p:nvCxnSpPr>
        <p:spPr>
          <a:xfrm>
            <a:off x="323528" y="707926"/>
            <a:ext cx="2736304" cy="0"/>
          </a:xfrm>
          <a:prstGeom prst="line">
            <a:avLst/>
          </a:prstGeom>
          <a:ln w="12700">
            <a:solidFill>
              <a:srgbClr val="009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195B3B78-DB67-404A-830C-E61A5B17A850}"/>
              </a:ext>
            </a:extLst>
          </p:cNvPr>
          <p:cNvSpPr txBox="1">
            <a:spLocks/>
          </p:cNvSpPr>
          <p:nvPr/>
        </p:nvSpPr>
        <p:spPr>
          <a:xfrm>
            <a:off x="683568" y="321849"/>
            <a:ext cx="32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BB9DF-B726-4976-83D7-BAB28B994D2D}"/>
              </a:ext>
            </a:extLst>
          </p:cNvPr>
          <p:cNvSpPr/>
          <p:nvPr/>
        </p:nvSpPr>
        <p:spPr>
          <a:xfrm>
            <a:off x="177469" y="240259"/>
            <a:ext cx="50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9B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3D69C-5256-4EFF-B24B-DCA1F0136FB5}"/>
              </a:ext>
            </a:extLst>
          </p:cNvPr>
          <p:cNvSpPr txBox="1"/>
          <p:nvPr/>
        </p:nvSpPr>
        <p:spPr>
          <a:xfrm>
            <a:off x="323528" y="799915"/>
            <a:ext cx="562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DEVELOER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필요한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추출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767D2-A293-4163-87BA-03CF2FD59330}"/>
              </a:ext>
            </a:extLst>
          </p:cNvPr>
          <p:cNvSpPr txBox="1"/>
          <p:nvPr/>
        </p:nvSpPr>
        <p:spPr>
          <a:xfrm>
            <a:off x="323528" y="1160385"/>
            <a:ext cx="5896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④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HEALTH_SESSION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CUSTOM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(For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 분석시도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F4771D76-C34D-4B74-A808-3FCB7D9360D6}"/>
              </a:ext>
            </a:extLst>
          </p:cNvPr>
          <p:cNvSpPr txBox="1"/>
          <p:nvPr/>
        </p:nvSpPr>
        <p:spPr>
          <a:xfrm>
            <a:off x="-453485" y="4737362"/>
            <a:ext cx="9597485" cy="33175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HEALTH_SESSION </a:t>
            </a:r>
            <a:r>
              <a:rPr lang="ko-KR" altLang="en-US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고객에게 지급되는 고유 </a:t>
            </a:r>
            <a:r>
              <a:rPr lang="en-US" altLang="ko-KR" sz="1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CLNT_ID  </a:t>
            </a:r>
            <a:r>
              <a:rPr lang="ko-KR" altLang="en-US" sz="1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CUSTOM </a:t>
            </a:r>
            <a:r>
              <a:rPr lang="ko-KR" altLang="en-US" sz="1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테이블의 </a:t>
            </a:r>
            <a:r>
              <a:rPr lang="en-US" altLang="ko-KR" sz="1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CLNT_ID </a:t>
            </a:r>
            <a:r>
              <a:rPr lang="ko-KR" altLang="en-US" sz="1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조인</a:t>
            </a:r>
            <a:endParaRPr lang="en-US" altLang="ko-KR" sz="1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ko-KR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RIGHT OUTER JOIN </a:t>
            </a:r>
            <a:r>
              <a:rPr lang="ko-KR" altLang="en-US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으로 </a:t>
            </a:r>
            <a:r>
              <a:rPr lang="en-US" altLang="ko-KR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JOIN </a:t>
            </a:r>
            <a:r>
              <a:rPr lang="ko-KR" altLang="en-US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한 이유</a:t>
            </a:r>
            <a:r>
              <a:rPr lang="en-US" altLang="ko-KR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정제해왔던 데이터를 갖고있는 </a:t>
            </a:r>
            <a:r>
              <a:rPr lang="en-US" altLang="ko-KR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HEALTH_SESSION</a:t>
            </a:r>
            <a:r>
              <a:rPr lang="ko-KR" altLang="en-US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기준으로 데이터의 교집합을 불러오기 때문</a:t>
            </a:r>
            <a:r>
              <a:rPr lang="en-US" altLang="ko-KR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CUSTOM </a:t>
            </a:r>
            <a:r>
              <a:rPr lang="ko-KR" altLang="en-US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데이터의 </a:t>
            </a:r>
            <a:r>
              <a:rPr lang="en-US" altLang="ko-KR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CLNT_ID</a:t>
            </a:r>
            <a:r>
              <a:rPr lang="ko-KR" altLang="en-US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들은 건강식품을 산 사람도 있고 사지 않은 사람도 존재</a:t>
            </a:r>
            <a:r>
              <a:rPr lang="en-US" altLang="ko-KR" sz="1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1889D7-ADDB-4BCB-BEEF-B0462E2B13D4}"/>
              </a:ext>
            </a:extLst>
          </p:cNvPr>
          <p:cNvSpPr/>
          <p:nvPr/>
        </p:nvSpPr>
        <p:spPr>
          <a:xfrm>
            <a:off x="2547318" y="1832294"/>
            <a:ext cx="1088578" cy="2323631"/>
          </a:xfrm>
          <a:prstGeom prst="rect">
            <a:avLst/>
          </a:prstGeom>
          <a:noFill/>
          <a:ln>
            <a:solidFill>
              <a:srgbClr val="009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sz="9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SELECT  C.SESS_DT, C.CLNT_ID, S.CLNT_AGE, S.CLNT_GENDER, C.SESS_ID,  C.PD_C, C.CLAC2_NM, C.CLAC3_NM, C.PD_BUY_CT, C.TOT_PAG_VIEW_CT</a:t>
            </a:r>
          </a:p>
          <a:p>
            <a:pPr>
              <a:lnSpc>
                <a:spcPct val="110000"/>
              </a:lnSpc>
            </a:pPr>
            <a:r>
              <a:rPr lang="en-US" altLang="ko-KR" sz="9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FROM CUSTOM S INNER JOIN INNER_COSMETIC_SESSION C</a:t>
            </a:r>
          </a:p>
          <a:p>
            <a:pPr>
              <a:lnSpc>
                <a:spcPct val="110000"/>
              </a:lnSpc>
            </a:pPr>
            <a:r>
              <a:rPr lang="en-US" altLang="ko-KR" sz="9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    ON S.CLNT_ID=C.CLNT_ID;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4E32DF-9214-44A7-AD1E-74836A7BA1E0}"/>
              </a:ext>
            </a:extLst>
          </p:cNvPr>
          <p:cNvSpPr/>
          <p:nvPr/>
        </p:nvSpPr>
        <p:spPr>
          <a:xfrm>
            <a:off x="-322433" y="4040275"/>
            <a:ext cx="3046427" cy="7637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HEALTH_SESSION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4183DE-0BA5-44E9-A467-D2804906CB00}"/>
              </a:ext>
            </a:extLst>
          </p:cNvPr>
          <p:cNvSpPr/>
          <p:nvPr/>
        </p:nvSpPr>
        <p:spPr>
          <a:xfrm>
            <a:off x="3797361" y="4040275"/>
            <a:ext cx="1738294" cy="7637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CUSTOM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A894BAE-535C-4375-8AB5-3C996A3D6FB8}"/>
              </a:ext>
            </a:extLst>
          </p:cNvPr>
          <p:cNvSpPr/>
          <p:nvPr/>
        </p:nvSpPr>
        <p:spPr>
          <a:xfrm>
            <a:off x="6425146" y="4040275"/>
            <a:ext cx="2736303" cy="7637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HEALTH_FOOD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229A7B-8B26-4BFB-AA35-6E492AD3B51F}"/>
              </a:ext>
            </a:extLst>
          </p:cNvPr>
          <p:cNvSpPr/>
          <p:nvPr/>
        </p:nvSpPr>
        <p:spPr>
          <a:xfrm>
            <a:off x="2315699" y="4125292"/>
            <a:ext cx="1540006" cy="593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RIGHTOUTER JOIN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46C328B-5A99-4DDA-8A86-371AB9F3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0" y="1866334"/>
            <a:ext cx="2159276" cy="22697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50090A-B2E4-442F-A8E9-F835258E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600" y="1832294"/>
            <a:ext cx="2296800" cy="23236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4F3E52-D3A1-4B3C-BB29-01C23392A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745" y="1859231"/>
            <a:ext cx="1781108" cy="22697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C23BFDE-237F-4F71-BA16-2B4940A725AF}"/>
              </a:ext>
            </a:extLst>
          </p:cNvPr>
          <p:cNvSpPr/>
          <p:nvPr/>
        </p:nvSpPr>
        <p:spPr>
          <a:xfrm>
            <a:off x="5761075" y="2099323"/>
            <a:ext cx="738495" cy="523220"/>
          </a:xfrm>
          <a:prstGeom prst="right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519CAB8-F971-4BF0-82FA-9BD28C719508}"/>
              </a:ext>
            </a:extLst>
          </p:cNvPr>
          <p:cNvSpPr/>
          <p:nvPr/>
        </p:nvSpPr>
        <p:spPr>
          <a:xfrm>
            <a:off x="5761074" y="3419529"/>
            <a:ext cx="738495" cy="523220"/>
          </a:xfrm>
          <a:prstGeom prst="right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7387906-6207-4719-AA7E-D7E190E97E74}"/>
              </a:ext>
            </a:extLst>
          </p:cNvPr>
          <p:cNvSpPr/>
          <p:nvPr/>
        </p:nvSpPr>
        <p:spPr>
          <a:xfrm>
            <a:off x="5761076" y="2756127"/>
            <a:ext cx="738495" cy="523220"/>
          </a:xfrm>
          <a:prstGeom prst="rightArrow">
            <a:avLst/>
          </a:prstGeom>
          <a:solidFill>
            <a:srgbClr val="009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ADFD04-8BA0-48DE-9570-01482DF0E68E}"/>
              </a:ext>
            </a:extLst>
          </p:cNvPr>
          <p:cNvSpPr/>
          <p:nvPr/>
        </p:nvSpPr>
        <p:spPr>
          <a:xfrm>
            <a:off x="323528" y="1487495"/>
            <a:ext cx="15921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(EX)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상품군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中 건강식품</a:t>
            </a:r>
          </a:p>
        </p:txBody>
      </p:sp>
    </p:spTree>
    <p:extLst>
      <p:ext uri="{BB962C8B-B14F-4D97-AF65-F5344CB8AC3E}">
        <p14:creationId xmlns:p14="http://schemas.microsoft.com/office/powerpoint/2010/main" val="225256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1946</Words>
  <Application>Microsoft Office PowerPoint</Application>
  <PresentationFormat>화면 슬라이드 쇼(16:9)</PresentationFormat>
  <Paragraphs>462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나눔스퀘어</vt:lpstr>
      <vt:lpstr>맑은 고딕</vt:lpstr>
      <vt:lpstr>나눔스퀘어 Bold</vt:lpstr>
      <vt:lpstr>나눔스퀘어 ExtraBold</vt:lpstr>
      <vt:lpstr>함초롬바탕</vt:lpstr>
      <vt:lpstr>Arial</vt:lpstr>
      <vt:lpstr>Consolas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 붉은 심플 템플릿</dc:title>
  <dc:creator>박선정</dc:creator>
  <cp:lastModifiedBy>정채영</cp:lastModifiedBy>
  <cp:revision>110</cp:revision>
  <dcterms:created xsi:type="dcterms:W3CDTF">2018-11-08T12:42:42Z</dcterms:created>
  <dcterms:modified xsi:type="dcterms:W3CDTF">2019-01-16T03:47:01Z</dcterms:modified>
</cp:coreProperties>
</file>