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64D34A-2D9D-4D38-AC80-378D2EDE1EE6}">
  <a:tblStyle styleId="{FF64D34A-2D9D-4D38-AC80-378D2EDE1E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퍼스널 컬러 진단 및 스타일링 시스템을 구현하는 프로젝트를 진행하였습니다.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3f35c488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3f35c488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모델을 웹에 적용하였을때 보여지는 화면입니다.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남자를 적용하였을때는 </a:t>
            </a:r>
            <a:r>
              <a:rPr lang="ko">
                <a:solidFill>
                  <a:schemeClr val="dk1"/>
                </a:solidFill>
              </a:rPr>
              <a:t>퍼스널컬러 계절별로 추천하는 스타일링 및 </a:t>
            </a:r>
            <a:r>
              <a:rPr lang="ko"/>
              <a:t>추천 염색컬러와 코디를 출력합니다. 가을웜톤인 현빈을 적용하여 다음과 같은 결과를 얻었습니다. 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3f35c488e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3f35c488e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여성의 경우 추천 화장품과 코디를 출력하도록 개발하였습니다. 이 화면은 겨울쿨톤인 김옥빈을 출력하여 얻은 결과입니다.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3f35c488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3f35c488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3f35c48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3f35c48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3f35c48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3f35c48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퍼스널컬러란 사람과 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가장 어울리는 색상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을 찾는 색채학 이론으로</a:t>
            </a:r>
            <a:r>
              <a:rPr lang="ko">
                <a:solidFill>
                  <a:schemeClr val="dk1"/>
                </a:solidFill>
              </a:rPr>
              <a:t> 개개인마다 가지고 있는 고유의 색에 따라 조화를 이루는 색이 다르며 어떠한 색으로 스타일링 하는가에 따라 개인의 인상을 다르게 만들수 있다는 이론입니다. 퍼스널컬러는 크게 warm톤과 cool톤으로 나눌 수 있으며 warm은 봄, 가을 톤이 cool톤은 또다시 여름과 겨울톤으로 분류가 됩니다.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최근 퍼스널컬러 열풍이 불면서, 자신에게 잘 어울리는 고유한 색이 무엇인지 알고 싶어하는 대중들의 니즈가 커졌고, 이로인해 퍼스널 컬러를 진단해주는 업체와 그에 맞춘 톤 별 메이크업 제품이 하나의 마케팅 수단으로 떠오르고 있습니다.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이 프로젝트의 목표는 이미지의 얼굴을 인식하여 성별과 퍼스널컬러를 판별하고 그에 어울리는 메이크업 혹은 스타일링 방법을 추천해주는 시스템을 구현하는 것입니다.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3f35c48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3f35c48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안면 이미지 데이터를 수집하기 위해 웹 crawling을 이용하였습니다. 기존에 퍼스널 컬러가 알려진 대표 연예인의 이미지를 google상에서 crawling을 이용하여 수집한 후 얼굴이 가려진 이미지, 해당 연예인이 아닌 이미지 등 잘못된 데이터들을 1차적으로 수동으로 제거하였습니다. 그 결과 남자, 여자 순서로 봄은 각각 39, 376장, 여름은 154, 245장, 가을은 108, 333장, 겨울은 178, 206장을 수집할 수 있었습니다. 모델을 훈련시키기에 비교적 적은 양의 데이터셋이기 때문에 augmentation을 이용하여 데이터셋을 증가시키려 노력했습니다. 또한 표에서 알 수 있듯이 계절 별로 수량 차이가 발생하였기에 수량이 비교적 부족한 계절에 대해 Oversampling을 적용하여 평균을 맞춰주었습니다.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3f35c488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3f35c488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배경을 제외한 안면 이미지만을 이용하여 훈련하기 위해 데이터셋의 얼굴을 인식한 후 안면 이미지만을 자르는 전처리를 구현하였습니다. 안면을 랜드마킹하여 얼굴을 인식하기 위해 높은 정확도를 보이는 dlib을 이용하여 구현하였으며 그 중 얼굴 윤곽과 눈, 코, 입을 찾는 총 68개의 랜드마크를 찾았습니다.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랜드마크를 이용하여 얻은 얼굴 윤곽의 left, top, right, bottom의 4가지의 좌표 값을 이용해 rectangle을 그리게 해 안면 이미지만을 추출하도록 하였습니다. 또한 크롤링 하여 얻게 된 이미지들은 다양한 크기로 구성되어 있기 때문에 동일한 크기의 이미지로 변환하기 위해 resize를 이용하여 최종적으로 넓이가 128로 동일한 데이터셋을 확보하게 되었습니다.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3f35c488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3f35c488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1B1642"/>
                </a:solidFill>
                <a:highlight>
                  <a:srgbClr val="FFFFFF"/>
                </a:highlight>
              </a:rPr>
              <a:t>이 프로젝트에서 사용한 모델은 cnn이며 </a:t>
            </a:r>
            <a:r>
              <a:rPr lang="ko">
                <a:solidFill>
                  <a:srgbClr val="1B1642"/>
                </a:solidFill>
                <a:highlight>
                  <a:srgbClr val="FFFFFF"/>
                </a:highlight>
              </a:rPr>
              <a:t>VGGNET은 CNN의 대표적 모델 중 하나입니다, 16개의 Layer 로 이루어져 있으면 VGG16, 19개의 Layer로 이루어져 있으면 VGG19로 분류가 되며 그 중 최종적으로 가장 정확도가 높게 나왔던 vgg16을 사용하여 최종 모델을 구현하게 되었습니다. VGGNET은 ImageNet에서 사전학습 된 tensorflow의 keras에서 불러와 사용하였습니다. </a:t>
            </a:r>
            <a:endParaRPr>
              <a:solidFill>
                <a:srgbClr val="1B16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1B1642"/>
                </a:solidFill>
                <a:highlight>
                  <a:srgbClr val="FFFFFF"/>
                </a:highlight>
              </a:rPr>
              <a:t>또한 한 개의 모델에서 성별과 퍼스널 컬러를 분류하는 2가지의 결과를 얻기 위해 2개의 output을 얻을 수 있는 형태로 변환하여 사용하였습니다. </a:t>
            </a:r>
            <a:endParaRPr>
              <a:solidFill>
                <a:srgbClr val="1B164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3f35c488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3f35c488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1B1642"/>
                </a:solidFill>
                <a:highlight>
                  <a:schemeClr val="lt1"/>
                </a:highlight>
              </a:rPr>
              <a:t>한 개의 모델에서 성별과 퍼스널 컬러를 분류하는 2가지의 결과를 얻어야 했기때문에 전체 모델 구성도에서 확인할 수 있듯이 모델에 1개의 input을 넣으면 2개의 output을 얻을 수 있는 형태로 변환하여 사용하였습니다. 또한 모델의 정확도를 좀 더 높이기 위해 전이학습 방법을 사용하였습니다. 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12121"/>
                </a:solidFill>
                <a:highlight>
                  <a:srgbClr val="FFFFFF"/>
                </a:highlight>
              </a:rPr>
              <a:t>전이학습은 하나의 작업을 위해 훈련된 모델을 유사 작업 수행 모델의 시작점으로 활용하는 딥러닝 접근법으로 </a:t>
            </a:r>
            <a:r>
              <a:rPr lang="ko" sz="1150">
                <a:solidFill>
                  <a:srgbClr val="212121"/>
                </a:solidFill>
                <a:highlight>
                  <a:srgbClr val="FFFFFF"/>
                </a:highlight>
              </a:rPr>
              <a:t>이미 훈련된 널리 쓰이는 모델을 재사용함으로써 훈련 시간과 연산 리소스를 이용하여 모델을 훈련할 수 있다는 장점이 있는 학습방법입니다. 본 프로젝트에서는 vgg16의 16개 Layer 중 1-7 Layer 까지는 freezing(train</a:t>
            </a:r>
            <a:r>
              <a:rPr lang="ko" sz="1150">
                <a:solidFill>
                  <a:srgbClr val="212121"/>
                </a:solidFill>
                <a:highlight>
                  <a:srgbClr val="FFFFFF"/>
                </a:highlight>
              </a:rPr>
              <a:t>able=false), 즉 traning을 하지 않도록 하여 </a:t>
            </a:r>
            <a:r>
              <a:rPr lang="ko" sz="1150">
                <a:solidFill>
                  <a:srgbClr val="212121"/>
                </a:solidFill>
                <a:highlight>
                  <a:srgbClr val="FFFFFF"/>
                </a:highlight>
              </a:rPr>
              <a:t>overfitting을 예방하였고 나머지 8-16 Layer에서는 fine-tuning(trainable=true), 즉 train을 하도록 분류하여 진행하였습니다. </a:t>
            </a:r>
            <a:endParaRPr sz="1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12121"/>
                </a:solidFill>
                <a:highlight>
                  <a:srgbClr val="FFFFFF"/>
                </a:highlight>
              </a:rPr>
              <a:t>사전학습 된 VGGNET의 feature로 퍼스널컬러와 성별을 분류하기 위해 FC Layer를 구성하였습니다. FC Layer는 flatten, dense(activation=relu)로 구성되어 있으며, overfitting을 방지하기 위하여 dropout layer도 추가하였습니다. </a:t>
            </a:r>
            <a:endParaRPr sz="1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3f35c488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3f35c488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최종적으로 모델 성능을 confusion matrix로 구현하여 정확도를 계산한 결과 퍼스널 컬러 톤은 0.9007, 성별은 0.9735의 정확도를 얻을 수 있었습니다. 이 matrix를 토대로 성능 score를 각각 구한 결과 퍼스널 컬러를 판별하는 precision, recall, f1 score에 대하여 각각 0.9029, 0.9006, 0.9003이라는 점수를 얻을 수 있었습니다.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3f35c488e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3f35c488e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accuracy와 loss의 그래프는 다음과 같습니다.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퍼스널 컬러 진단 및 스타일링 시스템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감따러가조(김성웅, 윤나연, 전은희)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프로젝트 결과</a:t>
            </a:r>
            <a:r>
              <a:rPr lang="ko" sz="2200"/>
              <a:t>-출력 결과(가을 웜톤 남자)</a:t>
            </a:r>
            <a:endParaRPr sz="2200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2225"/>
            <a:ext cx="4407224" cy="2474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925" y="1132225"/>
            <a:ext cx="3871927" cy="20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925" y="3133725"/>
            <a:ext cx="3654574" cy="18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프로젝트 결과</a:t>
            </a:r>
            <a:r>
              <a:rPr lang="ko" sz="2200"/>
              <a:t>-출력 결과(겨울 쿨톤 여자)</a:t>
            </a:r>
            <a:endParaRPr sz="2200"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69" y="1152475"/>
            <a:ext cx="4487056" cy="1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275" y="3061375"/>
            <a:ext cx="4510226" cy="19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4420974" cy="25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45625" y="174375"/>
            <a:ext cx="18075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5800" y="2034625"/>
            <a:ext cx="244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1.프로젝트 개요 및 목표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946125" y="3102150"/>
            <a:ext cx="1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프로젝트 결과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31150" y="3086700"/>
            <a:ext cx="244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데이터 수집 및 전처리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239175" y="2034625"/>
            <a:ext cx="135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모델 설명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94595"/>
              <a:buAutoNum type="arabicPeriod"/>
            </a:pPr>
            <a:r>
              <a:rPr lang="ko"/>
              <a:t>프로젝트 개요 및 목표</a:t>
            </a:r>
            <a:endParaRPr sz="1644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88025" cy="23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7400" y="2696113"/>
            <a:ext cx="22479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468713" y="3485900"/>
            <a:ext cx="167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각 톤별로 어울리는 색상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439800" y="2275638"/>
            <a:ext cx="285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퍼스널 컬러를 마케팅 수단으로 이용한 광고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325" y="2696125"/>
            <a:ext cx="17430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데이터 수집 및 전처리</a:t>
            </a:r>
            <a:r>
              <a:rPr lang="ko" sz="1866"/>
              <a:t>-데이터 수집</a:t>
            </a:r>
            <a:endParaRPr sz="1866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936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93650" y="4011600"/>
            <a:ext cx="68508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안면 이미지 데이터를 수집하기 위해 Crawling을 이용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데이터셋 수량이 부족한 것을 해결을 위해 augmentation을 이용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계절 별로 수량 차이가 발생한 문제를 해결하기 위해  Oversampling을 이용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37363"/>
            <a:ext cx="3924699" cy="2554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6"/>
          <p:cNvGraphicFramePr/>
          <p:nvPr/>
        </p:nvGraphicFramePr>
        <p:xfrm>
          <a:off x="4498650" y="123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{FF64D34A-2D9D-4D38-AC80-378D2EDE1EE6}</a:tableStyleId>
              </a:tblPr>
              <a:tblGrid>
                <a:gridCol w="1444550"/>
                <a:gridCol w="1444550"/>
                <a:gridCol w="144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Male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Female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Spring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Summer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Fall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Winter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6"/>
          <p:cNvSpPr txBox="1"/>
          <p:nvPr/>
        </p:nvSpPr>
        <p:spPr>
          <a:xfrm>
            <a:off x="5511825" y="3276875"/>
            <a:ext cx="23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계절 별로 수집한 이미지 수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데이터 수집 및 전처리</a:t>
            </a:r>
            <a:r>
              <a:rPr lang="ko" sz="1866"/>
              <a:t>-전처리(안면인식 및 추출)</a:t>
            </a:r>
            <a:endParaRPr sz="1866"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54155" r="0" t="53362"/>
          <a:stretch/>
        </p:blipFill>
        <p:spPr>
          <a:xfrm>
            <a:off x="6502175" y="1851700"/>
            <a:ext cx="1769500" cy="13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692975" y="4226700"/>
            <a:ext cx="357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Landmark 기반 안면 이미지만을  추출한 결과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45393" t="0"/>
          <a:stretch/>
        </p:blipFill>
        <p:spPr>
          <a:xfrm>
            <a:off x="4394525" y="1165738"/>
            <a:ext cx="2107650" cy="29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75" y="1851688"/>
            <a:ext cx="25717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759950" y="4127125"/>
            <a:ext cx="228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68개의 Landmark 위치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모델 설명</a:t>
            </a:r>
            <a:r>
              <a:rPr lang="ko" sz="1800"/>
              <a:t>-모델 종류 CNN(VGGNET-16)</a:t>
            </a:r>
            <a:endParaRPr sz="1800"/>
          </a:p>
        </p:txBody>
      </p:sp>
      <p:sp>
        <p:nvSpPr>
          <p:cNvPr id="106" name="Google Shape;106;p18"/>
          <p:cNvSpPr txBox="1"/>
          <p:nvPr/>
        </p:nvSpPr>
        <p:spPr>
          <a:xfrm>
            <a:off x="6197263" y="1065600"/>
            <a:ext cx="22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VGG16 구성도(Diagram)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175238" y="1057950"/>
            <a:ext cx="244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Lato"/>
                <a:ea typeface="Lato"/>
                <a:cs typeface="Lato"/>
                <a:sym typeface="Lato"/>
              </a:rPr>
              <a:t>VGG16 구조도(Structure)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313" y="1465800"/>
            <a:ext cx="2927677" cy="3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25" y="1636050"/>
            <a:ext cx="5075939" cy="285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모델 설명</a:t>
            </a:r>
            <a:r>
              <a:rPr lang="ko" sz="1800"/>
              <a:t>-모델 학습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5404638" y="2718638"/>
            <a:ext cx="2651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accent1"/>
                </a:solidFill>
              </a:rPr>
              <a:t>전이학습(Transfer Learning)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360500" y="391350"/>
            <a:ext cx="314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Lato"/>
                <a:ea typeface="Lato"/>
                <a:cs typeface="Lato"/>
                <a:sym typeface="Lato"/>
              </a:rPr>
              <a:t>FC Layer(Fully Connected Layer)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56325" y="1134300"/>
            <a:ext cx="309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Lato"/>
                <a:ea typeface="Lato"/>
                <a:cs typeface="Lato"/>
                <a:sym typeface="Lato"/>
              </a:rPr>
              <a:t>전체 모델 구성도(Model Diagram)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13755"/>
          <a:stretch/>
        </p:blipFill>
        <p:spPr>
          <a:xfrm>
            <a:off x="5343600" y="806850"/>
            <a:ext cx="2773800" cy="16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0" l="0" r="2162" t="19646"/>
          <a:stretch/>
        </p:blipFill>
        <p:spPr>
          <a:xfrm>
            <a:off x="5091475" y="3151542"/>
            <a:ext cx="3680850" cy="184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25" y="1549790"/>
            <a:ext cx="3002774" cy="3392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프로젝트 결과 </a:t>
            </a:r>
            <a:r>
              <a:rPr lang="ko" sz="2200"/>
              <a:t>-confusion matrix</a:t>
            </a:r>
            <a:endParaRPr sz="2200"/>
          </a:p>
        </p:txBody>
      </p:sp>
      <p:sp>
        <p:nvSpPr>
          <p:cNvPr id="126" name="Google Shape;126;p20"/>
          <p:cNvSpPr txBox="1"/>
          <p:nvPr/>
        </p:nvSpPr>
        <p:spPr>
          <a:xfrm>
            <a:off x="368075" y="1066450"/>
            <a:ext cx="21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6650"/>
            <a:ext cx="3182575" cy="28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288" y="1403400"/>
            <a:ext cx="3182575" cy="286894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296300" y="1020250"/>
            <a:ext cx="330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6787800" y="198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{FF64D34A-2D9D-4D38-AC80-378D2EDE1EE6}</a:tableStyleId>
              </a:tblPr>
              <a:tblGrid>
                <a:gridCol w="1022250"/>
                <a:gridCol w="1022250"/>
              </a:tblGrid>
              <a:tr h="39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0.9007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0.9029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0.9006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0.9003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20"/>
          <p:cNvSpPr txBox="1"/>
          <p:nvPr/>
        </p:nvSpPr>
        <p:spPr>
          <a:xfrm>
            <a:off x="6572700" y="3736300"/>
            <a:ext cx="247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Personal Color에 대한 모델 정확도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프로젝트 결과</a:t>
            </a:r>
            <a:r>
              <a:rPr lang="ko" sz="2200"/>
              <a:t>-accuracy and loss</a:t>
            </a:r>
            <a:endParaRPr sz="2200"/>
          </a:p>
        </p:txBody>
      </p:sp>
      <p:sp>
        <p:nvSpPr>
          <p:cNvPr id="137" name="Google Shape;137;p21"/>
          <p:cNvSpPr txBox="1"/>
          <p:nvPr/>
        </p:nvSpPr>
        <p:spPr>
          <a:xfrm>
            <a:off x="368075" y="1066450"/>
            <a:ext cx="21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00" y="1303275"/>
            <a:ext cx="3400350" cy="23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400" y="1326701"/>
            <a:ext cx="3324005" cy="23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