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90" r:id="rId2"/>
    <p:sldId id="391" r:id="rId3"/>
    <p:sldId id="535" r:id="rId4"/>
    <p:sldId id="498" r:id="rId5"/>
    <p:sldId id="503" r:id="rId6"/>
    <p:sldId id="513" r:id="rId7"/>
    <p:sldId id="519" r:id="rId8"/>
    <p:sldId id="569" r:id="rId9"/>
    <p:sldId id="577" r:id="rId10"/>
    <p:sldId id="570" r:id="rId11"/>
    <p:sldId id="571" r:id="rId12"/>
    <p:sldId id="572" r:id="rId13"/>
    <p:sldId id="573" r:id="rId14"/>
    <p:sldId id="574" r:id="rId15"/>
    <p:sldId id="575" r:id="rId16"/>
    <p:sldId id="576" r:id="rId17"/>
    <p:sldId id="563" r:id="rId18"/>
    <p:sldId id="502" r:id="rId19"/>
    <p:sldId id="461" r:id="rId20"/>
  </p:sldIdLst>
  <p:sldSz cx="9144000" cy="6858000" type="screen4x3"/>
  <p:notesSz cx="9926638" cy="6797675"/>
  <p:defaultTextStyle>
    <a:defPPr>
      <a:defRPr lang="ko-KR"/>
    </a:defPPr>
    <a:lvl1pPr algn="l" rtl="0" fontAlgn="base" latinLnBrk="1">
      <a:lnSpc>
        <a:spcPct val="120000"/>
      </a:lnSpc>
      <a:spcBef>
        <a:spcPct val="20000"/>
      </a:spcBef>
      <a:spcAft>
        <a:spcPct val="0"/>
      </a:spcAft>
      <a:defRPr kumimoji="1" sz="3600" b="1" kern="1200">
        <a:solidFill>
          <a:srgbClr val="000000"/>
        </a:solidFill>
        <a:latin typeface="휴먼옛체" pitchFamily="18" charset="-127"/>
        <a:ea typeface="휴먼옛체" pitchFamily="18" charset="-127"/>
        <a:cs typeface="+mn-cs"/>
      </a:defRPr>
    </a:lvl1pPr>
    <a:lvl2pPr marL="457200" algn="l" rtl="0" fontAlgn="base" latinLnBrk="1">
      <a:lnSpc>
        <a:spcPct val="120000"/>
      </a:lnSpc>
      <a:spcBef>
        <a:spcPct val="20000"/>
      </a:spcBef>
      <a:spcAft>
        <a:spcPct val="0"/>
      </a:spcAft>
      <a:defRPr kumimoji="1" sz="3600" b="1" kern="1200">
        <a:solidFill>
          <a:srgbClr val="000000"/>
        </a:solidFill>
        <a:latin typeface="휴먼옛체" pitchFamily="18" charset="-127"/>
        <a:ea typeface="휴먼옛체" pitchFamily="18" charset="-127"/>
        <a:cs typeface="+mn-cs"/>
      </a:defRPr>
    </a:lvl2pPr>
    <a:lvl3pPr marL="914400" algn="l" rtl="0" fontAlgn="base" latinLnBrk="1">
      <a:lnSpc>
        <a:spcPct val="120000"/>
      </a:lnSpc>
      <a:spcBef>
        <a:spcPct val="20000"/>
      </a:spcBef>
      <a:spcAft>
        <a:spcPct val="0"/>
      </a:spcAft>
      <a:defRPr kumimoji="1" sz="3600" b="1" kern="1200">
        <a:solidFill>
          <a:srgbClr val="000000"/>
        </a:solidFill>
        <a:latin typeface="휴먼옛체" pitchFamily="18" charset="-127"/>
        <a:ea typeface="휴먼옛체" pitchFamily="18" charset="-127"/>
        <a:cs typeface="+mn-cs"/>
      </a:defRPr>
    </a:lvl3pPr>
    <a:lvl4pPr marL="1371600" algn="l" rtl="0" fontAlgn="base" latinLnBrk="1">
      <a:lnSpc>
        <a:spcPct val="120000"/>
      </a:lnSpc>
      <a:spcBef>
        <a:spcPct val="20000"/>
      </a:spcBef>
      <a:spcAft>
        <a:spcPct val="0"/>
      </a:spcAft>
      <a:defRPr kumimoji="1" sz="3600" b="1" kern="1200">
        <a:solidFill>
          <a:srgbClr val="000000"/>
        </a:solidFill>
        <a:latin typeface="휴먼옛체" pitchFamily="18" charset="-127"/>
        <a:ea typeface="휴먼옛체" pitchFamily="18" charset="-127"/>
        <a:cs typeface="+mn-cs"/>
      </a:defRPr>
    </a:lvl4pPr>
    <a:lvl5pPr marL="1828800" algn="l" rtl="0" fontAlgn="base" latinLnBrk="1">
      <a:lnSpc>
        <a:spcPct val="120000"/>
      </a:lnSpc>
      <a:spcBef>
        <a:spcPct val="20000"/>
      </a:spcBef>
      <a:spcAft>
        <a:spcPct val="0"/>
      </a:spcAft>
      <a:defRPr kumimoji="1" sz="3600" b="1" kern="1200">
        <a:solidFill>
          <a:srgbClr val="000000"/>
        </a:solidFill>
        <a:latin typeface="휴먼옛체" pitchFamily="18" charset="-127"/>
        <a:ea typeface="휴먼옛체" pitchFamily="18" charset="-127"/>
        <a:cs typeface="+mn-cs"/>
      </a:defRPr>
    </a:lvl5pPr>
    <a:lvl6pPr marL="2286000" algn="l" defTabSz="914400" rtl="0" eaLnBrk="1" latinLnBrk="1" hangingPunct="1">
      <a:defRPr kumimoji="1" sz="3600" b="1" kern="1200">
        <a:solidFill>
          <a:srgbClr val="000000"/>
        </a:solidFill>
        <a:latin typeface="휴먼옛체" pitchFamily="18" charset="-127"/>
        <a:ea typeface="휴먼옛체" pitchFamily="18" charset="-127"/>
        <a:cs typeface="+mn-cs"/>
      </a:defRPr>
    </a:lvl6pPr>
    <a:lvl7pPr marL="2743200" algn="l" defTabSz="914400" rtl="0" eaLnBrk="1" latinLnBrk="1" hangingPunct="1">
      <a:defRPr kumimoji="1" sz="3600" b="1" kern="1200">
        <a:solidFill>
          <a:srgbClr val="000000"/>
        </a:solidFill>
        <a:latin typeface="휴먼옛체" pitchFamily="18" charset="-127"/>
        <a:ea typeface="휴먼옛체" pitchFamily="18" charset="-127"/>
        <a:cs typeface="+mn-cs"/>
      </a:defRPr>
    </a:lvl7pPr>
    <a:lvl8pPr marL="3200400" algn="l" defTabSz="914400" rtl="0" eaLnBrk="1" latinLnBrk="1" hangingPunct="1">
      <a:defRPr kumimoji="1" sz="3600" b="1" kern="1200">
        <a:solidFill>
          <a:srgbClr val="000000"/>
        </a:solidFill>
        <a:latin typeface="휴먼옛체" pitchFamily="18" charset="-127"/>
        <a:ea typeface="휴먼옛체" pitchFamily="18" charset="-127"/>
        <a:cs typeface="+mn-cs"/>
      </a:defRPr>
    </a:lvl8pPr>
    <a:lvl9pPr marL="3657600" algn="l" defTabSz="914400" rtl="0" eaLnBrk="1" latinLnBrk="1" hangingPunct="1">
      <a:defRPr kumimoji="1" sz="3600" b="1" kern="1200">
        <a:solidFill>
          <a:srgbClr val="000000"/>
        </a:solidFill>
        <a:latin typeface="휴먼옛체" pitchFamily="18" charset="-127"/>
        <a:ea typeface="휴먼옛체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96">
          <p15:clr>
            <a:srgbClr val="A4A3A4"/>
          </p15:clr>
        </p15:guide>
        <p15:guide id="2" pos="5472">
          <p15:clr>
            <a:srgbClr val="A4A3A4"/>
          </p15:clr>
        </p15:guide>
        <p15:guide id="3" pos="240">
          <p15:clr>
            <a:srgbClr val="A4A3A4"/>
          </p15:clr>
        </p15:guide>
        <p15:guide id="4" pos="24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BE8EB"/>
    <a:srgbClr val="8EDBF6"/>
    <a:srgbClr val="D8FD87"/>
    <a:srgbClr val="F6DB8E"/>
    <a:srgbClr val="FFEEB7"/>
    <a:srgbClr val="FFB3B3"/>
    <a:srgbClr val="669900"/>
    <a:srgbClr val="333333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2" autoAdjust="0"/>
    <p:restoredTop sz="86545" autoAdjust="0"/>
  </p:normalViewPr>
  <p:slideViewPr>
    <p:cSldViewPr>
      <p:cViewPr varScale="1">
        <p:scale>
          <a:sx n="98" d="100"/>
          <a:sy n="98" d="100"/>
        </p:scale>
        <p:origin x="2202" y="96"/>
      </p:cViewPr>
      <p:guideLst>
        <p:guide orient="horz" pos="3696"/>
        <p:guide pos="5472"/>
        <p:guide pos="240"/>
        <p:guide pos="2496"/>
      </p:guideLst>
    </p:cSldViewPr>
  </p:slideViewPr>
  <p:outlineViewPr>
    <p:cViewPr>
      <p:scale>
        <a:sx n="33" d="100"/>
        <a:sy n="33" d="100"/>
      </p:scale>
      <p:origin x="48" y="69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22"/>
    </p:cViewPr>
  </p:sorterViewPr>
  <p:notesViewPr>
    <p:cSldViewPr>
      <p:cViewPr varScale="1">
        <p:scale>
          <a:sx n="73" d="100"/>
          <a:sy n="73" d="100"/>
        </p:scale>
        <p:origin x="-1878" y="-10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2007" cy="340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0" rIns="91422" bIns="4571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313" y="0"/>
            <a:ext cx="4302007" cy="340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0" rIns="91422" bIns="4571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160"/>
            <a:ext cx="4302007" cy="340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0" rIns="91422" bIns="4571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313" y="6456160"/>
            <a:ext cx="4302007" cy="340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0" rIns="91422" bIns="4571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DFDBAB2-A73E-45E7-BCC5-311352A29E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7412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2007" cy="340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0" rIns="91422" bIns="4571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313" y="0"/>
            <a:ext cx="4302007" cy="340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0" rIns="91422" bIns="4571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129" y="3229168"/>
            <a:ext cx="7940382" cy="3058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0" rIns="91422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160"/>
            <a:ext cx="4302007" cy="340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0" rIns="91422" bIns="4571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313" y="6456160"/>
            <a:ext cx="4302007" cy="340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0" rIns="91422" bIns="4571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27C3C65-22C7-4A26-9E94-B85D57CB93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2146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542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3396" indent="-285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686" indent="-22873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1160" indent="-22873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8634" indent="-22873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6109" indent="-22873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3583" indent="-22873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31057" indent="-22873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8532" indent="-22873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C814F4D2-A354-4DE3-8227-B36B285AFFA6}" type="slidenum">
              <a:rPr lang="en-US" altLang="ko-KR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0085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7C3C65-22C7-4A26-9E94-B85D57CB938D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8975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7C3C65-22C7-4A26-9E94-B85D57CB938D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4516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7C3C65-22C7-4A26-9E94-B85D57CB938D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4149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7C3C65-22C7-4A26-9E94-B85D57CB938D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991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7C3C65-22C7-4A26-9E94-B85D57CB938D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7616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7C3C65-22C7-4A26-9E94-B85D57CB938D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100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7C3C65-22C7-4A26-9E94-B85D57CB938D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7134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7C3C65-22C7-4A26-9E94-B85D57CB938D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4352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7C3C65-22C7-4A26-9E94-B85D57CB938D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4557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/>
          </a:p>
        </p:txBody>
      </p:sp>
      <p:sp>
        <p:nvSpPr>
          <p:cNvPr id="553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3396" indent="-285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686" indent="-22873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1160" indent="-22873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8634" indent="-22873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6109" indent="-22873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3583" indent="-22873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31057" indent="-22873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8532" indent="-22873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31A0CEC0-343C-4082-9FAA-AC82C13B8560}" type="slidenum">
              <a:rPr lang="en-US" altLang="ko-KR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0506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+mn-cs"/>
            </a:endParaRPr>
          </a:p>
          <a:p>
            <a:pPr fontAlgn="base" latinLnBrk="1"/>
            <a:endParaRPr kumimoji="1" lang="ko-KR" altLang="en-US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7C3C65-22C7-4A26-9E94-B85D57CB938D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1996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563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3396" indent="-285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686" indent="-22873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1160" indent="-22873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8634" indent="-22873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6109" indent="-22873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3583" indent="-22873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31057" indent="-22873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8532" indent="-22873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45904390-6A4A-402D-BD05-9297D2B97217}" type="slidenum">
              <a:rPr lang="en-US" altLang="ko-KR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7074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563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3396" indent="-285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686" indent="-22873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1160" indent="-22873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8634" indent="-22873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6109" indent="-22873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3583" indent="-22873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31057" indent="-22873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8532" indent="-22873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45904390-6A4A-402D-BD05-9297D2B97217}" type="slidenum">
              <a:rPr lang="en-US" altLang="ko-KR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6751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563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3396" indent="-285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686" indent="-22873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1160" indent="-22873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8634" indent="-22873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6109" indent="-22873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3583" indent="-22873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31057" indent="-22873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8532" indent="-22873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45904390-6A4A-402D-BD05-9297D2B97217}" type="slidenum">
              <a:rPr lang="en-US" altLang="ko-KR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7503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7C3C65-22C7-4A26-9E94-B85D57CB938D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9589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7C3C65-22C7-4A26-9E94-B85D57CB938D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6497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563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3396" indent="-285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686" indent="-22873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1160" indent="-22873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8634" indent="-22873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6109" indent="-22873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3583" indent="-22873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31057" indent="-22873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8532" indent="-22873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45904390-6A4A-402D-BD05-9297D2B97217}" type="slidenum">
              <a:rPr lang="en-US" altLang="ko-KR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27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>
            <a:spLocks noChangeArrowheads="1"/>
          </p:cNvSpPr>
          <p:nvPr userDrawn="1"/>
        </p:nvSpPr>
        <p:spPr bwMode="invGray">
          <a:xfrm>
            <a:off x="0" y="1828800"/>
            <a:ext cx="9144000" cy="2133600"/>
          </a:xfrm>
          <a:prstGeom prst="rect">
            <a:avLst/>
          </a:prstGeom>
          <a:solidFill>
            <a:schemeClr val="tx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endParaRPr lang="ko-KR" altLang="ko-KR" sz="4400" b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Picture 9" descr="PL 로고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63" y="4221163"/>
            <a:ext cx="12065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 descr="pl-not"/>
          <p:cNvPicPr>
            <a:picLocks noChangeAspect="1" noChangeArrowheads="1"/>
          </p:cNvPicPr>
          <p:nvPr userDrawn="1"/>
        </p:nvPicPr>
        <p:blipFill>
          <a:blip r:embed="rId4">
            <a:lum bright="2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6477000"/>
            <a:ext cx="361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12" descr="마크_US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438" y="6429375"/>
            <a:ext cx="1817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3241675" y="6448425"/>
            <a:ext cx="2625725" cy="36512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ctr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0" sz="1200" b="1" kern="1200" smtClean="0">
                <a:solidFill>
                  <a:srgbClr val="333333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1pPr>
            <a:lvl2pPr marL="4572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000000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2pPr>
            <a:lvl3pPr marL="9144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000000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3pPr>
            <a:lvl4pPr marL="1371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000000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4pPr>
            <a:lvl5pPr marL="18288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000000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3600" b="1" kern="1200">
                <a:solidFill>
                  <a:srgbClr val="000000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3600" b="1" kern="1200">
                <a:solidFill>
                  <a:srgbClr val="000000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3600" b="1" kern="1200">
                <a:solidFill>
                  <a:srgbClr val="000000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3600" b="1" kern="1200">
                <a:solidFill>
                  <a:srgbClr val="000000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Programming Language Laboratory</a:t>
            </a:r>
            <a:endParaRPr lang="ko-KR" altLang="en-US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>
            <a:lvl1pPr>
              <a:defRPr b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886200"/>
            <a:ext cx="3888432" cy="1752600"/>
          </a:xfrm>
        </p:spPr>
        <p:txBody>
          <a:bodyPr/>
          <a:lstStyle>
            <a:lvl1pPr marL="0" indent="0" algn="ctr">
              <a:buFontTx/>
              <a:buNone/>
              <a:defRPr sz="2800" b="1"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1224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461963" y="6448425"/>
            <a:ext cx="2681287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Programming Language Laboratory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 eaLnBrk="1" latinLnBrk="0" hangingPunct="1">
              <a:defRPr kumimoji="0" sz="120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54EBD112-8712-4E68-AC1C-B34008FCFB3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79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39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39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461963" y="6448425"/>
            <a:ext cx="2681287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Programming Language Laboratory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 eaLnBrk="1" latinLnBrk="0" hangingPunct="1">
              <a:defRPr kumimoji="0" sz="120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1B820A07-EE53-4CB6-86CC-70149C7343C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71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504825" y="6448425"/>
            <a:ext cx="2627313" cy="36512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ctr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0" sz="1200" b="1" kern="1200" smtClean="0">
                <a:solidFill>
                  <a:srgbClr val="333333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1pPr>
            <a:lvl2pPr marL="4572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000000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2pPr>
            <a:lvl3pPr marL="9144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000000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3pPr>
            <a:lvl4pPr marL="1371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000000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4pPr>
            <a:lvl5pPr marL="18288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000000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3600" b="1" kern="1200">
                <a:solidFill>
                  <a:srgbClr val="000000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3600" b="1" kern="1200">
                <a:solidFill>
                  <a:srgbClr val="000000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3600" b="1" kern="1200">
                <a:solidFill>
                  <a:srgbClr val="000000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3600" b="1" kern="1200">
                <a:solidFill>
                  <a:srgbClr val="000000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Programming Language Laboratory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  <a:defRPr sz="2000"/>
            </a:lvl1pPr>
            <a:lvl2pPr marL="800100" indent="-342900">
              <a:buClr>
                <a:srgbClr val="669900"/>
              </a:buClr>
              <a:buSzPct val="100000"/>
              <a:buFont typeface="Wingdings" pitchFamily="2" charset="2"/>
              <a:buChar char="§"/>
              <a:defRPr sz="1800"/>
            </a:lvl2pPr>
            <a:lvl3pPr>
              <a:buClr>
                <a:schemeClr val="accent5">
                  <a:lumMod val="50000"/>
                </a:schemeClr>
              </a:buClr>
              <a:defRPr sz="1600"/>
            </a:lvl3pPr>
            <a:lvl4pPr>
              <a:buClr>
                <a:srgbClr val="003300"/>
              </a:buCl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FEF74-146C-4814-AA3E-6F8864DE4A8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24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461963" y="6448425"/>
            <a:ext cx="2681287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Programming Language Laboratory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19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 txBox="1">
            <a:spLocks/>
          </p:cNvSpPr>
          <p:nvPr userDrawn="1"/>
        </p:nvSpPr>
        <p:spPr>
          <a:xfrm>
            <a:off x="3995738" y="6448425"/>
            <a:ext cx="1114425" cy="36512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ctr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0" sz="1200" b="1" kern="1200" smtClean="0">
                <a:solidFill>
                  <a:srgbClr val="333333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1pPr>
            <a:lvl2pPr marL="4572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000000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2pPr>
            <a:lvl3pPr marL="9144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000000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3pPr>
            <a:lvl4pPr marL="1371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000000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4pPr>
            <a:lvl5pPr marL="18288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000000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3600" b="1" kern="1200">
                <a:solidFill>
                  <a:srgbClr val="000000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3600" b="1" kern="1200">
                <a:solidFill>
                  <a:srgbClr val="000000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3600" b="1" kern="1200">
                <a:solidFill>
                  <a:srgbClr val="000000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3600" b="1" kern="1200">
                <a:solidFill>
                  <a:srgbClr val="000000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9pPr>
          </a:lstStyle>
          <a:p>
            <a:pPr>
              <a:defRPr/>
            </a:pPr>
            <a:fld id="{E7BDF224-E336-4E8E-843F-BE7E82EC8CE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461963" y="6448425"/>
            <a:ext cx="2681287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Programming Language Laboratory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44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3995738" y="6448425"/>
            <a:ext cx="1114425" cy="36512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ctr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0" sz="1200" b="1" kern="1200" smtClean="0">
                <a:solidFill>
                  <a:srgbClr val="333333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1pPr>
            <a:lvl2pPr marL="4572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000000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2pPr>
            <a:lvl3pPr marL="9144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000000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3pPr>
            <a:lvl4pPr marL="1371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000000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4pPr>
            <a:lvl5pPr marL="18288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000000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3600" b="1" kern="1200">
                <a:solidFill>
                  <a:srgbClr val="000000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3600" b="1" kern="1200">
                <a:solidFill>
                  <a:srgbClr val="000000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3600" b="1" kern="1200">
                <a:solidFill>
                  <a:srgbClr val="000000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3600" b="1" kern="1200">
                <a:solidFill>
                  <a:srgbClr val="000000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9pPr>
          </a:lstStyle>
          <a:p>
            <a:pPr>
              <a:defRPr/>
            </a:pPr>
            <a:fld id="{C05A9ED8-564E-4BE0-8A74-A65418DE1B9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461963" y="6448425"/>
            <a:ext cx="2681287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Programming Language Laboratory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75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461963" y="6448425"/>
            <a:ext cx="2681287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Programming Language Laboratory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 eaLnBrk="1" latinLnBrk="0" hangingPunct="1">
              <a:defRPr kumimoji="0" sz="120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4EF095DD-5814-4BD6-94C8-578644E3DF8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40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 txBox="1">
            <a:spLocks/>
          </p:cNvSpPr>
          <p:nvPr userDrawn="1"/>
        </p:nvSpPr>
        <p:spPr>
          <a:xfrm>
            <a:off x="3995738" y="6448425"/>
            <a:ext cx="1114425" cy="36512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ctr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0" sz="1200" b="1" kern="1200" smtClean="0">
                <a:solidFill>
                  <a:srgbClr val="333333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1pPr>
            <a:lvl2pPr marL="4572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000000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2pPr>
            <a:lvl3pPr marL="9144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000000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3pPr>
            <a:lvl4pPr marL="1371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000000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4pPr>
            <a:lvl5pPr marL="18288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000000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3600" b="1" kern="1200">
                <a:solidFill>
                  <a:srgbClr val="000000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3600" b="1" kern="1200">
                <a:solidFill>
                  <a:srgbClr val="000000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3600" b="1" kern="1200">
                <a:solidFill>
                  <a:srgbClr val="000000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3600" b="1" kern="1200">
                <a:solidFill>
                  <a:srgbClr val="000000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9pPr>
          </a:lstStyle>
          <a:p>
            <a:pPr>
              <a:defRPr/>
            </a:pPr>
            <a:fld id="{D9B6AE9F-71FD-4276-9EAD-CF9A0BB9685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461963" y="6448425"/>
            <a:ext cx="2681287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Programming Language Laboratory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63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461963" y="6448425"/>
            <a:ext cx="2681287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Programming Language Laboratory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 eaLnBrk="1" latinLnBrk="0" hangingPunct="1">
              <a:defRPr kumimoji="0" sz="120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FCD9A336-0DE8-4D74-8E15-C8A3C5706E0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1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461963" y="6448425"/>
            <a:ext cx="2681287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Programming Language Laboratory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 eaLnBrk="1" latinLnBrk="0" hangingPunct="1">
              <a:defRPr kumimoji="0" sz="120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BF95CD05-BEFB-4280-98F9-8E76BCC5BD3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02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/>
          <p:cNvPicPr>
            <a:picLocks noChangeAspect="1" noChangeArrowheads="1"/>
          </p:cNvPicPr>
          <p:nvPr userDrawn="1"/>
        </p:nvPicPr>
        <p:blipFill>
          <a:blip r:embed="rId13">
            <a:lum bright="82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2200"/>
            <a:ext cx="9144000" cy="576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2"/>
          <p:cNvPicPr>
            <a:picLocks noChangeAspect="1" noChangeArrowheads="1"/>
          </p:cNvPicPr>
          <p:nvPr userDrawn="1"/>
        </p:nvPicPr>
        <p:blipFill>
          <a:blip r:embed="rId14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5F5F5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Line 10"/>
          <p:cNvSpPr>
            <a:spLocks noChangeShapeType="1"/>
          </p:cNvSpPr>
          <p:nvPr userDrawn="1"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1" name="Line 11"/>
          <p:cNvSpPr>
            <a:spLocks noChangeShapeType="1"/>
          </p:cNvSpPr>
          <p:nvPr userDrawn="1"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995738" y="6448425"/>
            <a:ext cx="1114425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D5994D86-9E6B-4575-9055-DEA2B67A431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1033" name="Picture 13" descr="pl-not"/>
          <p:cNvPicPr>
            <a:picLocks noChangeAspect="1" noChangeArrowheads="1"/>
          </p:cNvPicPr>
          <p:nvPr userDrawn="1"/>
        </p:nvPicPr>
        <p:blipFill>
          <a:blip r:embed="rId15">
            <a:lum bright="2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6477000"/>
            <a:ext cx="361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그림 12" descr="마크_US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438" y="6429375"/>
            <a:ext cx="1817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504825" y="6448425"/>
            <a:ext cx="2627313" cy="36512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ctr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0" sz="1200" b="1" kern="1200" smtClean="0">
                <a:solidFill>
                  <a:srgbClr val="333333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1pPr>
            <a:lvl2pPr marL="4572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000000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2pPr>
            <a:lvl3pPr marL="9144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000000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3pPr>
            <a:lvl4pPr marL="1371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000000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4pPr>
            <a:lvl5pPr marL="18288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000000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3600" b="1" kern="1200">
                <a:solidFill>
                  <a:srgbClr val="000000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3600" b="1" kern="1200">
                <a:solidFill>
                  <a:srgbClr val="000000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3600" b="1" kern="1200">
                <a:solidFill>
                  <a:srgbClr val="000000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3600" b="1" kern="1200">
                <a:solidFill>
                  <a:srgbClr val="000000"/>
                </a:solidFill>
                <a:latin typeface="휴먼옛체" pitchFamily="18" charset="-127"/>
                <a:ea typeface="휴먼옛체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Programming Language Laboratory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4" r:id="rId1"/>
    <p:sldLayoutId id="2147484475" r:id="rId2"/>
    <p:sldLayoutId id="2147484476" r:id="rId3"/>
    <p:sldLayoutId id="2147484477" r:id="rId4"/>
    <p:sldLayoutId id="2147484478" r:id="rId5"/>
    <p:sldLayoutId id="2147484479" r:id="rId6"/>
    <p:sldLayoutId id="2147484480" r:id="rId7"/>
    <p:sldLayoutId id="2147484481" r:id="rId8"/>
    <p:sldLayoutId id="2147484482" r:id="rId9"/>
    <p:sldLayoutId id="2147484483" r:id="rId10"/>
    <p:sldLayoutId id="2147484484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496944" cy="1470025"/>
          </a:xfrm>
        </p:spPr>
        <p:txBody>
          <a:bodyPr/>
          <a:lstStyle/>
          <a:p>
            <a:pPr marL="0" marR="0" indent="0" algn="ctr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400" b="1" kern="0" spc="0" dirty="0">
                <a:solidFill>
                  <a:srgbClr val="000000"/>
                </a:solidFill>
                <a:effectLst/>
                <a:latin typeface="한양중고딕"/>
                <a:ea typeface="한양중고딕"/>
              </a:rPr>
              <a:t>C3D </a:t>
            </a:r>
            <a:r>
              <a:rPr lang="ko-KR" altLang="en-US" sz="4400" b="1" kern="0" spc="0" dirty="0">
                <a:solidFill>
                  <a:srgbClr val="000000"/>
                </a:solidFill>
                <a:effectLst/>
                <a:latin typeface="한양중고딕"/>
                <a:ea typeface="한양중고딕"/>
              </a:rPr>
              <a:t>모델을 활용한 이상행동 분류 및 영상 구간 분석</a:t>
            </a:r>
            <a:endParaRPr lang="ko-KR" altLang="en-US" sz="44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13315" name="부제목 2"/>
          <p:cNvSpPr>
            <a:spLocks noGrp="1"/>
          </p:cNvSpPr>
          <p:nvPr>
            <p:ph type="subTitle" idx="1"/>
          </p:nvPr>
        </p:nvSpPr>
        <p:spPr>
          <a:xfrm>
            <a:off x="4572000" y="4149080"/>
            <a:ext cx="4248472" cy="1752600"/>
          </a:xfrm>
        </p:spPr>
        <p:txBody>
          <a:bodyPr/>
          <a:lstStyle/>
          <a:p>
            <a:pPr marL="190500" marR="190500" indent="0" algn="ctr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한양중고딕"/>
                <a:ea typeface="한양중고딕"/>
              </a:rPr>
              <a:t>전은성</a:t>
            </a:r>
            <a:r>
              <a:rPr lang="en-US" altLang="ko-KR" sz="1800" b="1" kern="0" spc="0" baseline="30000" dirty="0">
                <a:solidFill>
                  <a:srgbClr val="000000"/>
                </a:solidFill>
                <a:effectLst/>
                <a:latin typeface="한양신명조"/>
                <a:ea typeface="한양중고딕"/>
              </a:rPr>
              <a:t>1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한양중고딕"/>
                <a:ea typeface="한양중고딕"/>
              </a:rPr>
              <a:t>․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한양중고딕"/>
                <a:ea typeface="한양중고딕"/>
              </a:rPr>
              <a:t>이양선</a:t>
            </a:r>
            <a:r>
              <a:rPr lang="en-US" altLang="ko-KR" sz="1800" b="1" kern="0" spc="0" baseline="30000" dirty="0">
                <a:solidFill>
                  <a:srgbClr val="000000"/>
                </a:solidFill>
                <a:effectLst/>
                <a:latin typeface="한양신명조"/>
                <a:ea typeface="한양중고딕"/>
              </a:rPr>
              <a:t>1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한양중고딕"/>
                <a:ea typeface="한양중고딕"/>
              </a:rPr>
              <a:t>․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한양중고딕"/>
                <a:ea typeface="한양중고딕"/>
              </a:rPr>
              <a:t>손윤식</a:t>
            </a:r>
            <a:r>
              <a:rPr lang="en-US" altLang="ko-KR" sz="1800" b="1" kern="0" spc="0" baseline="30000" dirty="0">
                <a:solidFill>
                  <a:srgbClr val="000000"/>
                </a:solidFill>
                <a:effectLst/>
                <a:latin typeface="한양신명조"/>
                <a:ea typeface="한양중고딕"/>
              </a:rPr>
              <a:t>2</a:t>
            </a:r>
          </a:p>
          <a:p>
            <a:pPr marL="190500" marR="190500" indent="0" algn="ctr" fontAlgn="base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baseline="3000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서경대학교 컴퓨터공학과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90500" marR="190500" indent="0" algn="ctr" fontAlgn="base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Email:{jjjes758,yslee}@skuniv.ac.kr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90500" marR="190500" indent="0" algn="ctr" fontAlgn="base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baseline="3000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동국대학교 컴퓨터공학과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90500" marR="190500" indent="0" algn="ctr" fontAlgn="base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E-mail: sonbug@dongguk.edu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90500" marR="190500" indent="0" algn="ctr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b="1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1pPr>
            <a:lvl2pPr marL="742950" indent="-285750" eaLnBrk="0" hangingPunct="0"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2pPr>
            <a:lvl3pPr marL="1143000" indent="-228600" eaLnBrk="0" hangingPunct="0"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3pPr>
            <a:lvl4pPr marL="1600200" indent="-228600" eaLnBrk="0" hangingPunct="0"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4pPr>
            <a:lvl5pPr marL="2057400" indent="-228600" eaLnBrk="0" hangingPunct="0"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9pPr>
          </a:lstStyle>
          <a:p>
            <a:pPr eaLnBrk="1" hangingPunct="1">
              <a:buFontTx/>
              <a:buNone/>
            </a:pPr>
            <a:fld id="{3E61511D-7576-4ED1-8EC0-1D0348954E1A}" type="slidenum">
              <a:rPr kumimoji="0" lang="ko-KR" altLang="en-US" sz="1200" smtClean="0">
                <a:solidFill>
                  <a:srgbClr val="333333"/>
                </a:solidFill>
                <a:latin typeface="휴먼옛체" pitchFamily="18" charset="-127"/>
                <a:ea typeface="휴먼옛체" pitchFamily="18" charset="-127"/>
              </a:rPr>
              <a:pPr eaLnBrk="1" hangingPunct="1">
                <a:buFontTx/>
                <a:buNone/>
              </a:pPr>
              <a:t>10</a:t>
            </a:fld>
            <a:endParaRPr kumimoji="0" lang="ko-KR" altLang="en-US" sz="1200">
              <a:solidFill>
                <a:srgbClr val="333333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600" dirty="0"/>
              <a:t>3.1 </a:t>
            </a:r>
            <a:r>
              <a:rPr lang="ko-KR" altLang="en-US" sz="2600" dirty="0"/>
              <a:t>학습데이터 구성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03F25D5-735E-45B3-8F2D-A7DC4B8FA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666FBFF-9103-4207-B668-9F511728B127}"/>
              </a:ext>
            </a:extLst>
          </p:cNvPr>
          <p:cNvSpPr txBox="1">
            <a:spLocks/>
          </p:cNvSpPr>
          <p:nvPr/>
        </p:nvSpPr>
        <p:spPr bwMode="auto">
          <a:xfrm>
            <a:off x="673473" y="4770790"/>
            <a:ext cx="829151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Pct val="100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  <a:tab pos="16256000" algn="l"/>
                <a:tab pos="508000" algn="l"/>
              </a:tabLst>
            </a:pP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 이상행동 영상으로 </a:t>
            </a:r>
            <a:r>
              <a:rPr lang="en-US" altLang="ko-KR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E2ON 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영상 데이터 세트를 사용</a:t>
            </a:r>
          </a:p>
          <a:p>
            <a:pPr marL="0" indent="1270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en-US" altLang="ko-KR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E2ON 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영상 데이터는 아동학대</a:t>
            </a:r>
            <a:r>
              <a:rPr lang="en-US" altLang="ko-KR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주거침입</a:t>
            </a:r>
            <a:r>
              <a:rPr lang="en-US" altLang="ko-KR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폭행</a:t>
            </a:r>
            <a:r>
              <a:rPr lang="en-US" altLang="ko-KR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/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강도</a:t>
            </a:r>
            <a:r>
              <a:rPr lang="en-US" altLang="ko-KR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절도의 </a:t>
            </a:r>
            <a:r>
              <a:rPr lang="en-US" altLang="ko-KR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4</a:t>
            </a:r>
            <a:r>
              <a:rPr lang="ko-KR" altLang="en-US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가지 범죄유형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과 </a:t>
            </a:r>
            <a:r>
              <a:rPr lang="en-US" altLang="ko-KR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29</a:t>
            </a:r>
            <a:r>
              <a:rPr lang="ko-KR" altLang="en-US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가지 세부 유형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으로 구분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600" b="0" kern="0" spc="0" dirty="0">
              <a:solidFill>
                <a:srgbClr val="000000"/>
              </a:solidFill>
              <a:effectLst/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127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600" b="0" kern="0" spc="0" dirty="0">
              <a:solidFill>
                <a:srgbClr val="000000"/>
              </a:solidFill>
              <a:effectLst/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6263B7-C5A9-4DB3-BA3F-EE9A12731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60" y="1177370"/>
            <a:ext cx="7092280" cy="3115725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1C18CD1-64A3-4F7E-8A46-7889950C2F09}"/>
              </a:ext>
            </a:extLst>
          </p:cNvPr>
          <p:cNvSpPr txBox="1">
            <a:spLocks/>
          </p:cNvSpPr>
          <p:nvPr/>
        </p:nvSpPr>
        <p:spPr bwMode="auto">
          <a:xfrm>
            <a:off x="3343065" y="4209796"/>
            <a:ext cx="295232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Pct val="100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  <a:tab pos="16256000" algn="l"/>
                <a:tab pos="508000" algn="l"/>
              </a:tabLst>
            </a:pPr>
            <a:r>
              <a:rPr lang="en-US" altLang="ko-KR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E2ON 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영상 데이터 세트 구성</a:t>
            </a:r>
          </a:p>
          <a:p>
            <a:pPr marL="0" marR="0" indent="127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600" b="0" kern="0" spc="0" dirty="0">
              <a:solidFill>
                <a:srgbClr val="000000"/>
              </a:solidFill>
              <a:effectLst/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5472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1pPr>
            <a:lvl2pPr marL="742950" indent="-285750" eaLnBrk="0" hangingPunct="0"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2pPr>
            <a:lvl3pPr marL="1143000" indent="-228600" eaLnBrk="0" hangingPunct="0"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3pPr>
            <a:lvl4pPr marL="1600200" indent="-228600" eaLnBrk="0" hangingPunct="0"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4pPr>
            <a:lvl5pPr marL="2057400" indent="-228600" eaLnBrk="0" hangingPunct="0"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9pPr>
          </a:lstStyle>
          <a:p>
            <a:pPr eaLnBrk="1" hangingPunct="1">
              <a:buFontTx/>
              <a:buNone/>
            </a:pPr>
            <a:fld id="{3E61511D-7576-4ED1-8EC0-1D0348954E1A}" type="slidenum">
              <a:rPr kumimoji="0" lang="ko-KR" altLang="en-US" sz="1200" smtClean="0">
                <a:solidFill>
                  <a:srgbClr val="333333"/>
                </a:solidFill>
                <a:latin typeface="휴먼옛체" pitchFamily="18" charset="-127"/>
                <a:ea typeface="휴먼옛체" pitchFamily="18" charset="-127"/>
              </a:rPr>
              <a:pPr eaLnBrk="1" hangingPunct="1">
                <a:buFontTx/>
                <a:buNone/>
              </a:pPr>
              <a:t>11</a:t>
            </a:fld>
            <a:endParaRPr kumimoji="0" lang="ko-KR" altLang="en-US" sz="1200">
              <a:solidFill>
                <a:srgbClr val="333333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600" dirty="0"/>
              <a:t>3.2 </a:t>
            </a:r>
            <a:r>
              <a:rPr lang="ko-KR" altLang="en-US" sz="2600" dirty="0" err="1"/>
              <a:t>전처리</a:t>
            </a:r>
            <a:r>
              <a:rPr lang="ko-KR" altLang="en-US" sz="2600" dirty="0"/>
              <a:t> 과정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03F25D5-735E-45B3-8F2D-A7DC4B8FA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666FBFF-9103-4207-B668-9F511728B127}"/>
              </a:ext>
            </a:extLst>
          </p:cNvPr>
          <p:cNvSpPr txBox="1">
            <a:spLocks/>
          </p:cNvSpPr>
          <p:nvPr/>
        </p:nvSpPr>
        <p:spPr bwMode="auto">
          <a:xfrm>
            <a:off x="611560" y="4581128"/>
            <a:ext cx="8291513" cy="157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Pct val="100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  <a:tab pos="16256000" algn="l"/>
                <a:tab pos="508000" algn="l"/>
              </a:tabLst>
            </a:pP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 모델에 적용하기 위한 데이터 세트 구축을 위해 </a:t>
            </a:r>
            <a:r>
              <a:rPr lang="ko-KR" altLang="en-US" sz="1600" b="0" kern="0" spc="0" dirty="0" err="1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전처리</a:t>
            </a:r>
            <a:r>
              <a:rPr lang="ko-KR" altLang="en-US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 과정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을 진행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127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600" b="0" kern="0" spc="0" dirty="0">
              <a:solidFill>
                <a:srgbClr val="000000"/>
              </a:solidFill>
              <a:effectLst/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pic>
        <p:nvPicPr>
          <p:cNvPr id="8" name="_x232476576">
            <a:extLst>
              <a:ext uri="{FF2B5EF4-FFF2-40B4-BE49-F238E27FC236}">
                <a16:creationId xmlns:a16="http://schemas.microsoft.com/office/drawing/2014/main" id="{FB32087D-098C-4E59-92D3-C574D1C55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396" y="2132856"/>
            <a:ext cx="5479208" cy="170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CEC2D76-A285-4108-81CC-6754B639F7DB}"/>
              </a:ext>
            </a:extLst>
          </p:cNvPr>
          <p:cNvSpPr txBox="1">
            <a:spLocks/>
          </p:cNvSpPr>
          <p:nvPr/>
        </p:nvSpPr>
        <p:spPr bwMode="auto">
          <a:xfrm>
            <a:off x="3347864" y="3871252"/>
            <a:ext cx="244827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Pct val="100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  <a:tab pos="16256000" algn="l"/>
                <a:tab pos="508000" algn="l"/>
              </a:tabLst>
            </a:pPr>
            <a:r>
              <a:rPr lang="en-US" altLang="ko-KR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C3D </a:t>
            </a:r>
            <a:r>
              <a:rPr lang="ko-KR" altLang="en-US" sz="1600" b="0" kern="0" dirty="0">
                <a:solidFill>
                  <a:srgbClr val="00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모델 </a:t>
            </a:r>
            <a:r>
              <a:rPr lang="ko-KR" altLang="en-US" sz="1600" b="0" kern="0" dirty="0" err="1">
                <a:solidFill>
                  <a:srgbClr val="00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전처리</a:t>
            </a:r>
            <a:r>
              <a:rPr lang="ko-KR" altLang="en-US" sz="1600" b="0" kern="0" dirty="0">
                <a:solidFill>
                  <a:srgbClr val="00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과정</a:t>
            </a:r>
            <a:endParaRPr lang="ko-KR" altLang="en-US" sz="1600" b="0" kern="0" spc="0" dirty="0">
              <a:solidFill>
                <a:srgbClr val="000000"/>
              </a:solidFill>
              <a:effectLst/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0" marR="0" indent="127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600" b="0" kern="0" spc="0" dirty="0">
              <a:solidFill>
                <a:srgbClr val="000000"/>
              </a:solidFill>
              <a:effectLst/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684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1pPr>
            <a:lvl2pPr marL="742950" indent="-285750" eaLnBrk="0" hangingPunct="0"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2pPr>
            <a:lvl3pPr marL="1143000" indent="-228600" eaLnBrk="0" hangingPunct="0"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3pPr>
            <a:lvl4pPr marL="1600200" indent="-228600" eaLnBrk="0" hangingPunct="0"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4pPr>
            <a:lvl5pPr marL="2057400" indent="-228600" eaLnBrk="0" hangingPunct="0"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9pPr>
          </a:lstStyle>
          <a:p>
            <a:pPr eaLnBrk="1" hangingPunct="1">
              <a:buFontTx/>
              <a:buNone/>
            </a:pPr>
            <a:fld id="{3E61511D-7576-4ED1-8EC0-1D0348954E1A}" type="slidenum">
              <a:rPr kumimoji="0" lang="ko-KR" altLang="en-US" sz="1200" smtClean="0">
                <a:solidFill>
                  <a:srgbClr val="333333"/>
                </a:solidFill>
                <a:latin typeface="휴먼옛체" pitchFamily="18" charset="-127"/>
                <a:ea typeface="휴먼옛체" pitchFamily="18" charset="-127"/>
              </a:rPr>
              <a:pPr eaLnBrk="1" hangingPunct="1">
                <a:buFontTx/>
                <a:buNone/>
              </a:pPr>
              <a:t>12</a:t>
            </a:fld>
            <a:endParaRPr kumimoji="0" lang="ko-KR" altLang="en-US" sz="1200">
              <a:solidFill>
                <a:srgbClr val="333333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600" dirty="0"/>
              <a:t>3.2.1 </a:t>
            </a:r>
            <a:r>
              <a:rPr lang="ko-KR" altLang="en-US" sz="2600" dirty="0"/>
              <a:t>학습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•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 </a:t>
            </a:r>
            <a:r>
              <a:rPr lang="ko-KR" altLang="en-US" sz="2600" dirty="0"/>
              <a:t>테스트 영상 분류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03F25D5-735E-45B3-8F2D-A7DC4B8FA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666FBFF-9103-4207-B668-9F511728B127}"/>
              </a:ext>
            </a:extLst>
          </p:cNvPr>
          <p:cNvSpPr txBox="1">
            <a:spLocks/>
          </p:cNvSpPr>
          <p:nvPr/>
        </p:nvSpPr>
        <p:spPr bwMode="auto">
          <a:xfrm>
            <a:off x="305780" y="1196752"/>
            <a:ext cx="8532440" cy="157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Pct val="100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  <a:tab pos="16256000" algn="l"/>
                <a:tab pos="508000" algn="l"/>
              </a:tabLst>
            </a:pP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 학습을 위한 학습 영상과 학습된 결과를 바탕으로 테스트를 진행할 테스트 영상이 필요</a:t>
            </a:r>
            <a:endParaRPr lang="en-US" altLang="ko-KR" sz="1600" b="0" kern="0" spc="0" dirty="0">
              <a:solidFill>
                <a:srgbClr val="000000"/>
              </a:solidFill>
              <a:effectLst/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  <a:tab pos="16256000" algn="l"/>
                <a:tab pos="508000" algn="l"/>
              </a:tabLst>
            </a:pPr>
            <a:r>
              <a:rPr lang="en-US" altLang="ko-KR" sz="1600" b="0" kern="0" dirty="0">
                <a:solidFill>
                  <a:srgbClr val="00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1600" b="0" kern="0" dirty="0">
                <a:solidFill>
                  <a:srgbClr val="00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학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습 영상과 테스트 영상의 비율을 </a:t>
            </a:r>
            <a:r>
              <a:rPr lang="en-US" altLang="ko-KR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8:2</a:t>
            </a:r>
            <a:r>
              <a:rPr lang="ko-KR" altLang="en-US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로 분류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를 하고 리스트 파일을 생성</a:t>
            </a:r>
            <a:endParaRPr lang="en-US" altLang="ko-KR" sz="1600" b="0" kern="0" spc="0" dirty="0">
              <a:solidFill>
                <a:srgbClr val="000000"/>
              </a:solidFill>
              <a:effectLst/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  <a:tab pos="16256000" algn="l"/>
                <a:tab pos="508000" algn="l"/>
              </a:tabLst>
            </a:pPr>
            <a:r>
              <a:rPr lang="ko-KR" altLang="en-US" sz="1600" b="0" kern="0" dirty="0">
                <a:solidFill>
                  <a:srgbClr val="00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분류 방식은 영상을 읽어오면서 </a:t>
            </a:r>
            <a:r>
              <a:rPr lang="en-US" altLang="ko-KR" sz="1600" b="0" kern="0" dirty="0">
                <a:solidFill>
                  <a:srgbClr val="00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1~10</a:t>
            </a:r>
            <a:r>
              <a:rPr lang="ko-KR" altLang="en-US" sz="1600" b="0" kern="0" dirty="0">
                <a:solidFill>
                  <a:srgbClr val="00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의 난수를 부여하고 각 영상에 부여된 수가 </a:t>
            </a:r>
            <a:r>
              <a:rPr lang="en-US" altLang="ko-KR" sz="1600" b="0" kern="0" dirty="0">
                <a:solidFill>
                  <a:srgbClr val="00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2</a:t>
            </a:r>
            <a:r>
              <a:rPr lang="ko-KR" altLang="en-US" sz="1600" b="0" kern="0" dirty="0">
                <a:solidFill>
                  <a:srgbClr val="00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를 초과하면 학습영상으로</a:t>
            </a:r>
            <a:r>
              <a:rPr lang="en-US" altLang="ko-KR" sz="1600" b="0" kern="0" dirty="0">
                <a:solidFill>
                  <a:srgbClr val="00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sz="1600" b="0" kern="0" dirty="0">
                <a:solidFill>
                  <a:srgbClr val="00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반대의 경우는 테스트 영상으로 분류</a:t>
            </a:r>
            <a:endParaRPr lang="ko-KR" altLang="en-US" sz="1600" b="0" kern="0" spc="0" dirty="0">
              <a:solidFill>
                <a:srgbClr val="000000"/>
              </a:solidFill>
              <a:effectLst/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  <a:tab pos="16256000" algn="l"/>
                <a:tab pos="508000" algn="l"/>
              </a:tabLst>
            </a:pP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  <a:tab pos="16256000" algn="l"/>
                <a:tab pos="508000" algn="l"/>
              </a:tabLst>
            </a:pPr>
            <a:endParaRPr lang="ko-KR" altLang="en-US" sz="1600" b="0" kern="0" spc="0" dirty="0">
              <a:solidFill>
                <a:srgbClr val="000000"/>
              </a:solidFill>
              <a:effectLst/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127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600" b="0" kern="0" spc="0" dirty="0">
              <a:solidFill>
                <a:srgbClr val="000000"/>
              </a:solidFill>
              <a:effectLst/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95C8F0-92C4-46FF-835C-615D96047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3134055"/>
            <a:ext cx="4371291" cy="26392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D324A2E-BCBE-4031-9D2E-E6F90E7D6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08" y="3134056"/>
            <a:ext cx="4371292" cy="2639270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7F47F89-1DBD-4786-A3F5-0C9FEBC31D1B}"/>
              </a:ext>
            </a:extLst>
          </p:cNvPr>
          <p:cNvSpPr txBox="1">
            <a:spLocks/>
          </p:cNvSpPr>
          <p:nvPr/>
        </p:nvSpPr>
        <p:spPr bwMode="auto">
          <a:xfrm>
            <a:off x="1547664" y="5793596"/>
            <a:ext cx="189736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Pct val="100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  <a:tab pos="16256000" algn="l"/>
                <a:tab pos="508000" algn="l"/>
              </a:tabLst>
            </a:pPr>
            <a:r>
              <a:rPr lang="ko-KR" altLang="en-US" sz="1600" b="0" kern="0" dirty="0">
                <a:solidFill>
                  <a:srgbClr val="00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학습 영상 리스트</a:t>
            </a:r>
            <a:endParaRPr lang="ko-KR" altLang="en-US" sz="1600" b="0" kern="0" spc="0" dirty="0">
              <a:solidFill>
                <a:srgbClr val="000000"/>
              </a:solidFill>
              <a:effectLst/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127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600" b="0" kern="0" spc="0" dirty="0">
              <a:solidFill>
                <a:srgbClr val="000000"/>
              </a:solidFill>
              <a:effectLst/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CDEAD931-6B3E-4E82-98E8-4D07C6966A0D}"/>
              </a:ext>
            </a:extLst>
          </p:cNvPr>
          <p:cNvSpPr txBox="1">
            <a:spLocks/>
          </p:cNvSpPr>
          <p:nvPr/>
        </p:nvSpPr>
        <p:spPr bwMode="auto">
          <a:xfrm>
            <a:off x="5880972" y="5793595"/>
            <a:ext cx="214741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Pct val="100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  <a:tab pos="16256000" algn="l"/>
                <a:tab pos="508000" algn="l"/>
              </a:tabLst>
            </a:pPr>
            <a:r>
              <a:rPr lang="ko-KR" altLang="en-US" sz="1600" b="0" kern="0">
                <a:solidFill>
                  <a:srgbClr val="00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테스트 </a:t>
            </a:r>
            <a:r>
              <a:rPr lang="ko-KR" altLang="en-US" sz="1600" b="0" kern="0" dirty="0">
                <a:solidFill>
                  <a:srgbClr val="00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영상 리스트</a:t>
            </a:r>
            <a:endParaRPr lang="ko-KR" altLang="en-US" sz="1600" b="0" kern="0" spc="0" dirty="0">
              <a:solidFill>
                <a:srgbClr val="000000"/>
              </a:solidFill>
              <a:effectLst/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127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600" b="0" kern="0" spc="0" dirty="0">
              <a:solidFill>
                <a:srgbClr val="000000"/>
              </a:solidFill>
              <a:effectLst/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889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1pPr>
            <a:lvl2pPr marL="742950" indent="-285750" eaLnBrk="0" hangingPunct="0"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2pPr>
            <a:lvl3pPr marL="1143000" indent="-228600" eaLnBrk="0" hangingPunct="0"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3pPr>
            <a:lvl4pPr marL="1600200" indent="-228600" eaLnBrk="0" hangingPunct="0"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4pPr>
            <a:lvl5pPr marL="2057400" indent="-228600" eaLnBrk="0" hangingPunct="0"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9pPr>
          </a:lstStyle>
          <a:p>
            <a:pPr eaLnBrk="1" hangingPunct="1">
              <a:buFontTx/>
              <a:buNone/>
            </a:pPr>
            <a:fld id="{3E61511D-7576-4ED1-8EC0-1D0348954E1A}" type="slidenum">
              <a:rPr kumimoji="0" lang="ko-KR" altLang="en-US" sz="1200" smtClean="0">
                <a:solidFill>
                  <a:srgbClr val="333333"/>
                </a:solidFill>
                <a:latin typeface="휴먼옛체" pitchFamily="18" charset="-127"/>
                <a:ea typeface="휴먼옛체" pitchFamily="18" charset="-127"/>
              </a:rPr>
              <a:pPr eaLnBrk="1" hangingPunct="1">
                <a:buFontTx/>
                <a:buNone/>
              </a:pPr>
              <a:t>13</a:t>
            </a:fld>
            <a:endParaRPr kumimoji="0" lang="ko-KR" altLang="en-US" sz="1200">
              <a:solidFill>
                <a:srgbClr val="333333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600" dirty="0"/>
              <a:t>3.2.2 </a:t>
            </a:r>
            <a:r>
              <a:rPr lang="ko-KR" altLang="en-US" sz="2600" dirty="0"/>
              <a:t>인덱스 항목 생성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03F25D5-735E-45B3-8F2D-A7DC4B8FA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666FBFF-9103-4207-B668-9F511728B127}"/>
              </a:ext>
            </a:extLst>
          </p:cNvPr>
          <p:cNvSpPr txBox="1">
            <a:spLocks/>
          </p:cNvSpPr>
          <p:nvPr/>
        </p:nvSpPr>
        <p:spPr bwMode="auto">
          <a:xfrm>
            <a:off x="305780" y="1338575"/>
            <a:ext cx="853244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Pct val="100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  <a:tab pos="16256000" algn="l"/>
                <a:tab pos="508000" algn="l"/>
              </a:tabLst>
            </a:pP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 영상에는 </a:t>
            </a:r>
            <a:r>
              <a:rPr lang="en-US" altLang="ko-KR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4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가지 범죄유형과 </a:t>
            </a:r>
            <a:r>
              <a:rPr lang="en-US" altLang="ko-KR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29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가지 세부 유형이 존재</a:t>
            </a:r>
            <a:endParaRPr lang="en-US" altLang="ko-KR" sz="1600" b="0" kern="0" spc="0" dirty="0">
              <a:solidFill>
                <a:srgbClr val="000000"/>
              </a:solidFill>
              <a:effectLst/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  <a:tab pos="16256000" algn="l"/>
                <a:tab pos="508000" algn="l"/>
              </a:tabLst>
            </a:pPr>
            <a:r>
              <a:rPr lang="en-US" altLang="ko-KR" sz="1600" b="0" kern="0" dirty="0">
                <a:solidFill>
                  <a:srgbClr val="00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동영상의 제목에서 범죄 및 세부 유형을 추출하여 </a:t>
            </a:r>
            <a:r>
              <a:rPr lang="ko-KR" altLang="en-US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인덱스 항목을 생성</a:t>
            </a:r>
            <a:endParaRPr lang="en-US" altLang="ko-KR" sz="1600" b="0" kern="0" spc="0" dirty="0">
              <a:solidFill>
                <a:srgbClr val="0000CC"/>
              </a:solidFill>
              <a:effectLst/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  <a:tab pos="16256000" algn="l"/>
                <a:tab pos="508000" algn="l"/>
              </a:tabLst>
            </a:pP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  <a:tab pos="16256000" algn="l"/>
                <a:tab pos="508000" algn="l"/>
              </a:tabLst>
            </a:pPr>
            <a:endParaRPr lang="ko-KR" altLang="en-US" sz="1600" b="0" kern="0" spc="0" dirty="0">
              <a:solidFill>
                <a:srgbClr val="000000"/>
              </a:solidFill>
              <a:effectLst/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127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600" b="0" kern="0" spc="0" dirty="0">
              <a:solidFill>
                <a:srgbClr val="000000"/>
              </a:solidFill>
              <a:effectLst/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EE1A9CA-54C4-465B-AE67-5B8F1DBFA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703687136">
            <a:extLst>
              <a:ext uri="{FF2B5EF4-FFF2-40B4-BE49-F238E27FC236}">
                <a16:creationId xmlns:a16="http://schemas.microsoft.com/office/drawing/2014/main" id="{2D991314-CF57-45B4-9C7B-B450ECFA1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456" y="2274679"/>
            <a:ext cx="6707088" cy="324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BBDDF8C-40BD-40E8-B7DD-E3777E760935}"/>
              </a:ext>
            </a:extLst>
          </p:cNvPr>
          <p:cNvSpPr txBox="1">
            <a:spLocks/>
          </p:cNvSpPr>
          <p:nvPr/>
        </p:nvSpPr>
        <p:spPr bwMode="auto">
          <a:xfrm>
            <a:off x="3397764" y="5435280"/>
            <a:ext cx="2974436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Pct val="100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  <a:tab pos="16256000" algn="l"/>
                <a:tab pos="508000" algn="l"/>
              </a:tabLst>
            </a:pP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범죄유형 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•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 세부 유형 인덱스</a:t>
            </a:r>
          </a:p>
        </p:txBody>
      </p:sp>
    </p:spTree>
    <p:extLst>
      <p:ext uri="{BB962C8B-B14F-4D97-AF65-F5344CB8AC3E}">
        <p14:creationId xmlns:p14="http://schemas.microsoft.com/office/powerpoint/2010/main" val="3952084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1pPr>
            <a:lvl2pPr marL="742950" indent="-285750" eaLnBrk="0" hangingPunct="0"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2pPr>
            <a:lvl3pPr marL="1143000" indent="-228600" eaLnBrk="0" hangingPunct="0"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3pPr>
            <a:lvl4pPr marL="1600200" indent="-228600" eaLnBrk="0" hangingPunct="0"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4pPr>
            <a:lvl5pPr marL="2057400" indent="-228600" eaLnBrk="0" hangingPunct="0"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9pPr>
          </a:lstStyle>
          <a:p>
            <a:pPr eaLnBrk="1" hangingPunct="1">
              <a:buFontTx/>
              <a:buNone/>
            </a:pPr>
            <a:fld id="{3E61511D-7576-4ED1-8EC0-1D0348954E1A}" type="slidenum">
              <a:rPr kumimoji="0" lang="ko-KR" altLang="en-US" sz="1200" smtClean="0">
                <a:solidFill>
                  <a:srgbClr val="333333"/>
                </a:solidFill>
                <a:latin typeface="휴먼옛체" pitchFamily="18" charset="-127"/>
                <a:ea typeface="휴먼옛체" pitchFamily="18" charset="-127"/>
              </a:rPr>
              <a:pPr eaLnBrk="1" hangingPunct="1">
                <a:buFontTx/>
                <a:buNone/>
              </a:pPr>
              <a:t>14</a:t>
            </a:fld>
            <a:endParaRPr kumimoji="0" lang="ko-KR" altLang="en-US" sz="1200">
              <a:solidFill>
                <a:srgbClr val="333333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600" dirty="0"/>
              <a:t>3.2.3 </a:t>
            </a:r>
            <a:r>
              <a:rPr lang="ko-KR" altLang="en-US" sz="2600" dirty="0"/>
              <a:t>영상 이미지화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03F25D5-735E-45B3-8F2D-A7DC4B8FA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666FBFF-9103-4207-B668-9F511728B127}"/>
              </a:ext>
            </a:extLst>
          </p:cNvPr>
          <p:cNvSpPr txBox="1">
            <a:spLocks/>
          </p:cNvSpPr>
          <p:nvPr/>
        </p:nvSpPr>
        <p:spPr bwMode="auto">
          <a:xfrm>
            <a:off x="305780" y="1338575"/>
            <a:ext cx="853244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Pct val="100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indent="127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 영상을 읽으면서 모든 </a:t>
            </a:r>
            <a:r>
              <a:rPr lang="ko-KR" altLang="en-US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프레임별 이미지를 저장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하여 데이터 세트를 구축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  <a:tab pos="16256000" algn="l"/>
                <a:tab pos="508000" algn="l"/>
              </a:tabLst>
            </a:pPr>
            <a:endParaRPr lang="ko-KR" altLang="en-US" sz="1600" b="0" kern="0" spc="0" dirty="0">
              <a:solidFill>
                <a:srgbClr val="000000"/>
              </a:solidFill>
              <a:effectLst/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127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600" b="0" kern="0" spc="0" dirty="0">
              <a:solidFill>
                <a:srgbClr val="000000"/>
              </a:solidFill>
              <a:effectLst/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EE1A9CA-54C4-465B-AE67-5B8F1DBFA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520888016">
            <a:extLst>
              <a:ext uri="{FF2B5EF4-FFF2-40B4-BE49-F238E27FC236}">
                <a16:creationId xmlns:a16="http://schemas.microsoft.com/office/drawing/2014/main" id="{24AD2DFF-F19A-4588-9C27-F81EF9CBB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25" y="2207058"/>
            <a:ext cx="8069849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39EA549-1FB0-47CE-8560-537D54049DF4}"/>
              </a:ext>
            </a:extLst>
          </p:cNvPr>
          <p:cNvSpPr txBox="1">
            <a:spLocks/>
          </p:cNvSpPr>
          <p:nvPr/>
        </p:nvSpPr>
        <p:spPr bwMode="auto">
          <a:xfrm>
            <a:off x="3829813" y="4583322"/>
            <a:ext cx="1484374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Pct val="100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  <a:tab pos="16256000" algn="l"/>
                <a:tab pos="508000" algn="l"/>
              </a:tabLst>
            </a:pPr>
            <a:r>
              <a:rPr lang="ko-KR" altLang="en-US" sz="1600" b="0" kern="0" spc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영상 이미지화</a:t>
            </a:r>
            <a:endParaRPr lang="ko-KR" altLang="en-US" sz="1600" b="0" kern="0" spc="0" dirty="0">
              <a:solidFill>
                <a:srgbClr val="000000"/>
              </a:solidFill>
              <a:effectLst/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5351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1pPr>
            <a:lvl2pPr marL="742950" indent="-285750" eaLnBrk="0" hangingPunct="0"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2pPr>
            <a:lvl3pPr marL="1143000" indent="-228600" eaLnBrk="0" hangingPunct="0"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3pPr>
            <a:lvl4pPr marL="1600200" indent="-228600" eaLnBrk="0" hangingPunct="0"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4pPr>
            <a:lvl5pPr marL="2057400" indent="-228600" eaLnBrk="0" hangingPunct="0"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9pPr>
          </a:lstStyle>
          <a:p>
            <a:pPr eaLnBrk="1" hangingPunct="1">
              <a:buFontTx/>
              <a:buNone/>
            </a:pPr>
            <a:fld id="{3E61511D-7576-4ED1-8EC0-1D0348954E1A}" type="slidenum">
              <a:rPr kumimoji="0" lang="ko-KR" altLang="en-US" sz="1200" smtClean="0">
                <a:solidFill>
                  <a:srgbClr val="333333"/>
                </a:solidFill>
                <a:latin typeface="휴먼옛체" pitchFamily="18" charset="-127"/>
                <a:ea typeface="휴먼옛체" pitchFamily="18" charset="-127"/>
              </a:rPr>
              <a:pPr eaLnBrk="1" hangingPunct="1">
                <a:buFontTx/>
                <a:buNone/>
              </a:pPr>
              <a:t>15</a:t>
            </a:fld>
            <a:endParaRPr kumimoji="0" lang="ko-KR" altLang="en-US" sz="1200">
              <a:solidFill>
                <a:srgbClr val="333333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600" dirty="0"/>
              <a:t>3.3 </a:t>
            </a:r>
            <a:r>
              <a:rPr lang="ko-KR" altLang="en-US" sz="2600" dirty="0"/>
              <a:t>이상행동 학습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03F25D5-735E-45B3-8F2D-A7DC4B8FA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666FBFF-9103-4207-B668-9F511728B127}"/>
              </a:ext>
            </a:extLst>
          </p:cNvPr>
          <p:cNvSpPr txBox="1">
            <a:spLocks/>
          </p:cNvSpPr>
          <p:nvPr/>
        </p:nvSpPr>
        <p:spPr bwMode="auto">
          <a:xfrm>
            <a:off x="305780" y="1338575"/>
            <a:ext cx="853244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Pct val="100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  <a:tab pos="16256000" algn="l"/>
                <a:tab pos="508000" algn="l"/>
              </a:tabLst>
            </a:pP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 영상의 </a:t>
            </a:r>
            <a:r>
              <a:rPr lang="ko-KR" altLang="en-US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프레임별 이미지들을 </a:t>
            </a:r>
            <a:r>
              <a:rPr lang="en-US" altLang="ko-KR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16</a:t>
            </a:r>
            <a:r>
              <a:rPr lang="ko-KR" altLang="en-US" sz="1600" b="0" kern="0" spc="0" dirty="0" err="1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프레임씩</a:t>
            </a:r>
            <a:r>
              <a:rPr lang="ko-KR" altLang="en-US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 분할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을 하고 </a:t>
            </a:r>
            <a:r>
              <a:rPr lang="ko-KR" altLang="en-US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이미지의 특징을 추출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  <a:tab pos="16256000" algn="l"/>
                <a:tab pos="508000" algn="l"/>
              </a:tabLst>
            </a:pP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생성된 인덱스와 대응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하여 </a:t>
            </a:r>
            <a:r>
              <a:rPr lang="en-US" altLang="ko-KR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C3D 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모델에서 </a:t>
            </a:r>
            <a:r>
              <a:rPr lang="ko-KR" altLang="en-US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학습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  <a:tab pos="16256000" algn="l"/>
                <a:tab pos="508000" algn="l"/>
              </a:tabLst>
            </a:pPr>
            <a:endParaRPr lang="ko-KR" altLang="en-US" sz="1600" b="0" kern="0" spc="0" dirty="0">
              <a:solidFill>
                <a:srgbClr val="000000"/>
              </a:solidFill>
              <a:effectLst/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600" b="0" kern="0" spc="0" dirty="0">
              <a:solidFill>
                <a:srgbClr val="000000"/>
              </a:solidFill>
              <a:effectLst/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0" marR="0" indent="127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600" b="0" kern="0" spc="0" dirty="0">
              <a:solidFill>
                <a:srgbClr val="000000"/>
              </a:solidFill>
              <a:effectLst/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EE1A9CA-54C4-465B-AE67-5B8F1DBFA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552621048">
            <a:extLst>
              <a:ext uri="{FF2B5EF4-FFF2-40B4-BE49-F238E27FC236}">
                <a16:creationId xmlns:a16="http://schemas.microsoft.com/office/drawing/2014/main" id="{5482A90E-5865-4A60-8B2F-80B7D1B43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57" y="2498905"/>
            <a:ext cx="4064421" cy="18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_x269587792">
            <a:extLst>
              <a:ext uri="{FF2B5EF4-FFF2-40B4-BE49-F238E27FC236}">
                <a16:creationId xmlns:a16="http://schemas.microsoft.com/office/drawing/2014/main" id="{9582562B-7D05-4321-A4EA-1B52AEFB9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799" y="2498905"/>
            <a:ext cx="4064421" cy="18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C2E9341-BB81-41EB-AEEA-579D7D4C6550}"/>
              </a:ext>
            </a:extLst>
          </p:cNvPr>
          <p:cNvSpPr txBox="1">
            <a:spLocks/>
          </p:cNvSpPr>
          <p:nvPr/>
        </p:nvSpPr>
        <p:spPr bwMode="auto">
          <a:xfrm>
            <a:off x="1055023" y="4400753"/>
            <a:ext cx="25922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Pct val="100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  <a:tab pos="16256000" algn="l"/>
                <a:tab pos="508000" algn="l"/>
              </a:tabLst>
            </a:pPr>
            <a:r>
              <a:rPr lang="ko-KR" altLang="en-US" sz="1600" b="0" kern="0">
                <a:solidFill>
                  <a:srgbClr val="00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범죄유형 정확도와 손실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127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600" b="0" kern="0" spc="0" dirty="0">
              <a:solidFill>
                <a:srgbClr val="000000"/>
              </a:solidFill>
              <a:effectLst/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4D526877-AC8A-4ADD-BE26-9E069478F82B}"/>
              </a:ext>
            </a:extLst>
          </p:cNvPr>
          <p:cNvSpPr txBox="1">
            <a:spLocks/>
          </p:cNvSpPr>
          <p:nvPr/>
        </p:nvSpPr>
        <p:spPr bwMode="auto">
          <a:xfrm>
            <a:off x="5509865" y="4411896"/>
            <a:ext cx="25922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Pct val="100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  <a:tab pos="16256000" algn="l"/>
                <a:tab pos="508000" algn="l"/>
              </a:tabLst>
            </a:pPr>
            <a:r>
              <a:rPr lang="ko-KR" altLang="en-US" sz="1600" b="0" kern="0" dirty="0">
                <a:solidFill>
                  <a:srgbClr val="00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세부유형 정확도와 손실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127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600" b="0" kern="0" spc="0" dirty="0">
              <a:solidFill>
                <a:srgbClr val="000000"/>
              </a:solidFill>
              <a:effectLst/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5493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1pPr>
            <a:lvl2pPr marL="742950" indent="-285750" eaLnBrk="0" hangingPunct="0"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2pPr>
            <a:lvl3pPr marL="1143000" indent="-228600" eaLnBrk="0" hangingPunct="0"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3pPr>
            <a:lvl4pPr marL="1600200" indent="-228600" eaLnBrk="0" hangingPunct="0"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4pPr>
            <a:lvl5pPr marL="2057400" indent="-228600" eaLnBrk="0" hangingPunct="0"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9pPr>
          </a:lstStyle>
          <a:p>
            <a:pPr eaLnBrk="1" hangingPunct="1">
              <a:buFontTx/>
              <a:buNone/>
            </a:pPr>
            <a:fld id="{3E61511D-7576-4ED1-8EC0-1D0348954E1A}" type="slidenum">
              <a:rPr kumimoji="0" lang="ko-KR" altLang="en-US" sz="1200" smtClean="0">
                <a:solidFill>
                  <a:srgbClr val="333333"/>
                </a:solidFill>
                <a:latin typeface="휴먼옛체" pitchFamily="18" charset="-127"/>
                <a:ea typeface="휴먼옛체" pitchFamily="18" charset="-127"/>
              </a:rPr>
              <a:pPr eaLnBrk="1" hangingPunct="1">
                <a:buFontTx/>
                <a:buNone/>
              </a:pPr>
              <a:t>16</a:t>
            </a:fld>
            <a:endParaRPr kumimoji="0" lang="ko-KR" altLang="en-US" sz="1200">
              <a:solidFill>
                <a:srgbClr val="333333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600" dirty="0"/>
              <a:t>3.4 </a:t>
            </a:r>
            <a:r>
              <a:rPr lang="ko-KR" altLang="en-US" sz="2600" dirty="0"/>
              <a:t>이상행동 분류 및 영상 구간 분석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03F25D5-735E-45B3-8F2D-A7DC4B8FA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666FBFF-9103-4207-B668-9F511728B127}"/>
              </a:ext>
            </a:extLst>
          </p:cNvPr>
          <p:cNvSpPr txBox="1">
            <a:spLocks/>
          </p:cNvSpPr>
          <p:nvPr/>
        </p:nvSpPr>
        <p:spPr bwMode="auto">
          <a:xfrm>
            <a:off x="305780" y="1338575"/>
            <a:ext cx="853244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Pct val="100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  <a:tab pos="16256000" algn="l"/>
                <a:tab pos="508000" algn="l"/>
              </a:tabLst>
            </a:pP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 가중치가 저장된 </a:t>
            </a:r>
            <a:r>
              <a:rPr lang="en-US" altLang="ko-KR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weight 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파일과 학습 </a:t>
            </a:r>
            <a:r>
              <a:rPr lang="en-US" altLang="ko-KR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•</a:t>
            </a:r>
            <a:r>
              <a:rPr lang="ko-KR" altLang="en-US" sz="1600" b="0" kern="0" dirty="0">
                <a:solidFill>
                  <a:srgbClr val="00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테스트 영상 분류에서 나온 테스트 영상을 활용하여 </a:t>
            </a:r>
            <a:r>
              <a:rPr lang="ko-KR" altLang="en-US" sz="1600" b="0" kern="0" dirty="0">
                <a:solidFill>
                  <a:srgbClr val="0000CC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이상행동 분류 및 영상 구간 분석 실시</a:t>
            </a:r>
            <a:endParaRPr lang="ko-KR" altLang="en-US" sz="1600" b="0" kern="0" spc="0" dirty="0">
              <a:solidFill>
                <a:srgbClr val="0000CC"/>
              </a:solidFill>
              <a:effectLst/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  <a:tab pos="16256000" algn="l"/>
                <a:tab pos="508000" algn="l"/>
              </a:tabLst>
            </a:pP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 테스트 영상을 </a:t>
            </a:r>
            <a:r>
              <a:rPr lang="en-US" altLang="ko-KR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16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프레임으로 분할 하여 생성된 </a:t>
            </a:r>
            <a:r>
              <a:rPr lang="ko-KR" altLang="en-US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이미지가 어떤 분야에 가장 유사한지에 대한 점수를 매긴 후 분류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  <a:tab pos="16256000" algn="l"/>
                <a:tab pos="508000" algn="l"/>
              </a:tabLst>
            </a:pPr>
            <a:endParaRPr lang="ko-KR" altLang="en-US" sz="1800" b="1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  <a:tab pos="16256000" algn="l"/>
                <a:tab pos="508000" algn="l"/>
              </a:tabLst>
            </a:pPr>
            <a:endParaRPr lang="ko-KR" altLang="en-US" sz="1800" b="1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127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600" b="0" kern="0" spc="0" dirty="0">
              <a:solidFill>
                <a:srgbClr val="000000"/>
              </a:solidFill>
              <a:effectLst/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EE1A9CA-54C4-465B-AE67-5B8F1DBFA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695220792">
            <a:extLst>
              <a:ext uri="{FF2B5EF4-FFF2-40B4-BE49-F238E27FC236}">
                <a16:creationId xmlns:a16="http://schemas.microsoft.com/office/drawing/2014/main" id="{6110152D-F896-4AB5-BEAD-F4C18439A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2698854"/>
            <a:ext cx="5112568" cy="282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B8BF5FC9-B830-4D98-8B53-D4609BD364D4}"/>
              </a:ext>
            </a:extLst>
          </p:cNvPr>
          <p:cNvSpPr txBox="1">
            <a:spLocks/>
          </p:cNvSpPr>
          <p:nvPr/>
        </p:nvSpPr>
        <p:spPr bwMode="auto">
          <a:xfrm>
            <a:off x="3397765" y="5435280"/>
            <a:ext cx="234847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Pct val="100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  <a:tab pos="16256000" algn="l"/>
                <a:tab pos="508000" algn="l"/>
              </a:tabLst>
            </a:pPr>
            <a:r>
              <a:rPr lang="ko-KR" altLang="en-US" sz="1600" b="0" kern="0" spc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분류 테스트 결과 예시</a:t>
            </a:r>
            <a:endParaRPr lang="ko-KR" altLang="en-US" sz="1600" b="0" kern="0" spc="0" dirty="0">
              <a:solidFill>
                <a:srgbClr val="000000"/>
              </a:solidFill>
              <a:effectLst/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804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1pPr>
            <a:lvl2pPr marL="742950" indent="-285750" eaLnBrk="0" hangingPunct="0"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2pPr>
            <a:lvl3pPr marL="1143000" indent="-228600" eaLnBrk="0" hangingPunct="0"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3pPr>
            <a:lvl4pPr marL="1600200" indent="-228600" eaLnBrk="0" hangingPunct="0"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4pPr>
            <a:lvl5pPr marL="2057400" indent="-228600" eaLnBrk="0" hangingPunct="0"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9pPr>
          </a:lstStyle>
          <a:p>
            <a:pPr eaLnBrk="1" hangingPunct="1">
              <a:buFontTx/>
              <a:buNone/>
            </a:pPr>
            <a:fld id="{3E61511D-7576-4ED1-8EC0-1D0348954E1A}" type="slidenum">
              <a:rPr kumimoji="0" lang="ko-KR" altLang="en-US" sz="1200" smtClean="0">
                <a:solidFill>
                  <a:srgbClr val="333333"/>
                </a:solidFill>
                <a:latin typeface="휴먼옛체" pitchFamily="18" charset="-127"/>
                <a:ea typeface="휴먼옛체" pitchFamily="18" charset="-127"/>
              </a:rPr>
              <a:pPr eaLnBrk="1" hangingPunct="1">
                <a:buFontTx/>
                <a:buNone/>
              </a:pPr>
              <a:t>17</a:t>
            </a:fld>
            <a:endParaRPr kumimoji="0" lang="ko-KR" altLang="en-US" sz="1200">
              <a:solidFill>
                <a:srgbClr val="333333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800" dirty="0"/>
              <a:t>4. </a:t>
            </a:r>
            <a:r>
              <a:rPr lang="ko-KR" altLang="en-US" sz="2800" dirty="0"/>
              <a:t>실험 결과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251520" y="4287642"/>
            <a:ext cx="8796039" cy="166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Pct val="100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 이상행동 동영상을 </a:t>
            </a:r>
            <a:r>
              <a:rPr lang="en-US" altLang="ko-KR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16</a:t>
            </a:r>
            <a:r>
              <a:rPr lang="ko-KR" altLang="en-US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프레임의 조각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으로 나눈 후 각각 </a:t>
            </a:r>
            <a:r>
              <a:rPr lang="ko-KR" altLang="en-US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범죄유형</a:t>
            </a:r>
            <a:r>
              <a:rPr lang="en-US" altLang="ko-KR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의심 행동</a:t>
            </a:r>
            <a:r>
              <a:rPr lang="en-US" altLang="ko-KR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전조현상에 점수를 매긴 후 분류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를 하는 방식으로 진행</a:t>
            </a:r>
            <a:endParaRPr lang="en-US" altLang="ko-KR" sz="1600" b="0" kern="0" spc="0" dirty="0">
              <a:solidFill>
                <a:srgbClr val="000000"/>
              </a:solidFill>
              <a:effectLst/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 아동학대</a:t>
            </a:r>
            <a:r>
              <a:rPr lang="en-US" altLang="ko-KR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(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신체학대</a:t>
            </a:r>
            <a:r>
              <a:rPr lang="en-US" altLang="ko-KR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) 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영상의 테스트 결과로 영상의 모든 프레임 중 한 프레임을 캡처한 결과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 우측 상단 부분에는 </a:t>
            </a:r>
            <a:r>
              <a:rPr lang="ko-KR" altLang="en-US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범죄 분야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인 </a:t>
            </a:r>
            <a:r>
              <a:rPr lang="ko-KR" altLang="en-US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아동학대</a:t>
            </a:r>
            <a:r>
              <a:rPr lang="en-US" altLang="ko-KR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그 하단에는 </a:t>
            </a:r>
            <a:r>
              <a:rPr lang="ko-KR" altLang="en-US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세부 유형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인 </a:t>
            </a:r>
            <a:r>
              <a:rPr lang="en-US" altLang="ko-KR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SY13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이 각각 정확도가 </a:t>
            </a:r>
            <a:r>
              <a:rPr lang="en-US" altLang="ko-KR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0.9746, 0.9435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로 분류되었으며 </a:t>
            </a:r>
            <a:r>
              <a:rPr lang="ko-KR" altLang="en-US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영상 구간 분석 결과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인 “</a:t>
            </a:r>
            <a:r>
              <a:rPr lang="en-US" altLang="ko-KR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A kid is in a stroller.</a:t>
            </a:r>
            <a:r>
              <a:rPr lang="en-US" altLang="ko-KR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”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가 출력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pic>
        <p:nvPicPr>
          <p:cNvPr id="8193" name="_x706413448">
            <a:extLst>
              <a:ext uri="{FF2B5EF4-FFF2-40B4-BE49-F238E27FC236}">
                <a16:creationId xmlns:a16="http://schemas.microsoft.com/office/drawing/2014/main" id="{4EAA39DC-EF8C-4708-89B7-BB8EF8366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702" y="1268760"/>
            <a:ext cx="6834595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D4F07C5B-40AA-4382-A301-0B075C763EB9}"/>
              </a:ext>
            </a:extLst>
          </p:cNvPr>
          <p:cNvSpPr txBox="1">
            <a:spLocks/>
          </p:cNvSpPr>
          <p:nvPr/>
        </p:nvSpPr>
        <p:spPr bwMode="auto">
          <a:xfrm>
            <a:off x="3419872" y="3778275"/>
            <a:ext cx="270545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Pct val="100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  <a:tab pos="16256000" algn="l"/>
                <a:tab pos="508000" algn="l"/>
              </a:tabLst>
            </a:pPr>
            <a:r>
              <a:rPr lang="ko-KR" altLang="en-US" sz="1600" b="0" kern="0">
                <a:solidFill>
                  <a:srgbClr val="00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아동학대 영상 테스트 결과</a:t>
            </a:r>
            <a:endParaRPr lang="ko-KR" altLang="en-US" sz="1600" b="0" kern="0" spc="0" dirty="0">
              <a:solidFill>
                <a:srgbClr val="000000"/>
              </a:solidFill>
              <a:effectLst/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6315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1pPr>
            <a:lvl2pPr marL="742950" indent="-285750" eaLnBrk="0" hangingPunct="0"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2pPr>
            <a:lvl3pPr marL="1143000" indent="-228600" eaLnBrk="0" hangingPunct="0"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3pPr>
            <a:lvl4pPr marL="1600200" indent="-228600" eaLnBrk="0" hangingPunct="0"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4pPr>
            <a:lvl5pPr marL="2057400" indent="-228600" eaLnBrk="0" hangingPunct="0"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9pPr>
          </a:lstStyle>
          <a:p>
            <a:pPr eaLnBrk="1" hangingPunct="1">
              <a:buFontTx/>
              <a:buNone/>
            </a:pPr>
            <a:fld id="{3E61511D-7576-4ED1-8EC0-1D0348954E1A}" type="slidenum">
              <a:rPr kumimoji="0" lang="ko-KR" altLang="en-US" sz="1200" smtClean="0">
                <a:solidFill>
                  <a:srgbClr val="333333"/>
                </a:solidFill>
                <a:latin typeface="휴먼옛체" pitchFamily="18" charset="-127"/>
                <a:ea typeface="휴먼옛체" pitchFamily="18" charset="-127"/>
              </a:rPr>
              <a:pPr eaLnBrk="1" hangingPunct="1">
                <a:buFontTx/>
                <a:buNone/>
              </a:pPr>
              <a:t>18</a:t>
            </a:fld>
            <a:endParaRPr kumimoji="0" lang="ko-KR" altLang="en-US" sz="1200">
              <a:solidFill>
                <a:srgbClr val="333333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5. </a:t>
            </a:r>
            <a:r>
              <a:rPr lang="ko-KR" altLang="en-US" dirty="0"/>
              <a:t>결론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216025"/>
            <a:ext cx="8229600" cy="5092700"/>
          </a:xfrm>
        </p:spPr>
        <p:txBody>
          <a:bodyPr/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1600" kern="0" spc="0" dirty="0" err="1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이상행동</a:t>
            </a:r>
            <a:r>
              <a:rPr lang="ko-KR" altLang="en-US" sz="1600" kern="0" spc="0" dirty="0" err="1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이란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160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통계적 규준</a:t>
            </a:r>
            <a:r>
              <a:rPr lang="en-US" altLang="ko-KR" sz="160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sz="160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사회적 규범 그리고 인간행동 유형에서 벗어나는 행동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을 뜻함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1600" kern="0" spc="0" dirty="0" err="1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최근‘묻지마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 범죄’ 등 이러한 </a:t>
            </a:r>
            <a:r>
              <a:rPr lang="ko-KR" altLang="en-US" sz="160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이상행동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인 범죄 행위로 인해 </a:t>
            </a:r>
            <a:r>
              <a:rPr lang="ko-KR" altLang="en-US" sz="160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사람들이 불안해하고 있음</a:t>
            </a:r>
            <a:endParaRPr lang="en-US" altLang="ko-KR" sz="1600" kern="0" spc="0" dirty="0">
              <a:solidFill>
                <a:srgbClr val="0000CC"/>
              </a:solidFill>
              <a:effectLst/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최근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CCTV,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카메라 사용이 증가함에 따라 </a:t>
            </a:r>
            <a:r>
              <a:rPr lang="ko-KR" altLang="en-US" sz="1600" kern="0" spc="0" dirty="0" err="1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머신러닝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sz="1600" kern="0" spc="0" dirty="0" err="1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딥러닝을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 활용한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HAR(Human Action Recognition)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기반의 이상 탐지 연구로 </a:t>
            </a:r>
            <a:r>
              <a:rPr lang="ko-KR" altLang="en-US" sz="160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이상행동을 탐지하고 선조치하기 위해 </a:t>
            </a:r>
            <a:r>
              <a:rPr lang="ko-KR" altLang="en-US" sz="1600" kern="0" spc="0" dirty="0" err="1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노력중</a:t>
            </a:r>
            <a:endParaRPr lang="ko-KR" altLang="en-US" sz="1600" kern="0" spc="0" dirty="0">
              <a:solidFill>
                <a:srgbClr val="0000CC"/>
              </a:solidFill>
              <a:effectLst/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en-US" altLang="ko-KR" sz="160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C3D </a:t>
            </a:r>
            <a:r>
              <a:rPr lang="ko-KR" altLang="en-US" sz="160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모델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로 이상행동 영상을 탐지한 결과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sz="160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범죄유형과 전조현상을 구분하는데 상당히 높은 정확도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를 보임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160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국내 보안 및 안전 전문 민간회사의 관련 기술 수준을 향상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160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지능형 </a:t>
            </a:r>
            <a:r>
              <a:rPr lang="en-US" altLang="ko-KR" sz="160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CCTV</a:t>
            </a:r>
            <a:r>
              <a:rPr lang="ko-KR" altLang="en-US" sz="160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의 상용화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로 </a:t>
            </a:r>
            <a:r>
              <a:rPr lang="ko-KR" altLang="en-US" sz="160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국민의 범죄 두려움을 낮추고 사회 전반의 안전에 대한 신뢰를 높일 것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으로 판단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indent="0">
              <a:buNone/>
              <a:defRPr/>
            </a:pPr>
            <a:endParaRPr lang="en-US" altLang="ko-KR" dirty="0">
              <a:latin typeface="휴먼옛체" panose="02010504000101010101" pitchFamily="2" charset="-127"/>
              <a:ea typeface="휴먼옛체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875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Font typeface="Wingdings" pitchFamily="2" charset="2"/>
              <a:buNone/>
              <a:defRPr/>
            </a:pPr>
            <a:r>
              <a:rPr lang="ko-KR" altLang="en-US" sz="4800" dirty="0"/>
              <a:t>감사합니다</a:t>
            </a:r>
          </a:p>
        </p:txBody>
      </p:sp>
      <p:sp>
        <p:nvSpPr>
          <p:cNvPr id="52227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1pPr>
            <a:lvl2pPr marL="742950" indent="-285750" eaLnBrk="0" hangingPunct="0"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2pPr>
            <a:lvl3pPr marL="1143000" indent="-228600" eaLnBrk="0" hangingPunct="0"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3pPr>
            <a:lvl4pPr marL="1600200" indent="-228600" eaLnBrk="0" hangingPunct="0"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4pPr>
            <a:lvl5pPr marL="2057400" indent="-228600" eaLnBrk="0" hangingPunct="0"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9pPr>
          </a:lstStyle>
          <a:p>
            <a:pPr eaLnBrk="1" hangingPunct="1">
              <a:buFontTx/>
              <a:buNone/>
            </a:pPr>
            <a:fld id="{6648BC1A-2B2F-4A8D-B6C2-259D6BF228B7}" type="slidenum">
              <a:rPr kumimoji="0" lang="ko-KR" altLang="en-US" sz="1200" smtClean="0">
                <a:solidFill>
                  <a:srgbClr val="333333"/>
                </a:solidFill>
                <a:latin typeface="휴먼옛체" pitchFamily="18" charset="-127"/>
                <a:ea typeface="휴먼옛체" pitchFamily="18" charset="-127"/>
              </a:rPr>
              <a:pPr eaLnBrk="1" hangingPunct="1">
                <a:buFontTx/>
                <a:buNone/>
              </a:pPr>
              <a:t>19</a:t>
            </a:fld>
            <a:endParaRPr kumimoji="0" lang="ko-KR" altLang="en-US" sz="1200">
              <a:solidFill>
                <a:srgbClr val="333333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latin typeface="한양중고딕"/>
              </a:rPr>
              <a:t>목 차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AutoNum type="arabicPeriod"/>
              <a:defRPr/>
            </a:pPr>
            <a:r>
              <a:rPr lang="ko-KR" altLang="en-US" sz="2400" dirty="0">
                <a:latin typeface="한양중고딕"/>
                <a:ea typeface="휴먼옛체" panose="02010504000101010101" pitchFamily="2" charset="-127"/>
              </a:rPr>
              <a:t>서론</a:t>
            </a:r>
            <a:endParaRPr lang="en-US" altLang="ko-KR" sz="2400" dirty="0">
              <a:latin typeface="한양중고딕"/>
              <a:ea typeface="휴먼옛체" panose="02010504000101010101" pitchFamily="2" charset="-127"/>
            </a:endParaRPr>
          </a:p>
          <a:p>
            <a:pPr>
              <a:lnSpc>
                <a:spcPct val="200000"/>
              </a:lnSpc>
              <a:buFont typeface="Wingdings" pitchFamily="2" charset="2"/>
              <a:buAutoNum type="arabicPeriod"/>
              <a:defRPr/>
            </a:pPr>
            <a:r>
              <a:rPr lang="ko-KR" altLang="en-US" sz="2400" dirty="0">
                <a:latin typeface="한양중고딕"/>
                <a:ea typeface="휴먼옛체" panose="02010504000101010101" pitchFamily="2" charset="-127"/>
              </a:rPr>
              <a:t>관련 연구</a:t>
            </a:r>
            <a:endParaRPr lang="en-US" altLang="ko-KR" sz="2400" dirty="0">
              <a:latin typeface="한양중고딕"/>
              <a:ea typeface="휴먼옛체" panose="02010504000101010101" pitchFamily="2" charset="-127"/>
            </a:endParaRPr>
          </a:p>
          <a:p>
            <a:pPr>
              <a:lnSpc>
                <a:spcPct val="200000"/>
              </a:lnSpc>
              <a:buFont typeface="Wingdings" pitchFamily="2" charset="2"/>
              <a:buAutoNum type="arabicPeriod"/>
              <a:defRPr/>
            </a:pPr>
            <a:r>
              <a:rPr lang="en-US" altLang="ko-KR" sz="2400" dirty="0">
                <a:latin typeface="한양중고딕"/>
                <a:ea typeface="휴먼옛체" panose="02010504000101010101" pitchFamily="2" charset="-127"/>
              </a:rPr>
              <a:t>C3D</a:t>
            </a:r>
            <a:r>
              <a:rPr lang="ko-KR" altLang="en-US" sz="2400" dirty="0">
                <a:latin typeface="한양중고딕"/>
                <a:ea typeface="휴먼옛체" panose="02010504000101010101" pitchFamily="2" charset="-127"/>
              </a:rPr>
              <a:t> 모델을 활용한 이상행동 분류 및 영상 구간 분석</a:t>
            </a:r>
            <a:endParaRPr lang="en-US" altLang="ko-KR" sz="2400" dirty="0">
              <a:latin typeface="한양중고딕"/>
              <a:ea typeface="휴먼옛체" panose="02010504000101010101" pitchFamily="2" charset="-127"/>
            </a:endParaRPr>
          </a:p>
          <a:p>
            <a:pPr>
              <a:lnSpc>
                <a:spcPct val="200000"/>
              </a:lnSpc>
              <a:buFont typeface="Wingdings" pitchFamily="2" charset="2"/>
              <a:buAutoNum type="arabicPeriod"/>
              <a:defRPr/>
            </a:pPr>
            <a:r>
              <a:rPr lang="ko-KR" altLang="en-US" sz="2400" dirty="0">
                <a:latin typeface="한양중고딕"/>
                <a:ea typeface="휴먼옛체" panose="02010504000101010101" pitchFamily="2" charset="-127"/>
              </a:rPr>
              <a:t>실험 결과</a:t>
            </a:r>
            <a:endParaRPr lang="en-US" altLang="ko-KR" sz="2400" dirty="0">
              <a:latin typeface="한양중고딕"/>
              <a:ea typeface="휴먼옛체" panose="02010504000101010101" pitchFamily="2" charset="-127"/>
            </a:endParaRPr>
          </a:p>
          <a:p>
            <a:pPr>
              <a:lnSpc>
                <a:spcPct val="200000"/>
              </a:lnSpc>
              <a:buFont typeface="Wingdings" pitchFamily="2" charset="2"/>
              <a:buAutoNum type="arabicPeriod"/>
              <a:defRPr/>
            </a:pPr>
            <a:r>
              <a:rPr lang="ko-KR" altLang="en-US" sz="2400" dirty="0">
                <a:latin typeface="한양중고딕"/>
                <a:ea typeface="휴먼옛체" panose="02010504000101010101" pitchFamily="2" charset="-127"/>
              </a:rPr>
              <a:t>결론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1pPr>
            <a:lvl2pPr marL="742950" indent="-285750" eaLnBrk="0" hangingPunct="0"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2pPr>
            <a:lvl3pPr marL="1143000" indent="-228600" eaLnBrk="0" hangingPunct="0"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3pPr>
            <a:lvl4pPr marL="1600200" indent="-228600" eaLnBrk="0" hangingPunct="0"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4pPr>
            <a:lvl5pPr marL="2057400" indent="-228600" eaLnBrk="0" hangingPunct="0"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9pPr>
          </a:lstStyle>
          <a:p>
            <a:pPr eaLnBrk="1" hangingPunct="1">
              <a:buFontTx/>
              <a:buNone/>
            </a:pPr>
            <a:fld id="{67FA7770-2623-4DA5-A29C-B858AD66FB76}" type="slidenum">
              <a:rPr kumimoji="0" lang="ko-KR" altLang="en-US" sz="1200" smtClean="0">
                <a:solidFill>
                  <a:srgbClr val="333333"/>
                </a:solidFill>
                <a:latin typeface="한양중고딕"/>
                <a:ea typeface="휴먼옛체" pitchFamily="18" charset="-127"/>
              </a:rPr>
              <a:pPr eaLnBrk="1" hangingPunct="1">
                <a:buFontTx/>
                <a:buNone/>
              </a:pPr>
              <a:t>2</a:t>
            </a:fld>
            <a:endParaRPr kumimoji="0" lang="ko-KR" altLang="en-US" sz="1200">
              <a:solidFill>
                <a:srgbClr val="333333"/>
              </a:solidFill>
              <a:latin typeface="한양중고딕"/>
              <a:ea typeface="휴먼옛체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1pPr>
            <a:lvl2pPr marL="742950" indent="-285750" eaLnBrk="0" hangingPunct="0"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2pPr>
            <a:lvl3pPr marL="1143000" indent="-228600" eaLnBrk="0" hangingPunct="0"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3pPr>
            <a:lvl4pPr marL="1600200" indent="-228600" eaLnBrk="0" hangingPunct="0"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4pPr>
            <a:lvl5pPr marL="2057400" indent="-228600" eaLnBrk="0" hangingPunct="0"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9pPr>
          </a:lstStyle>
          <a:p>
            <a:pPr eaLnBrk="1" hangingPunct="1">
              <a:buFontTx/>
              <a:buNone/>
            </a:pPr>
            <a:fld id="{3E61511D-7576-4ED1-8EC0-1D0348954E1A}" type="slidenum">
              <a:rPr kumimoji="0" lang="ko-KR" altLang="en-US" sz="1200" smtClean="0">
                <a:solidFill>
                  <a:srgbClr val="333333"/>
                </a:solidFill>
                <a:latin typeface="휴먼옛체" pitchFamily="18" charset="-127"/>
                <a:ea typeface="휴먼옛체" pitchFamily="18" charset="-127"/>
              </a:rPr>
              <a:pPr eaLnBrk="1" hangingPunct="1">
                <a:buFontTx/>
                <a:buNone/>
              </a:pPr>
              <a:t>3</a:t>
            </a:fld>
            <a:endParaRPr kumimoji="0" lang="ko-KR" altLang="en-US" sz="1200">
              <a:solidFill>
                <a:srgbClr val="333333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1. </a:t>
            </a:r>
            <a:r>
              <a:rPr lang="ko-KR" altLang="en-US" dirty="0"/>
              <a:t>서론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216025"/>
            <a:ext cx="8229600" cy="5092700"/>
          </a:xfrm>
        </p:spPr>
        <p:txBody>
          <a:bodyPr/>
          <a:lstStyle/>
          <a:p>
            <a:pPr lvl="0">
              <a:buClr>
                <a:srgbClr val="2D2D8A">
                  <a:lumMod val="75000"/>
                </a:srgbClr>
              </a:buClr>
              <a:defRPr/>
            </a:pPr>
            <a:r>
              <a:rPr lang="ko-KR" altLang="en-US" sz="2200" dirty="0">
                <a:solidFill>
                  <a:srgbClr val="00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연구 배경</a:t>
            </a:r>
            <a:endParaRPr lang="en-US" altLang="ko-KR" sz="19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defRPr/>
            </a:pPr>
            <a:r>
              <a:rPr lang="ko-KR" altLang="en-US" sz="1600" dirty="0" err="1">
                <a:solidFill>
                  <a:srgbClr val="0000CC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이상행동</a:t>
            </a:r>
            <a:r>
              <a:rPr lang="ko-KR" altLang="en-US" sz="1600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이란</a:t>
            </a:r>
            <a:r>
              <a:rPr lang="ko-KR" altLang="en-US" sz="16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160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통계적 규준</a:t>
            </a:r>
            <a:r>
              <a:rPr lang="en-US" altLang="ko-KR" sz="160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sz="160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사회적 규범 그리고 인간행동 유형에서 벗어나는 행동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을 뜻함</a:t>
            </a:r>
          </a:p>
          <a:p>
            <a:pPr lvl="1">
              <a:defRPr/>
            </a:pPr>
            <a:r>
              <a:rPr lang="ko-KR" altLang="en-US" sz="16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요즘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소위 ‘</a:t>
            </a:r>
            <a:r>
              <a:rPr lang="ko-KR" altLang="en-US" sz="1600" kern="0" spc="0" dirty="0" err="1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묻지마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 범죄’ 등 이러한 이상행동인 범죄 행위로 인해 사람들이 불안해하고 있음</a:t>
            </a:r>
          </a:p>
          <a:p>
            <a:pPr lvl="1">
              <a:defRPr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최근 </a:t>
            </a:r>
            <a:r>
              <a:rPr lang="en-US" altLang="ko-KR" sz="160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CCTV, </a:t>
            </a:r>
            <a:r>
              <a:rPr lang="ko-KR" altLang="en-US" sz="160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카메라 사용이 증가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함에 따라 </a:t>
            </a:r>
            <a:r>
              <a:rPr lang="ko-KR" altLang="en-US" sz="1600" kern="0" spc="0" dirty="0" err="1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머신러닝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sz="1600" kern="0" spc="0" dirty="0" err="1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딥러닝을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 활용한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HAR(Human Action Recognition)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기반의 </a:t>
            </a:r>
            <a:r>
              <a:rPr lang="ko-KR" altLang="en-US" sz="160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이상 탐지 연구로 이상행동을 탐지하고 </a:t>
            </a:r>
            <a:r>
              <a:rPr lang="ko-KR" altLang="en-US" sz="1600" kern="0" spc="0" dirty="0" err="1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선조치할</a:t>
            </a:r>
            <a:r>
              <a:rPr lang="ko-KR" altLang="en-US" sz="160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 수 있음</a:t>
            </a:r>
            <a:endParaRPr lang="en-US" altLang="ko-KR" sz="1600" dirty="0">
              <a:solidFill>
                <a:srgbClr val="0000CC"/>
              </a:solidFill>
              <a:latin typeface="휴먼옛체"/>
              <a:ea typeface="휴먼옛체"/>
            </a:endParaRPr>
          </a:p>
          <a:p>
            <a:pPr lvl="0">
              <a:buClr>
                <a:srgbClr val="2D2D8A">
                  <a:lumMod val="75000"/>
                </a:srgbClr>
              </a:buClr>
              <a:defRPr/>
            </a:pPr>
            <a:r>
              <a:rPr lang="ko-KR" altLang="en-US" sz="2200" dirty="0">
                <a:solidFill>
                  <a:srgbClr val="000000"/>
                </a:solidFill>
                <a:latin typeface="휴먼옛체"/>
                <a:ea typeface="휴먼옛체"/>
              </a:rPr>
              <a:t>연구 목표</a:t>
            </a:r>
            <a:endParaRPr lang="en-US" altLang="ko-KR" sz="1900" dirty="0">
              <a:solidFill>
                <a:srgbClr val="000000"/>
              </a:solidFill>
              <a:latin typeface="휴먼옛체"/>
              <a:ea typeface="휴먼옛체"/>
            </a:endParaRPr>
          </a:p>
          <a:p>
            <a:pPr lvl="1">
              <a:defRPr/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AI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영상감시 분야의 </a:t>
            </a:r>
            <a:r>
              <a:rPr lang="ko-KR" altLang="en-US" sz="160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이상행동 탐지</a:t>
            </a:r>
            <a:r>
              <a:rPr lang="en-US" altLang="ko-KR" sz="160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(Anomaly Detection)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과정 중 시공간적 특징을 잃지 않게 되는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3D Convolution Network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를 포함하는 </a:t>
            </a:r>
            <a:r>
              <a:rPr lang="en-US" altLang="ko-KR" sz="160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C3D </a:t>
            </a:r>
            <a:r>
              <a:rPr lang="ko-KR" altLang="en-US" sz="160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모델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을 사용하여 </a:t>
            </a:r>
            <a:r>
              <a:rPr lang="ko-KR" altLang="en-US" sz="160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이상행동의 전조부터 발생을 탐지</a:t>
            </a:r>
            <a:endParaRPr lang="en-US" altLang="ko-KR" sz="1600" dirty="0">
              <a:solidFill>
                <a:srgbClr val="0000CC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defRPr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탐지과정 중 영상을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16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프레임의 조각으로 나누어 이상행동의 </a:t>
            </a:r>
            <a:r>
              <a:rPr lang="ko-KR" altLang="en-US" sz="160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세부 분야를 구분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하며 </a:t>
            </a:r>
            <a:r>
              <a:rPr lang="ko-KR" altLang="en-US" sz="160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영상의 구간을 분석</a:t>
            </a:r>
            <a:endParaRPr lang="en-US" altLang="ko-KR" sz="1600" dirty="0">
              <a:solidFill>
                <a:srgbClr val="0000CC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defRPr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결론적으로 </a:t>
            </a:r>
            <a:r>
              <a:rPr lang="ko-KR" altLang="en-US" sz="160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국내 보안 및 안전 전문 민간회사의 관련 기술 수준을 향상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하고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sz="160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지능형 </a:t>
            </a:r>
            <a:r>
              <a:rPr lang="en-US" altLang="ko-KR" sz="160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CCTV</a:t>
            </a:r>
            <a:r>
              <a:rPr lang="ko-KR" altLang="en-US" sz="160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의 상용화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로 </a:t>
            </a:r>
            <a:r>
              <a:rPr lang="ko-KR" altLang="en-US" sz="160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국민의 범죄 두려움을 낮추고 사회 전반의 안전에 대한 신뢰를 높일 것으로 판단</a:t>
            </a:r>
            <a:r>
              <a:rPr lang="ko-KR" altLang="en-US" sz="1600" dirty="0">
                <a:solidFill>
                  <a:srgbClr val="0000CC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됨</a:t>
            </a:r>
            <a:endParaRPr lang="ko-KR" altLang="en-US" sz="1600" kern="0" spc="0" dirty="0">
              <a:solidFill>
                <a:srgbClr val="0000CC"/>
              </a:solidFill>
              <a:effectLst/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375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2. </a:t>
            </a:r>
            <a:r>
              <a:rPr lang="ko-KR" altLang="en-US" dirty="0"/>
              <a:t>관련 연구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2800" dirty="0">
                <a:latin typeface="휴먼옛체" panose="02010504000101010101" pitchFamily="2" charset="-127"/>
                <a:ea typeface="휴먼옛체" panose="02010504000101010101" pitchFamily="2" charset="-127"/>
              </a:rPr>
              <a:t>2.1 </a:t>
            </a:r>
            <a:r>
              <a:rPr lang="ko-KR" altLang="en-US" sz="2800" dirty="0">
                <a:latin typeface="휴먼옛체" panose="02010504000101010101" pitchFamily="2" charset="-127"/>
                <a:ea typeface="휴먼옛체" panose="02010504000101010101" pitchFamily="2" charset="-127"/>
              </a:rPr>
              <a:t>이상행동 탐지</a:t>
            </a:r>
            <a:r>
              <a:rPr lang="en-US" altLang="ko-KR" sz="2800" dirty="0">
                <a:latin typeface="휴먼옛체" panose="02010504000101010101" pitchFamily="2" charset="-127"/>
                <a:ea typeface="휴먼옛체" panose="02010504000101010101" pitchFamily="2" charset="-127"/>
              </a:rPr>
              <a:t>(Anomaly Detection)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2800" dirty="0">
                <a:latin typeface="휴먼옛체" panose="02010504000101010101" pitchFamily="2" charset="-127"/>
                <a:ea typeface="휴먼옛체" panose="02010504000101010101" pitchFamily="2" charset="-127"/>
              </a:rPr>
              <a:t>2.2 C3D </a:t>
            </a:r>
            <a:r>
              <a:rPr lang="ko-KR" altLang="en-US" sz="2800" dirty="0">
                <a:latin typeface="휴먼옛체" panose="02010504000101010101" pitchFamily="2" charset="-127"/>
                <a:ea typeface="휴먼옛체" panose="02010504000101010101" pitchFamily="2" charset="-127"/>
              </a:rPr>
              <a:t>모델</a:t>
            </a:r>
            <a:endParaRPr lang="en-US" altLang="ko-KR" sz="2800" dirty="0">
              <a:latin typeface="휴먼옛체" panose="02010504000101010101" pitchFamily="2" charset="-127"/>
              <a:ea typeface="휴먼옛체" panose="02010504000101010101" pitchFamily="2" charset="-127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ko-KR" altLang="en-US" sz="2800" dirty="0">
              <a:solidFill>
                <a:srgbClr val="0000CC"/>
              </a:solidFill>
              <a:latin typeface="휴먼옛체" panose="02010504000101010101" pitchFamily="2" charset="-127"/>
              <a:ea typeface="휴먼옛체" panose="02010504000101010101" pitchFamily="2" charset="-127"/>
            </a:endParaRPr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1pPr>
            <a:lvl2pPr marL="742950" indent="-285750" eaLnBrk="0" hangingPunct="0"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2pPr>
            <a:lvl3pPr marL="1143000" indent="-228600" eaLnBrk="0" hangingPunct="0"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3pPr>
            <a:lvl4pPr marL="1600200" indent="-228600" eaLnBrk="0" hangingPunct="0"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4pPr>
            <a:lvl5pPr marL="2057400" indent="-228600" eaLnBrk="0" hangingPunct="0"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9pPr>
          </a:lstStyle>
          <a:p>
            <a:pPr eaLnBrk="1" hangingPunct="1">
              <a:buFontTx/>
              <a:buNone/>
            </a:pPr>
            <a:fld id="{AC419B23-05FB-4E37-AD23-560E07071C8B}" type="slidenum">
              <a:rPr kumimoji="0" lang="ko-KR" altLang="en-US" sz="1200" smtClean="0">
                <a:solidFill>
                  <a:srgbClr val="333333"/>
                </a:solidFill>
                <a:latin typeface="휴먼옛체" pitchFamily="18" charset="-127"/>
                <a:ea typeface="휴먼옛체" pitchFamily="18" charset="-127"/>
              </a:rPr>
              <a:pPr eaLnBrk="1" hangingPunct="1">
                <a:buFontTx/>
                <a:buNone/>
              </a:pPr>
              <a:t>4</a:t>
            </a:fld>
            <a:endParaRPr kumimoji="0" lang="ko-KR" altLang="en-US" sz="1200">
              <a:solidFill>
                <a:srgbClr val="333333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094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2.1 </a:t>
            </a:r>
            <a:r>
              <a:rPr lang="ko-KR" altLang="en-US" sz="3200" dirty="0">
                <a:latin typeface="휴먼옛체" panose="02010504000101010101" pitchFamily="2" charset="-127"/>
                <a:ea typeface="휴먼옛체" panose="02010504000101010101" pitchFamily="2" charset="-127"/>
              </a:rPr>
              <a:t>이상행동 탐지</a:t>
            </a:r>
            <a:r>
              <a:rPr lang="en-US" altLang="ko-KR" sz="3200" dirty="0">
                <a:latin typeface="휴먼옛체" panose="02010504000101010101" pitchFamily="2" charset="-127"/>
                <a:ea typeface="휴먼옛체" panose="02010504000101010101" pitchFamily="2" charset="-127"/>
              </a:rPr>
              <a:t>(Anomaly Detection)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1pPr>
            <a:lvl2pPr marL="742950" indent="-285750" eaLnBrk="0" hangingPunct="0"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2pPr>
            <a:lvl3pPr marL="1143000" indent="-228600" eaLnBrk="0" hangingPunct="0"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3pPr>
            <a:lvl4pPr marL="1600200" indent="-228600" eaLnBrk="0" hangingPunct="0"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4pPr>
            <a:lvl5pPr marL="2057400" indent="-228600" eaLnBrk="0" hangingPunct="0"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9pPr>
          </a:lstStyle>
          <a:p>
            <a:pPr eaLnBrk="1" hangingPunct="1">
              <a:buFontTx/>
              <a:buNone/>
            </a:pPr>
            <a:fld id="{AC419B23-05FB-4E37-AD23-560E07071C8B}" type="slidenum">
              <a:rPr kumimoji="0" lang="ko-KR" altLang="en-US" sz="1200" smtClean="0">
                <a:solidFill>
                  <a:srgbClr val="333333"/>
                </a:solidFill>
                <a:latin typeface="휴먼옛체" pitchFamily="18" charset="-127"/>
                <a:ea typeface="휴먼옛체" pitchFamily="18" charset="-127"/>
              </a:rPr>
              <a:pPr eaLnBrk="1" hangingPunct="1">
                <a:buFontTx/>
                <a:buNone/>
              </a:pPr>
              <a:t>5</a:t>
            </a:fld>
            <a:endParaRPr kumimoji="0" lang="ko-KR" altLang="en-US" sz="1200" dirty="0">
              <a:solidFill>
                <a:srgbClr val="333333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395536" y="1268760"/>
            <a:ext cx="822960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Pct val="100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indent="127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 통계적 규준</a:t>
            </a:r>
            <a:r>
              <a:rPr lang="en-US" altLang="ko-KR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사회적 규범 그리고 인간행동 유형에서 벗어나는 행동을 </a:t>
            </a:r>
            <a:r>
              <a:rPr lang="ko-KR" altLang="en-US" sz="1600" b="0" kern="0" spc="0" dirty="0" err="1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딥러닝을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 사용하는 신경망 모델을 이용하여 </a:t>
            </a:r>
            <a:r>
              <a:rPr lang="en-US" altLang="ko-KR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CCTV, 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카메라 영상을 분석하여 </a:t>
            </a:r>
            <a:r>
              <a:rPr lang="ko-KR" altLang="en-US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영상 속 사람의 행동이 정상행동인지 이상행동인지 판별하는 것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을 뜻함</a:t>
            </a:r>
          </a:p>
          <a:p>
            <a:pPr marL="0" indent="0">
              <a:buNone/>
              <a:defRPr/>
            </a:pPr>
            <a:endParaRPr lang="en-US" altLang="ko-KR" sz="1600" b="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BCD59C-51A6-4F70-AE98-A7724FA64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077" y="2708622"/>
            <a:ext cx="3411846" cy="1439861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2B79286-978B-4770-BF49-7D32BABF067F}"/>
              </a:ext>
            </a:extLst>
          </p:cNvPr>
          <p:cNvSpPr txBox="1">
            <a:spLocks/>
          </p:cNvSpPr>
          <p:nvPr/>
        </p:nvSpPr>
        <p:spPr bwMode="auto">
          <a:xfrm>
            <a:off x="3131840" y="4152968"/>
            <a:ext cx="331236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Pct val="100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  <a:tab pos="16256000" algn="l"/>
                <a:tab pos="508000" algn="l"/>
              </a:tabLst>
            </a:pPr>
            <a:r>
              <a:rPr lang="ko-KR" altLang="en-US" sz="1600" b="0" kern="0" dirty="0">
                <a:solidFill>
                  <a:srgbClr val="00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실험에 사용된 이상행동 분야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127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600" b="0" kern="0" spc="0" dirty="0">
              <a:solidFill>
                <a:srgbClr val="000000"/>
              </a:solidFill>
              <a:effectLst/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179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2.2 C3D </a:t>
            </a:r>
            <a:r>
              <a:rPr lang="ko-KR" altLang="en-US" dirty="0"/>
              <a:t>모델</a:t>
            </a:r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1pPr>
            <a:lvl2pPr marL="742950" indent="-285750" eaLnBrk="0" hangingPunct="0"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2pPr>
            <a:lvl3pPr marL="1143000" indent="-228600" eaLnBrk="0" hangingPunct="0"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3pPr>
            <a:lvl4pPr marL="1600200" indent="-228600" eaLnBrk="0" hangingPunct="0"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4pPr>
            <a:lvl5pPr marL="2057400" indent="-228600" eaLnBrk="0" hangingPunct="0"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9pPr>
          </a:lstStyle>
          <a:p>
            <a:pPr eaLnBrk="1" hangingPunct="1">
              <a:buFontTx/>
              <a:buNone/>
            </a:pPr>
            <a:fld id="{AC419B23-05FB-4E37-AD23-560E07071C8B}" type="slidenum">
              <a:rPr kumimoji="0" lang="ko-KR" altLang="en-US" sz="1200" smtClean="0">
                <a:solidFill>
                  <a:srgbClr val="333333"/>
                </a:solidFill>
                <a:latin typeface="휴먼옛체" pitchFamily="18" charset="-127"/>
                <a:ea typeface="휴먼옛체" pitchFamily="18" charset="-127"/>
              </a:rPr>
              <a:pPr eaLnBrk="1" hangingPunct="1">
                <a:buFontTx/>
                <a:buNone/>
              </a:pPr>
              <a:t>6</a:t>
            </a:fld>
            <a:endParaRPr kumimoji="0" lang="ko-KR" altLang="en-US" sz="1200">
              <a:solidFill>
                <a:srgbClr val="333333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99004" y="1412776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Pct val="100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indent="127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 </a:t>
            </a:r>
            <a:r>
              <a:rPr lang="en-US" altLang="ko-KR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3D Convolution Network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를 </a:t>
            </a:r>
            <a:r>
              <a:rPr lang="ko-KR" altLang="en-US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대량의 영상 데이터에 지도학습 방식으로 훈련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한 모델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AB28E2-1A9C-4B2C-BAC6-5309F1E58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380" y="2194550"/>
            <a:ext cx="6531140" cy="2011701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9898C52-F65A-4CE1-B42F-EEEA55F5FE92}"/>
              </a:ext>
            </a:extLst>
          </p:cNvPr>
          <p:cNvSpPr txBox="1">
            <a:spLocks/>
          </p:cNvSpPr>
          <p:nvPr/>
        </p:nvSpPr>
        <p:spPr bwMode="auto">
          <a:xfrm>
            <a:off x="499004" y="4653136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Pct val="100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1270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 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여러 이미지나 영상을 </a:t>
            </a:r>
            <a:r>
              <a:rPr lang="en-US" altLang="ko-KR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2D Convolution Network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로 처리하게 되면 </a:t>
            </a:r>
            <a:r>
              <a:rPr lang="ko-KR" altLang="en-US" sz="1600" b="0" kern="0" spc="0" dirty="0" err="1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시공간적인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 특징을 잃기 때문에 </a:t>
            </a:r>
            <a:r>
              <a:rPr lang="ko-KR" altLang="en-US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시공간적 특징을 잃지 않게 되는 </a:t>
            </a:r>
            <a:r>
              <a:rPr lang="en-US" altLang="ko-KR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3D Convolution Network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를 사용</a:t>
            </a:r>
          </a:p>
          <a:p>
            <a:pPr marL="0" marR="0" indent="127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600" b="0" kern="0" spc="0" dirty="0">
              <a:solidFill>
                <a:srgbClr val="000000"/>
              </a:solidFill>
              <a:effectLst/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36130AC-58CE-4A6E-84AB-F46D5D0B203F}"/>
              </a:ext>
            </a:extLst>
          </p:cNvPr>
          <p:cNvSpPr txBox="1">
            <a:spLocks/>
          </p:cNvSpPr>
          <p:nvPr/>
        </p:nvSpPr>
        <p:spPr bwMode="auto">
          <a:xfrm>
            <a:off x="2777600" y="4161186"/>
            <a:ext cx="367240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Pct val="100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  <a:tab pos="16256000" algn="l"/>
                <a:tab pos="508000" algn="l"/>
              </a:tabLst>
            </a:pPr>
            <a:r>
              <a:rPr lang="en-US" altLang="ko-KR" sz="1600" b="0" kern="0" dirty="0">
                <a:solidFill>
                  <a:srgbClr val="00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2D Convolution </a:t>
            </a:r>
            <a:r>
              <a:rPr lang="ko-KR" altLang="en-US" sz="1600" b="0" kern="0" dirty="0">
                <a:solidFill>
                  <a:srgbClr val="00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과 </a:t>
            </a:r>
            <a:r>
              <a:rPr lang="en-US" altLang="ko-KR" sz="1600" b="0" kern="0" dirty="0">
                <a:solidFill>
                  <a:srgbClr val="00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3D Convolution</a:t>
            </a:r>
            <a:endParaRPr lang="ko-KR" altLang="en-US" sz="1600" b="0" kern="0" spc="0" dirty="0">
              <a:solidFill>
                <a:srgbClr val="000000"/>
              </a:solidFill>
              <a:effectLst/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0" marR="0" indent="127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600" b="0" kern="0" spc="0" dirty="0">
              <a:solidFill>
                <a:srgbClr val="000000"/>
              </a:solidFill>
              <a:effectLst/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11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1pPr>
            <a:lvl2pPr marL="742950" indent="-285750" eaLnBrk="0" hangingPunct="0"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2pPr>
            <a:lvl3pPr marL="1143000" indent="-228600" eaLnBrk="0" hangingPunct="0"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3pPr>
            <a:lvl4pPr marL="1600200" indent="-228600" eaLnBrk="0" hangingPunct="0"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4pPr>
            <a:lvl5pPr marL="2057400" indent="-228600" eaLnBrk="0" hangingPunct="0"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9pPr>
          </a:lstStyle>
          <a:p>
            <a:pPr eaLnBrk="1" hangingPunct="1">
              <a:buFontTx/>
              <a:buNone/>
            </a:pPr>
            <a:fld id="{3E61511D-7576-4ED1-8EC0-1D0348954E1A}" type="slidenum">
              <a:rPr kumimoji="0" lang="ko-KR" altLang="en-US" sz="1200" smtClean="0">
                <a:solidFill>
                  <a:srgbClr val="333333"/>
                </a:solidFill>
                <a:latin typeface="휴먼옛체" pitchFamily="18" charset="-127"/>
                <a:ea typeface="휴먼옛체" pitchFamily="18" charset="-127"/>
              </a:rPr>
              <a:pPr eaLnBrk="1" hangingPunct="1">
                <a:buFontTx/>
                <a:buNone/>
              </a:pPr>
              <a:t>7</a:t>
            </a:fld>
            <a:endParaRPr kumimoji="0" lang="ko-KR" altLang="en-US" sz="1200">
              <a:solidFill>
                <a:srgbClr val="333333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600" dirty="0"/>
              <a:t>3. C3D </a:t>
            </a:r>
            <a:r>
              <a:rPr lang="ko-KR" altLang="en-US" sz="2600" dirty="0"/>
              <a:t>모델을 활용한 이상행동 분류 및 영상 구간 분석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51520" y="1275544"/>
            <a:ext cx="8291513" cy="71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Pct val="100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indent="127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 3D Convolution Networks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를 사용하는 </a:t>
            </a:r>
            <a:r>
              <a:rPr lang="en-US" altLang="ko-KR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C3D </a:t>
            </a:r>
            <a:r>
              <a:rPr lang="ko-KR" altLang="en-US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모델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은 시공간적 특징을 잃지 않기 때문에 </a:t>
            </a:r>
            <a:r>
              <a:rPr lang="ko-KR" altLang="en-US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대량의 영상 데이터를 학습하고 검증할 때 효율적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03F25D5-735E-45B3-8F2D-A7DC4B8FA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32476576">
            <a:extLst>
              <a:ext uri="{FF2B5EF4-FFF2-40B4-BE49-F238E27FC236}">
                <a16:creationId xmlns:a16="http://schemas.microsoft.com/office/drawing/2014/main" id="{BEAF90F1-3CF2-43B9-8912-6C9BB0608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23246"/>
            <a:ext cx="5479208" cy="170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666FBFF-9103-4207-B668-9F511728B127}"/>
              </a:ext>
            </a:extLst>
          </p:cNvPr>
          <p:cNvSpPr txBox="1">
            <a:spLocks/>
          </p:cNvSpPr>
          <p:nvPr/>
        </p:nvSpPr>
        <p:spPr bwMode="auto">
          <a:xfrm>
            <a:off x="251520" y="4399855"/>
            <a:ext cx="8291513" cy="157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Pct val="100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1270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데이터 세트 영상들을 </a:t>
            </a:r>
            <a:r>
              <a:rPr lang="ko-KR" altLang="en-US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학습</a:t>
            </a:r>
            <a:r>
              <a:rPr lang="en-US" altLang="ko-KR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/</a:t>
            </a:r>
            <a:r>
              <a:rPr lang="ko-KR" altLang="en-US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테스트 영상으로 분류</a:t>
            </a:r>
          </a:p>
          <a:p>
            <a:pPr marL="0" indent="1270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 각 영상에 해당하는 범죄유형</a:t>
            </a:r>
            <a:r>
              <a:rPr lang="en-US" altLang="ko-KR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의심 행동</a:t>
            </a:r>
            <a:r>
              <a:rPr lang="en-US" altLang="ko-KR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전조현상의 </a:t>
            </a:r>
            <a:r>
              <a:rPr lang="ko-KR" altLang="en-US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인덱스 항목을 생성 및 데이터 세트 구축</a:t>
            </a:r>
            <a:endParaRPr lang="en-US" altLang="ko-KR" sz="1600" b="0" kern="0" spc="0" dirty="0">
              <a:solidFill>
                <a:srgbClr val="0000CC"/>
              </a:solidFill>
              <a:effectLst/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0" indent="1270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 C3D 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모델을 통해 학습하여 </a:t>
            </a:r>
            <a:r>
              <a:rPr lang="ko-KR" altLang="en-US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가중치 파일을 생성</a:t>
            </a:r>
          </a:p>
          <a:p>
            <a:pPr marL="0" indent="1270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127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600" b="0" kern="0" spc="0" dirty="0">
              <a:solidFill>
                <a:srgbClr val="000000"/>
              </a:solidFill>
              <a:effectLst/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E3BA31F-F84A-4395-8DE9-8A0BC4FB5A95}"/>
              </a:ext>
            </a:extLst>
          </p:cNvPr>
          <p:cNvSpPr txBox="1">
            <a:spLocks/>
          </p:cNvSpPr>
          <p:nvPr/>
        </p:nvSpPr>
        <p:spPr bwMode="auto">
          <a:xfrm>
            <a:off x="3779912" y="3924352"/>
            <a:ext cx="210465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Pct val="100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  <a:tab pos="16256000" algn="l"/>
                <a:tab pos="508000" algn="l"/>
              </a:tabLst>
            </a:pPr>
            <a:r>
              <a:rPr lang="en-US" altLang="ko-KR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C3D </a:t>
            </a:r>
            <a:r>
              <a:rPr lang="ko-KR" altLang="en-US" sz="1600" b="0" kern="0" dirty="0">
                <a:solidFill>
                  <a:srgbClr val="00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모델 학습 과정</a:t>
            </a:r>
            <a:endParaRPr lang="ko-KR" altLang="en-US" sz="1600" b="0" kern="0" spc="0" dirty="0">
              <a:solidFill>
                <a:srgbClr val="000000"/>
              </a:solidFill>
              <a:effectLst/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0" marR="0" indent="127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600" b="0" kern="0" spc="0" dirty="0">
              <a:solidFill>
                <a:srgbClr val="000000"/>
              </a:solidFill>
              <a:effectLst/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58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1pPr>
            <a:lvl2pPr marL="742950" indent="-285750" eaLnBrk="0" hangingPunct="0"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2pPr>
            <a:lvl3pPr marL="1143000" indent="-228600" eaLnBrk="0" hangingPunct="0"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3pPr>
            <a:lvl4pPr marL="1600200" indent="-228600" eaLnBrk="0" hangingPunct="0"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4pPr>
            <a:lvl5pPr marL="2057400" indent="-228600" eaLnBrk="0" hangingPunct="0"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9pPr>
          </a:lstStyle>
          <a:p>
            <a:pPr eaLnBrk="1" hangingPunct="1">
              <a:buFontTx/>
              <a:buNone/>
            </a:pPr>
            <a:fld id="{3E61511D-7576-4ED1-8EC0-1D0348954E1A}" type="slidenum">
              <a:rPr kumimoji="0" lang="ko-KR" altLang="en-US" sz="1200" smtClean="0">
                <a:solidFill>
                  <a:srgbClr val="333333"/>
                </a:solidFill>
                <a:latin typeface="휴먼옛체" pitchFamily="18" charset="-127"/>
                <a:ea typeface="휴먼옛체" pitchFamily="18" charset="-127"/>
              </a:rPr>
              <a:pPr eaLnBrk="1" hangingPunct="1">
                <a:buFontTx/>
                <a:buNone/>
              </a:pPr>
              <a:t>8</a:t>
            </a:fld>
            <a:endParaRPr kumimoji="0" lang="ko-KR" altLang="en-US" sz="1200">
              <a:solidFill>
                <a:srgbClr val="333333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600" dirty="0"/>
              <a:t>3. C3D </a:t>
            </a:r>
            <a:r>
              <a:rPr lang="ko-KR" altLang="en-US" sz="2600" dirty="0"/>
              <a:t>모델을 활용한 이상행동 분류 및 영상 구간 분석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03F25D5-735E-45B3-8F2D-A7DC4B8FA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666FBFF-9103-4207-B668-9F511728B127}"/>
              </a:ext>
            </a:extLst>
          </p:cNvPr>
          <p:cNvSpPr txBox="1">
            <a:spLocks/>
          </p:cNvSpPr>
          <p:nvPr/>
        </p:nvSpPr>
        <p:spPr bwMode="auto">
          <a:xfrm>
            <a:off x="553641" y="4268636"/>
            <a:ext cx="8291513" cy="157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Pct val="100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  <a:tab pos="16256000" algn="l"/>
                <a:tab pos="508000" algn="l"/>
              </a:tabLst>
            </a:pP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 학습 결과로 생성된 </a:t>
            </a:r>
            <a:r>
              <a:rPr lang="en-US" altLang="ko-KR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weight </a:t>
            </a:r>
            <a:r>
              <a:rPr lang="ko-KR" altLang="en-US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파일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과 </a:t>
            </a:r>
            <a:r>
              <a:rPr lang="ko-KR" altLang="en-US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이상행동 영상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을 </a:t>
            </a:r>
            <a:r>
              <a:rPr lang="ko-KR" altLang="en-US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입력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으로 사용</a:t>
            </a:r>
          </a:p>
          <a:p>
            <a:pPr marL="0" indent="1270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 영상을 </a:t>
            </a:r>
            <a:r>
              <a:rPr lang="en-US" altLang="ko-KR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16</a:t>
            </a:r>
            <a:r>
              <a:rPr lang="ko-KR" altLang="en-US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프레임 조각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으로 나누어 </a:t>
            </a:r>
            <a:r>
              <a:rPr lang="ko-KR" altLang="en-US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범죄</a:t>
            </a:r>
            <a:r>
              <a:rPr lang="en-US" altLang="ko-KR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의심 행동</a:t>
            </a:r>
            <a:r>
              <a:rPr lang="en-US" altLang="ko-KR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그리고 전조현상을 평가하여 유사한 유형에 점수를 부여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하여 </a:t>
            </a:r>
            <a:r>
              <a:rPr lang="ko-KR" altLang="en-US" sz="1600" b="0" kern="0" spc="0" dirty="0">
                <a:solidFill>
                  <a:srgbClr val="0000CC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결과 유형과 정확도를 판별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127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600" b="0" kern="0" spc="0" dirty="0">
              <a:solidFill>
                <a:srgbClr val="000000"/>
              </a:solidFill>
              <a:effectLst/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pic>
        <p:nvPicPr>
          <p:cNvPr id="2051" name="_x232463832">
            <a:extLst>
              <a:ext uri="{FF2B5EF4-FFF2-40B4-BE49-F238E27FC236}">
                <a16:creationId xmlns:a16="http://schemas.microsoft.com/office/drawing/2014/main" id="{86CD969F-BEC6-4867-B6AE-FF5A08DD5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48506"/>
            <a:ext cx="5151340" cy="218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1560FC4F-5CD2-4C2C-B704-3A06EF05C6E2}"/>
              </a:ext>
            </a:extLst>
          </p:cNvPr>
          <p:cNvSpPr txBox="1">
            <a:spLocks/>
          </p:cNvSpPr>
          <p:nvPr/>
        </p:nvSpPr>
        <p:spPr bwMode="auto">
          <a:xfrm>
            <a:off x="3635896" y="3633699"/>
            <a:ext cx="2376264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Pct val="100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  <a:tab pos="16256000" algn="l"/>
                <a:tab pos="508000" algn="l"/>
              </a:tabLst>
            </a:pPr>
            <a:r>
              <a:rPr lang="en-US" altLang="ko-KR" sz="1600" b="0" kern="0" spc="0" dirty="0">
                <a:solidFill>
                  <a:srgbClr val="000000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C3D </a:t>
            </a:r>
            <a:r>
              <a:rPr lang="ko-KR" altLang="en-US" sz="1600" b="0" kern="0" dirty="0">
                <a:solidFill>
                  <a:srgbClr val="00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모델 테스트 과정</a:t>
            </a:r>
            <a:endParaRPr lang="ko-KR" altLang="en-US" sz="1600" b="0" kern="0" spc="0" dirty="0">
              <a:solidFill>
                <a:srgbClr val="000000"/>
              </a:solidFill>
              <a:effectLst/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0" marR="0" indent="127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600" b="0" kern="0" spc="0" dirty="0">
              <a:solidFill>
                <a:srgbClr val="000000"/>
              </a:solidFill>
              <a:effectLst/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7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600" dirty="0"/>
              <a:t>3. C3D </a:t>
            </a:r>
            <a:r>
              <a:rPr lang="ko-KR" altLang="en-US" sz="2600" dirty="0"/>
              <a:t>모델을 활용한 이상행동 분류 및 영상 구간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2800" dirty="0">
                <a:latin typeface="휴먼옛체" panose="02010504000101010101" pitchFamily="2" charset="-127"/>
                <a:ea typeface="휴먼옛체" panose="02010504000101010101" pitchFamily="2" charset="-127"/>
              </a:rPr>
              <a:t>3.1 </a:t>
            </a:r>
            <a:r>
              <a:rPr lang="ko-KR" altLang="en-US" sz="2800" dirty="0">
                <a:latin typeface="휴먼옛체" panose="02010504000101010101" pitchFamily="2" charset="-127"/>
                <a:ea typeface="휴먼옛체" panose="02010504000101010101" pitchFamily="2" charset="-127"/>
              </a:rPr>
              <a:t>학습데이터 구성</a:t>
            </a:r>
            <a:endParaRPr lang="en-US" altLang="ko-KR" sz="2800" dirty="0">
              <a:latin typeface="휴먼옛체" panose="02010504000101010101" pitchFamily="2" charset="-127"/>
              <a:ea typeface="휴먼옛체" panose="02010504000101010101" pitchFamily="2" charset="-127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2800" dirty="0">
                <a:latin typeface="휴먼옛체" panose="02010504000101010101" pitchFamily="2" charset="-127"/>
                <a:ea typeface="휴먼옛체" panose="02010504000101010101" pitchFamily="2" charset="-127"/>
              </a:rPr>
              <a:t>3.2 </a:t>
            </a:r>
            <a:r>
              <a:rPr lang="ko-KR" altLang="en-US" sz="2800" dirty="0" err="1">
                <a:latin typeface="휴먼옛체" panose="02010504000101010101" pitchFamily="2" charset="-127"/>
                <a:ea typeface="휴먼옛체" panose="02010504000101010101" pitchFamily="2" charset="-127"/>
              </a:rPr>
              <a:t>전처리</a:t>
            </a:r>
            <a:r>
              <a:rPr lang="ko-KR" altLang="en-US" sz="2800" dirty="0">
                <a:latin typeface="휴먼옛체" panose="02010504000101010101" pitchFamily="2" charset="-127"/>
                <a:ea typeface="휴먼옛체" panose="02010504000101010101" pitchFamily="2" charset="-127"/>
              </a:rPr>
              <a:t> 과정</a:t>
            </a:r>
            <a:endParaRPr lang="en-US" altLang="ko-KR" sz="2800" dirty="0">
              <a:latin typeface="휴먼옛체" panose="02010504000101010101" pitchFamily="2" charset="-127"/>
              <a:ea typeface="휴먼옛체" panose="02010504000101010101" pitchFamily="2" charset="-127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2800" dirty="0">
                <a:latin typeface="휴먼옛체" panose="02010504000101010101" pitchFamily="2" charset="-127"/>
                <a:ea typeface="휴먼옛체" panose="02010504000101010101" pitchFamily="2" charset="-127"/>
              </a:rPr>
              <a:t>3.3 </a:t>
            </a:r>
            <a:r>
              <a:rPr lang="ko-KR" altLang="en-US" sz="2800" dirty="0">
                <a:latin typeface="휴먼옛체" panose="02010504000101010101" pitchFamily="2" charset="-127"/>
                <a:ea typeface="휴먼옛체" panose="02010504000101010101" pitchFamily="2" charset="-127"/>
              </a:rPr>
              <a:t>이상행동 학습</a:t>
            </a:r>
            <a:endParaRPr lang="en-US" altLang="ko-KR" sz="2800" dirty="0">
              <a:latin typeface="휴먼옛체" panose="02010504000101010101" pitchFamily="2" charset="-127"/>
              <a:ea typeface="휴먼옛체" panose="02010504000101010101" pitchFamily="2" charset="-127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2800" dirty="0">
                <a:latin typeface="휴먼옛체" panose="02010504000101010101" pitchFamily="2" charset="-127"/>
                <a:ea typeface="휴먼옛체" panose="02010504000101010101" pitchFamily="2" charset="-127"/>
              </a:rPr>
              <a:t>3.4 </a:t>
            </a:r>
            <a:r>
              <a:rPr lang="ko-KR" altLang="en-US" sz="2800" dirty="0">
                <a:latin typeface="휴먼옛체" panose="02010504000101010101" pitchFamily="2" charset="-127"/>
                <a:ea typeface="휴먼옛체" panose="02010504000101010101" pitchFamily="2" charset="-127"/>
              </a:rPr>
              <a:t>이상행동 분류 및 영상 구간 분석</a:t>
            </a:r>
            <a:endParaRPr lang="en-US" altLang="ko-KR" sz="2800" dirty="0">
              <a:latin typeface="휴먼옛체" panose="02010504000101010101" pitchFamily="2" charset="-127"/>
              <a:ea typeface="휴먼옛체" panose="02010504000101010101" pitchFamily="2" charset="-127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2800" dirty="0">
              <a:latin typeface="휴먼옛체" panose="02010504000101010101" pitchFamily="2" charset="-127"/>
              <a:ea typeface="휴먼옛체" panose="02010504000101010101" pitchFamily="2" charset="-127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ko-KR" altLang="en-US" sz="2800" dirty="0">
              <a:solidFill>
                <a:srgbClr val="0000CC"/>
              </a:solidFill>
              <a:latin typeface="휴먼옛체" panose="02010504000101010101" pitchFamily="2" charset="-127"/>
              <a:ea typeface="휴먼옛체" panose="02010504000101010101" pitchFamily="2" charset="-127"/>
            </a:endParaRPr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1pPr>
            <a:lvl2pPr marL="742950" indent="-285750" eaLnBrk="0" hangingPunct="0"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2pPr>
            <a:lvl3pPr marL="1143000" indent="-228600" eaLnBrk="0" hangingPunct="0"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3pPr>
            <a:lvl4pPr marL="1600200" indent="-228600" eaLnBrk="0" hangingPunct="0"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4pPr>
            <a:lvl5pPr marL="2057400" indent="-228600" eaLnBrk="0" hangingPunct="0"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HY강M" pitchFamily="18" charset="-127"/>
              </a:defRPr>
            </a:lvl9pPr>
          </a:lstStyle>
          <a:p>
            <a:pPr eaLnBrk="1" hangingPunct="1">
              <a:buFontTx/>
              <a:buNone/>
            </a:pPr>
            <a:fld id="{AC419B23-05FB-4E37-AD23-560E07071C8B}" type="slidenum">
              <a:rPr kumimoji="0" lang="ko-KR" altLang="en-US" sz="1200" smtClean="0">
                <a:solidFill>
                  <a:srgbClr val="333333"/>
                </a:solidFill>
                <a:latin typeface="휴먼옛체" pitchFamily="18" charset="-127"/>
                <a:ea typeface="휴먼옛체" pitchFamily="18" charset="-127"/>
              </a:rPr>
              <a:pPr eaLnBrk="1" hangingPunct="1">
                <a:buFontTx/>
                <a:buNone/>
              </a:pPr>
              <a:t>9</a:t>
            </a:fld>
            <a:endParaRPr kumimoji="0" lang="ko-KR" altLang="en-US" sz="1200">
              <a:solidFill>
                <a:srgbClr val="333333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349495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논문 발표 자료">
      <a:majorFont>
        <a:latin typeface="HY헤드라인M"/>
        <a:ea typeface="HY헤드라인M"/>
        <a:cs typeface=""/>
      </a:majorFont>
      <a:minorFont>
        <a:latin typeface="Times New Roman"/>
        <a:ea typeface="HY강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rotWithShape="1">
          <a:gsLst>
            <a:gs pos="0">
              <a:srgbClr val="F79646">
                <a:tint val="50000"/>
                <a:satMod val="300000"/>
              </a:srgbClr>
            </a:gs>
            <a:gs pos="35000">
              <a:srgbClr val="F79646">
                <a:tint val="37000"/>
                <a:satMod val="300000"/>
              </a:srgbClr>
            </a:gs>
            <a:gs pos="100000">
              <a:srgbClr val="F79646"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79646">
              <a:shade val="95000"/>
              <a:satMod val="10500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kern="0" cap="none" spc="0" normalizeH="0" baseline="0" noProof="0" dirty="0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맑은 고딕"/>
            <a:ea typeface="맑은 고딕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1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6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휴먼옛체" pitchFamily="18" charset="-127"/>
            <a:ea typeface="휴먼옛체" pitchFamily="18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 algn="ctr">
          <a:defRPr sz="1600" b="1" dirty="0" err="1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13056</TotalTime>
  <Words>887</Words>
  <Application>Microsoft Office PowerPoint</Application>
  <PresentationFormat>화면 슬라이드 쇼(4:3)</PresentationFormat>
  <Paragraphs>133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HY헤드라인M</vt:lpstr>
      <vt:lpstr>굴림</vt:lpstr>
      <vt:lpstr>한양신명조</vt:lpstr>
      <vt:lpstr>한양중고딕</vt:lpstr>
      <vt:lpstr>휴먼옛체</vt:lpstr>
      <vt:lpstr>Times New Roman</vt:lpstr>
      <vt:lpstr>Wingdings</vt:lpstr>
      <vt:lpstr>기본 디자인</vt:lpstr>
      <vt:lpstr>C3D 모델을 활용한 이상행동 분류 및 영상 구간 분석</vt:lpstr>
      <vt:lpstr>목 차</vt:lpstr>
      <vt:lpstr>1. 서론</vt:lpstr>
      <vt:lpstr>2. 관련 연구</vt:lpstr>
      <vt:lpstr>2.1 이상행동 탐지(Anomaly Detection)</vt:lpstr>
      <vt:lpstr>2.2 C3D 모델</vt:lpstr>
      <vt:lpstr>3. C3D 모델을 활용한 이상행동 분류 및 영상 구간 분석</vt:lpstr>
      <vt:lpstr>3. C3D 모델을 활용한 이상행동 분류 및 영상 구간 분석</vt:lpstr>
      <vt:lpstr>3. C3D 모델을 활용한 이상행동 분류 및 영상 구간 분석</vt:lpstr>
      <vt:lpstr>3.1 학습데이터 구성</vt:lpstr>
      <vt:lpstr>3.2 전처리 과정</vt:lpstr>
      <vt:lpstr>3.2.1 학습 • 테스트 영상 분류</vt:lpstr>
      <vt:lpstr>3.2.2 인덱스 항목 생성</vt:lpstr>
      <vt:lpstr>3.2.3 영상 이미지화</vt:lpstr>
      <vt:lpstr>3.3 이상행동 학습</vt:lpstr>
      <vt:lpstr>3.4 이상행동 분류 및 영상 구간 분석</vt:lpstr>
      <vt:lpstr>4. 실험 결과</vt:lpstr>
      <vt:lpstr>5. 결론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hongsam</dc:creator>
  <cp:lastModifiedBy>전 은성</cp:lastModifiedBy>
  <cp:revision>848</cp:revision>
  <cp:lastPrinted>2016-11-30T02:35:59Z</cp:lastPrinted>
  <dcterms:created xsi:type="dcterms:W3CDTF">2006-04-19T08:12:06Z</dcterms:created>
  <dcterms:modified xsi:type="dcterms:W3CDTF">2021-11-20T08:40:15Z</dcterms:modified>
</cp:coreProperties>
</file>