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8" r:id="rId13"/>
    <p:sldId id="279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83" r:id="rId28"/>
    <p:sldId id="290" r:id="rId29"/>
    <p:sldId id="292" r:id="rId30"/>
    <p:sldId id="291" r:id="rId31"/>
    <p:sldId id="26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7846E-AF4D-41EE-9EFD-7524D211CB4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41709F45-EFBC-4E05-9C72-5329EEE1DCDE}">
      <dgm:prSet phldrT="[텍스트]"/>
      <dgm:spPr/>
      <dgm:t>
        <a:bodyPr/>
        <a:lstStyle/>
        <a:p>
          <a:r>
            <a:rPr kumimoji="1" lang="ko-KR" altLang="en-US" dirty="0" err="1"/>
            <a:t>주윤찬</a:t>
          </a:r>
          <a:endParaRPr kumimoji="1" lang="ja-JP" altLang="en-US" dirty="0"/>
        </a:p>
      </dgm:t>
    </dgm:pt>
    <dgm:pt modelId="{9BF204D2-48E7-4564-9A2B-652BD0D51374}" type="parTrans" cxnId="{750A4671-DF4C-4615-B1DC-43C5C6C21FDE}">
      <dgm:prSet/>
      <dgm:spPr/>
      <dgm:t>
        <a:bodyPr/>
        <a:lstStyle/>
        <a:p>
          <a:endParaRPr kumimoji="1" lang="ja-JP" altLang="en-US"/>
        </a:p>
      </dgm:t>
    </dgm:pt>
    <dgm:pt modelId="{59FD4023-55E8-4A03-A3DF-C1B3539D88BC}" type="sibTrans" cxnId="{750A4671-DF4C-4615-B1DC-43C5C6C21FDE}">
      <dgm:prSet/>
      <dgm:spPr/>
      <dgm:t>
        <a:bodyPr/>
        <a:lstStyle/>
        <a:p>
          <a:endParaRPr kumimoji="1" lang="ja-JP" altLang="en-US"/>
        </a:p>
      </dgm:t>
    </dgm:pt>
    <dgm:pt modelId="{47EBCF6C-57AA-4B05-B518-3E21C5CFA6AF}">
      <dgm:prSet phldrT="[텍스트]"/>
      <dgm:spPr/>
      <dgm:t>
        <a:bodyPr/>
        <a:lstStyle/>
        <a:p>
          <a:r>
            <a:rPr kumimoji="1" lang="ko-KR" altLang="en-US" dirty="0"/>
            <a:t>팀장</a:t>
          </a:r>
          <a:endParaRPr kumimoji="1" lang="ja-JP" altLang="en-US" dirty="0"/>
        </a:p>
      </dgm:t>
    </dgm:pt>
    <dgm:pt modelId="{ED4448F1-308F-4529-880A-3E8034BF0B2C}" type="parTrans" cxnId="{AF67596B-8EB5-4783-9D15-D139671FFAEF}">
      <dgm:prSet/>
      <dgm:spPr/>
      <dgm:t>
        <a:bodyPr/>
        <a:lstStyle/>
        <a:p>
          <a:endParaRPr kumimoji="1" lang="ja-JP" altLang="en-US"/>
        </a:p>
      </dgm:t>
    </dgm:pt>
    <dgm:pt modelId="{060688B1-7725-4454-9AF9-E746D5A8DE8C}" type="sibTrans" cxnId="{AF67596B-8EB5-4783-9D15-D139671FFAEF}">
      <dgm:prSet/>
      <dgm:spPr/>
      <dgm:t>
        <a:bodyPr/>
        <a:lstStyle/>
        <a:p>
          <a:endParaRPr kumimoji="1" lang="ja-JP" altLang="en-US"/>
        </a:p>
      </dgm:t>
    </dgm:pt>
    <dgm:pt modelId="{4231B207-07BE-4AC7-9145-80A80751CD5C}">
      <dgm:prSet phldrT="[텍스트]"/>
      <dgm:spPr/>
      <dgm:t>
        <a:bodyPr/>
        <a:lstStyle/>
        <a:p>
          <a:r>
            <a:rPr kumimoji="1" lang="ko-KR" altLang="en-US" dirty="0"/>
            <a:t>성별 및 연령별 데이터 시각화</a:t>
          </a:r>
          <a:endParaRPr kumimoji="1" lang="ja-JP" altLang="en-US" dirty="0"/>
        </a:p>
      </dgm:t>
    </dgm:pt>
    <dgm:pt modelId="{6B8EB830-F43E-4F5D-B2DB-80CDB6A43A80}" type="parTrans" cxnId="{073A380B-92BB-48F1-9671-8A52E7886756}">
      <dgm:prSet/>
      <dgm:spPr/>
      <dgm:t>
        <a:bodyPr/>
        <a:lstStyle/>
        <a:p>
          <a:endParaRPr kumimoji="1" lang="ja-JP" altLang="en-US"/>
        </a:p>
      </dgm:t>
    </dgm:pt>
    <dgm:pt modelId="{DD946B20-F58C-4C35-8480-8B8E72435F67}" type="sibTrans" cxnId="{073A380B-92BB-48F1-9671-8A52E7886756}">
      <dgm:prSet/>
      <dgm:spPr/>
      <dgm:t>
        <a:bodyPr/>
        <a:lstStyle/>
        <a:p>
          <a:endParaRPr kumimoji="1" lang="ja-JP" altLang="en-US"/>
        </a:p>
      </dgm:t>
    </dgm:pt>
    <dgm:pt modelId="{EA4D42D2-B7CB-47E5-AC0F-07958747C00B}">
      <dgm:prSet phldrT="[텍스트]"/>
      <dgm:spPr/>
      <dgm:t>
        <a:bodyPr/>
        <a:lstStyle/>
        <a:p>
          <a:r>
            <a:rPr kumimoji="1" lang="ko-KR" altLang="en-US" dirty="0" err="1"/>
            <a:t>전근우</a:t>
          </a:r>
          <a:endParaRPr kumimoji="1" lang="ja-JP" altLang="en-US" dirty="0"/>
        </a:p>
      </dgm:t>
    </dgm:pt>
    <dgm:pt modelId="{6E616A33-A975-47BA-BDBA-B34392E9F2B1}" type="parTrans" cxnId="{60C695E7-357C-4932-A502-11E32D322914}">
      <dgm:prSet/>
      <dgm:spPr/>
      <dgm:t>
        <a:bodyPr/>
        <a:lstStyle/>
        <a:p>
          <a:endParaRPr kumimoji="1" lang="ja-JP" altLang="en-US"/>
        </a:p>
      </dgm:t>
    </dgm:pt>
    <dgm:pt modelId="{F1B00CCB-2FFF-457F-82F1-ED4FDB834DEC}" type="sibTrans" cxnId="{60C695E7-357C-4932-A502-11E32D322914}">
      <dgm:prSet/>
      <dgm:spPr/>
      <dgm:t>
        <a:bodyPr/>
        <a:lstStyle/>
        <a:p>
          <a:endParaRPr kumimoji="1" lang="ja-JP" altLang="en-US"/>
        </a:p>
      </dgm:t>
    </dgm:pt>
    <dgm:pt modelId="{CFB0E9C7-FC27-4893-912A-00D5F7EF30D7}">
      <dgm:prSet phldrT="[텍스트]"/>
      <dgm:spPr/>
      <dgm:t>
        <a:bodyPr/>
        <a:lstStyle/>
        <a:p>
          <a:r>
            <a:rPr kumimoji="1" lang="ko-KR" altLang="en-US" dirty="0"/>
            <a:t>팀원</a:t>
          </a:r>
          <a:endParaRPr kumimoji="1" lang="ja-JP" altLang="en-US" dirty="0"/>
        </a:p>
      </dgm:t>
    </dgm:pt>
    <dgm:pt modelId="{08132086-DF04-4357-9470-1AC4D23E47DD}" type="parTrans" cxnId="{5B619ADD-B021-412F-9CCB-F5D67823319F}">
      <dgm:prSet/>
      <dgm:spPr/>
      <dgm:t>
        <a:bodyPr/>
        <a:lstStyle/>
        <a:p>
          <a:endParaRPr kumimoji="1" lang="ja-JP" altLang="en-US"/>
        </a:p>
      </dgm:t>
    </dgm:pt>
    <dgm:pt modelId="{74903DA5-A037-483A-AE1B-47B0926CDF1D}" type="sibTrans" cxnId="{5B619ADD-B021-412F-9CCB-F5D67823319F}">
      <dgm:prSet/>
      <dgm:spPr/>
      <dgm:t>
        <a:bodyPr/>
        <a:lstStyle/>
        <a:p>
          <a:endParaRPr kumimoji="1" lang="ja-JP" altLang="en-US"/>
        </a:p>
      </dgm:t>
    </dgm:pt>
    <dgm:pt modelId="{619BE961-E4B5-46C5-BB91-57BBA1A4FA39}">
      <dgm:prSet phldrT="[텍스트]"/>
      <dgm:spPr/>
      <dgm:t>
        <a:bodyPr/>
        <a:lstStyle/>
        <a:p>
          <a:r>
            <a:rPr kumimoji="1" lang="ko-KR" altLang="en-US" dirty="0"/>
            <a:t>요양일 및 내원일 데이터 시각화</a:t>
          </a:r>
          <a:endParaRPr kumimoji="1" lang="ja-JP" altLang="en-US" dirty="0"/>
        </a:p>
      </dgm:t>
    </dgm:pt>
    <dgm:pt modelId="{B84B3F61-07A4-4546-AE54-DB05E3E54E28}" type="parTrans" cxnId="{12E7A6BE-E995-495A-A968-ED9E1D262DA1}">
      <dgm:prSet/>
      <dgm:spPr/>
      <dgm:t>
        <a:bodyPr/>
        <a:lstStyle/>
        <a:p>
          <a:endParaRPr kumimoji="1" lang="ja-JP" altLang="en-US"/>
        </a:p>
      </dgm:t>
    </dgm:pt>
    <dgm:pt modelId="{40364F33-70EA-4D42-86BC-01E31693C764}" type="sibTrans" cxnId="{12E7A6BE-E995-495A-A968-ED9E1D262DA1}">
      <dgm:prSet/>
      <dgm:spPr/>
      <dgm:t>
        <a:bodyPr/>
        <a:lstStyle/>
        <a:p>
          <a:endParaRPr kumimoji="1" lang="ja-JP" altLang="en-US"/>
        </a:p>
      </dgm:t>
    </dgm:pt>
    <dgm:pt modelId="{810E3F99-3429-41AF-A848-42D587D3ED8B}">
      <dgm:prSet phldrT="[텍스트]"/>
      <dgm:spPr/>
      <dgm:t>
        <a:bodyPr/>
        <a:lstStyle/>
        <a:p>
          <a:r>
            <a:rPr kumimoji="1" lang="ko-KR" altLang="en-US" dirty="0"/>
            <a:t>김현호</a:t>
          </a:r>
          <a:endParaRPr kumimoji="1" lang="ja-JP" altLang="en-US" dirty="0"/>
        </a:p>
      </dgm:t>
    </dgm:pt>
    <dgm:pt modelId="{CE36EFC3-FD21-46EC-8C35-C965C4568353}" type="parTrans" cxnId="{134AFF9A-A10D-4131-953C-188978BF1B98}">
      <dgm:prSet/>
      <dgm:spPr/>
      <dgm:t>
        <a:bodyPr/>
        <a:lstStyle/>
        <a:p>
          <a:endParaRPr kumimoji="1" lang="ja-JP" altLang="en-US"/>
        </a:p>
      </dgm:t>
    </dgm:pt>
    <dgm:pt modelId="{FC80FE18-7A7A-4486-9375-C32E38E981C4}" type="sibTrans" cxnId="{134AFF9A-A10D-4131-953C-188978BF1B98}">
      <dgm:prSet/>
      <dgm:spPr/>
      <dgm:t>
        <a:bodyPr/>
        <a:lstStyle/>
        <a:p>
          <a:endParaRPr kumimoji="1" lang="ja-JP" altLang="en-US"/>
        </a:p>
      </dgm:t>
    </dgm:pt>
    <dgm:pt modelId="{4407369B-DDB4-458E-AAF9-DCBD627BB7CC}">
      <dgm:prSet phldrT="[텍스트]"/>
      <dgm:spPr/>
      <dgm:t>
        <a:bodyPr/>
        <a:lstStyle/>
        <a:p>
          <a:r>
            <a:rPr kumimoji="1" lang="ko-KR" altLang="en-US" dirty="0"/>
            <a:t>팀원</a:t>
          </a:r>
          <a:endParaRPr kumimoji="1" lang="ja-JP" altLang="en-US" dirty="0"/>
        </a:p>
      </dgm:t>
    </dgm:pt>
    <dgm:pt modelId="{84452B0C-7CEB-4C18-A766-99A39679A7C0}" type="parTrans" cxnId="{681C296A-7038-4223-B6EC-A9611DD9E4D1}">
      <dgm:prSet/>
      <dgm:spPr/>
      <dgm:t>
        <a:bodyPr/>
        <a:lstStyle/>
        <a:p>
          <a:endParaRPr kumimoji="1" lang="ja-JP" altLang="en-US"/>
        </a:p>
      </dgm:t>
    </dgm:pt>
    <dgm:pt modelId="{230B885D-535F-4698-B443-B533EBA81841}" type="sibTrans" cxnId="{681C296A-7038-4223-B6EC-A9611DD9E4D1}">
      <dgm:prSet/>
      <dgm:spPr/>
      <dgm:t>
        <a:bodyPr/>
        <a:lstStyle/>
        <a:p>
          <a:endParaRPr kumimoji="1" lang="ja-JP" altLang="en-US"/>
        </a:p>
      </dgm:t>
    </dgm:pt>
    <dgm:pt modelId="{CA2E888F-AD78-44DE-8320-E1EE3F1C2C3B}">
      <dgm:prSet phldrT="[텍스트]"/>
      <dgm:spPr/>
      <dgm:t>
        <a:bodyPr/>
        <a:lstStyle/>
        <a:p>
          <a:r>
            <a:rPr kumimoji="1" lang="ko-KR" altLang="en-US" dirty="0"/>
            <a:t>병원비 데이터 시각화</a:t>
          </a:r>
          <a:endParaRPr kumimoji="1" lang="ja-JP" altLang="en-US" dirty="0"/>
        </a:p>
      </dgm:t>
    </dgm:pt>
    <dgm:pt modelId="{08A6E84C-FB92-478B-9C01-7E4F07A20057}" type="parTrans" cxnId="{AEF974C7-30E7-4AB7-A4D5-E06138750CB7}">
      <dgm:prSet/>
      <dgm:spPr/>
      <dgm:t>
        <a:bodyPr/>
        <a:lstStyle/>
        <a:p>
          <a:endParaRPr kumimoji="1" lang="ja-JP" altLang="en-US"/>
        </a:p>
      </dgm:t>
    </dgm:pt>
    <dgm:pt modelId="{3D32B64C-B012-4ABA-9AF2-359C2928CB92}" type="sibTrans" cxnId="{AEF974C7-30E7-4AB7-A4D5-E06138750CB7}">
      <dgm:prSet/>
      <dgm:spPr/>
      <dgm:t>
        <a:bodyPr/>
        <a:lstStyle/>
        <a:p>
          <a:endParaRPr kumimoji="1" lang="ja-JP" altLang="en-US"/>
        </a:p>
      </dgm:t>
    </dgm:pt>
    <dgm:pt modelId="{A82E863F-FA7D-499B-A189-7EFE02FFB1BE}">
      <dgm:prSet phldrT="[텍스트]"/>
      <dgm:spPr/>
      <dgm:t>
        <a:bodyPr/>
        <a:lstStyle/>
        <a:p>
          <a:r>
            <a:rPr kumimoji="1" lang="ko-KR" altLang="en-US" dirty="0"/>
            <a:t>발표</a:t>
          </a:r>
          <a:endParaRPr kumimoji="1" lang="ja-JP" altLang="en-US" dirty="0"/>
        </a:p>
      </dgm:t>
    </dgm:pt>
    <dgm:pt modelId="{25989CF3-497E-4DAB-9BD7-9F5211CA969C}" type="parTrans" cxnId="{5AE21818-2570-4CFB-AC23-0414E230B23B}">
      <dgm:prSet/>
      <dgm:spPr/>
      <dgm:t>
        <a:bodyPr/>
        <a:lstStyle/>
        <a:p>
          <a:endParaRPr kumimoji="1" lang="ja-JP" altLang="en-US"/>
        </a:p>
      </dgm:t>
    </dgm:pt>
    <dgm:pt modelId="{91B89D49-5F17-48D0-8938-3E27EE86AAF9}" type="sibTrans" cxnId="{5AE21818-2570-4CFB-AC23-0414E230B23B}">
      <dgm:prSet/>
      <dgm:spPr/>
      <dgm:t>
        <a:bodyPr/>
        <a:lstStyle/>
        <a:p>
          <a:endParaRPr kumimoji="1" lang="ja-JP" altLang="en-US"/>
        </a:p>
      </dgm:t>
    </dgm:pt>
    <dgm:pt modelId="{B01A76E5-08B4-4A78-8F38-8A372DC35CAB}">
      <dgm:prSet phldrT="[텍스트]"/>
      <dgm:spPr/>
      <dgm:t>
        <a:bodyPr/>
        <a:lstStyle/>
        <a:p>
          <a:r>
            <a:rPr kumimoji="1" lang="en-US" altLang="ja-JP" dirty="0"/>
            <a:t>PPT</a:t>
          </a:r>
          <a:r>
            <a:rPr kumimoji="1" lang="ko-KR" altLang="en-US" dirty="0"/>
            <a:t>작성</a:t>
          </a:r>
          <a:endParaRPr kumimoji="1" lang="ja-JP" altLang="en-US" dirty="0"/>
        </a:p>
      </dgm:t>
    </dgm:pt>
    <dgm:pt modelId="{F1BDD9F0-B025-4355-A046-048E7D3F71A0}" type="parTrans" cxnId="{19430C9F-69D5-4B45-8D9D-CBB0C36438B2}">
      <dgm:prSet/>
      <dgm:spPr/>
      <dgm:t>
        <a:bodyPr/>
        <a:lstStyle/>
        <a:p>
          <a:endParaRPr kumimoji="1" lang="ja-JP" altLang="en-US"/>
        </a:p>
      </dgm:t>
    </dgm:pt>
    <dgm:pt modelId="{1B13C508-BBED-43B6-9939-ADA858C75B77}" type="sibTrans" cxnId="{19430C9F-69D5-4B45-8D9D-CBB0C36438B2}">
      <dgm:prSet/>
      <dgm:spPr/>
      <dgm:t>
        <a:bodyPr/>
        <a:lstStyle/>
        <a:p>
          <a:endParaRPr kumimoji="1" lang="ja-JP" altLang="en-US"/>
        </a:p>
      </dgm:t>
    </dgm:pt>
    <dgm:pt modelId="{048C4C99-9BFF-43DE-8696-33D8F71346F3}" type="pres">
      <dgm:prSet presAssocID="{9917846E-AF4D-41EE-9EFD-7524D211CB49}" presName="Name0" presStyleCnt="0">
        <dgm:presLayoutVars>
          <dgm:dir/>
          <dgm:animLvl val="lvl"/>
          <dgm:resizeHandles val="exact"/>
        </dgm:presLayoutVars>
      </dgm:prSet>
      <dgm:spPr/>
    </dgm:pt>
    <dgm:pt modelId="{B3D8992F-781C-49B9-9568-CAF68730950F}" type="pres">
      <dgm:prSet presAssocID="{41709F45-EFBC-4E05-9C72-5329EEE1DCDE}" presName="composite" presStyleCnt="0"/>
      <dgm:spPr/>
    </dgm:pt>
    <dgm:pt modelId="{9959B1B9-488D-4EFD-B70D-FC80CD8FAE3B}" type="pres">
      <dgm:prSet presAssocID="{41709F45-EFBC-4E05-9C72-5329EEE1DCD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7576E7D-5B94-4FD8-88D6-EFCC6E052F99}" type="pres">
      <dgm:prSet presAssocID="{41709F45-EFBC-4E05-9C72-5329EEE1DCDE}" presName="desTx" presStyleLbl="alignAccFollowNode1" presStyleIdx="0" presStyleCnt="3">
        <dgm:presLayoutVars>
          <dgm:bulletEnabled val="1"/>
        </dgm:presLayoutVars>
      </dgm:prSet>
      <dgm:spPr/>
    </dgm:pt>
    <dgm:pt modelId="{4B4FCC0C-825C-41D1-B9A1-D9B3236DCEC2}" type="pres">
      <dgm:prSet presAssocID="{59FD4023-55E8-4A03-A3DF-C1B3539D88BC}" presName="space" presStyleCnt="0"/>
      <dgm:spPr/>
    </dgm:pt>
    <dgm:pt modelId="{C2E0506D-A102-49BB-8629-8890CBA20536}" type="pres">
      <dgm:prSet presAssocID="{EA4D42D2-B7CB-47E5-AC0F-07958747C00B}" presName="composite" presStyleCnt="0"/>
      <dgm:spPr/>
    </dgm:pt>
    <dgm:pt modelId="{C26771D9-27AB-418D-B145-370DF102E342}" type="pres">
      <dgm:prSet presAssocID="{EA4D42D2-B7CB-47E5-AC0F-07958747C0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5D44D48-D221-491E-A03D-82EF61293E06}" type="pres">
      <dgm:prSet presAssocID="{EA4D42D2-B7CB-47E5-AC0F-07958747C00B}" presName="desTx" presStyleLbl="alignAccFollowNode1" presStyleIdx="1" presStyleCnt="3">
        <dgm:presLayoutVars>
          <dgm:bulletEnabled val="1"/>
        </dgm:presLayoutVars>
      </dgm:prSet>
      <dgm:spPr/>
    </dgm:pt>
    <dgm:pt modelId="{AE9B71F3-1CE1-45B9-89AF-9AEE27701042}" type="pres">
      <dgm:prSet presAssocID="{F1B00CCB-2FFF-457F-82F1-ED4FDB834DEC}" presName="space" presStyleCnt="0"/>
      <dgm:spPr/>
    </dgm:pt>
    <dgm:pt modelId="{0A37FD6C-542A-4382-B1AD-BFF66BF22348}" type="pres">
      <dgm:prSet presAssocID="{810E3F99-3429-41AF-A848-42D587D3ED8B}" presName="composite" presStyleCnt="0"/>
      <dgm:spPr/>
    </dgm:pt>
    <dgm:pt modelId="{E166FDE2-4432-4BA9-9C5B-53BE6C716D54}" type="pres">
      <dgm:prSet presAssocID="{810E3F99-3429-41AF-A848-42D587D3ED8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A62088B-8B0B-42D5-A844-853BDA647351}" type="pres">
      <dgm:prSet presAssocID="{810E3F99-3429-41AF-A848-42D587D3ED8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73A380B-92BB-48F1-9671-8A52E7886756}" srcId="{41709F45-EFBC-4E05-9C72-5329EEE1DCDE}" destId="{4231B207-07BE-4AC7-9145-80A80751CD5C}" srcOrd="1" destOrd="0" parTransId="{6B8EB830-F43E-4F5D-B2DB-80CDB6A43A80}" sibTransId="{DD946B20-F58C-4C35-8480-8B8E72435F67}"/>
    <dgm:cxn modelId="{DA605210-C724-43EC-BDE1-0334815A41C2}" type="presOf" srcId="{619BE961-E4B5-46C5-BB91-57BBA1A4FA39}" destId="{75D44D48-D221-491E-A03D-82EF61293E06}" srcOrd="0" destOrd="1" presId="urn:microsoft.com/office/officeart/2005/8/layout/hList1"/>
    <dgm:cxn modelId="{356EEA14-C803-4F51-BF4F-BDDFC539C644}" type="presOf" srcId="{41709F45-EFBC-4E05-9C72-5329EEE1DCDE}" destId="{9959B1B9-488D-4EFD-B70D-FC80CD8FAE3B}" srcOrd="0" destOrd="0" presId="urn:microsoft.com/office/officeart/2005/8/layout/hList1"/>
    <dgm:cxn modelId="{5AE21818-2570-4CFB-AC23-0414E230B23B}" srcId="{41709F45-EFBC-4E05-9C72-5329EEE1DCDE}" destId="{A82E863F-FA7D-499B-A189-7EFE02FFB1BE}" srcOrd="2" destOrd="0" parTransId="{25989CF3-497E-4DAB-9BD7-9F5211CA969C}" sibTransId="{91B89D49-5F17-48D0-8938-3E27EE86AAF9}"/>
    <dgm:cxn modelId="{6A34DF36-A887-42D7-B583-2604245F26FB}" type="presOf" srcId="{A82E863F-FA7D-499B-A189-7EFE02FFB1BE}" destId="{C7576E7D-5B94-4FD8-88D6-EFCC6E052F99}" srcOrd="0" destOrd="2" presId="urn:microsoft.com/office/officeart/2005/8/layout/hList1"/>
    <dgm:cxn modelId="{C1208564-0792-4F8D-9FC8-E46F65092F77}" type="presOf" srcId="{4231B207-07BE-4AC7-9145-80A80751CD5C}" destId="{C7576E7D-5B94-4FD8-88D6-EFCC6E052F99}" srcOrd="0" destOrd="1" presId="urn:microsoft.com/office/officeart/2005/8/layout/hList1"/>
    <dgm:cxn modelId="{DA645F45-0ECD-4D53-BED2-D8A06B99F092}" type="presOf" srcId="{CA2E888F-AD78-44DE-8320-E1EE3F1C2C3B}" destId="{5A62088B-8B0B-42D5-A844-853BDA647351}" srcOrd="0" destOrd="1" presId="urn:microsoft.com/office/officeart/2005/8/layout/hList1"/>
    <dgm:cxn modelId="{681C296A-7038-4223-B6EC-A9611DD9E4D1}" srcId="{810E3F99-3429-41AF-A848-42D587D3ED8B}" destId="{4407369B-DDB4-458E-AAF9-DCBD627BB7CC}" srcOrd="0" destOrd="0" parTransId="{84452B0C-7CEB-4C18-A766-99A39679A7C0}" sibTransId="{230B885D-535F-4698-B443-B533EBA81841}"/>
    <dgm:cxn modelId="{AF67596B-8EB5-4783-9D15-D139671FFAEF}" srcId="{41709F45-EFBC-4E05-9C72-5329EEE1DCDE}" destId="{47EBCF6C-57AA-4B05-B518-3E21C5CFA6AF}" srcOrd="0" destOrd="0" parTransId="{ED4448F1-308F-4529-880A-3E8034BF0B2C}" sibTransId="{060688B1-7725-4454-9AF9-E746D5A8DE8C}"/>
    <dgm:cxn modelId="{750A4671-DF4C-4615-B1DC-43C5C6C21FDE}" srcId="{9917846E-AF4D-41EE-9EFD-7524D211CB49}" destId="{41709F45-EFBC-4E05-9C72-5329EEE1DCDE}" srcOrd="0" destOrd="0" parTransId="{9BF204D2-48E7-4564-9A2B-652BD0D51374}" sibTransId="{59FD4023-55E8-4A03-A3DF-C1B3539D88BC}"/>
    <dgm:cxn modelId="{662F4A54-D602-403F-8CA8-FCE736589C51}" type="presOf" srcId="{EA4D42D2-B7CB-47E5-AC0F-07958747C00B}" destId="{C26771D9-27AB-418D-B145-370DF102E342}" srcOrd="0" destOrd="0" presId="urn:microsoft.com/office/officeart/2005/8/layout/hList1"/>
    <dgm:cxn modelId="{78FCF174-4B7B-4202-AC26-94C62798B8EF}" type="presOf" srcId="{9917846E-AF4D-41EE-9EFD-7524D211CB49}" destId="{048C4C99-9BFF-43DE-8696-33D8F71346F3}" srcOrd="0" destOrd="0" presId="urn:microsoft.com/office/officeart/2005/8/layout/hList1"/>
    <dgm:cxn modelId="{FCAE368F-8464-4098-B692-1F6FD9264B2F}" type="presOf" srcId="{47EBCF6C-57AA-4B05-B518-3E21C5CFA6AF}" destId="{C7576E7D-5B94-4FD8-88D6-EFCC6E052F99}" srcOrd="0" destOrd="0" presId="urn:microsoft.com/office/officeart/2005/8/layout/hList1"/>
    <dgm:cxn modelId="{B94DE496-90F2-4F8D-8BFF-DAACA34361A9}" type="presOf" srcId="{B01A76E5-08B4-4A78-8F38-8A372DC35CAB}" destId="{5A62088B-8B0B-42D5-A844-853BDA647351}" srcOrd="0" destOrd="2" presId="urn:microsoft.com/office/officeart/2005/8/layout/hList1"/>
    <dgm:cxn modelId="{134AFF9A-A10D-4131-953C-188978BF1B98}" srcId="{9917846E-AF4D-41EE-9EFD-7524D211CB49}" destId="{810E3F99-3429-41AF-A848-42D587D3ED8B}" srcOrd="2" destOrd="0" parTransId="{CE36EFC3-FD21-46EC-8C35-C965C4568353}" sibTransId="{FC80FE18-7A7A-4486-9375-C32E38E981C4}"/>
    <dgm:cxn modelId="{19430C9F-69D5-4B45-8D9D-CBB0C36438B2}" srcId="{810E3F99-3429-41AF-A848-42D587D3ED8B}" destId="{B01A76E5-08B4-4A78-8F38-8A372DC35CAB}" srcOrd="2" destOrd="0" parTransId="{F1BDD9F0-B025-4355-A046-048E7D3F71A0}" sibTransId="{1B13C508-BBED-43B6-9939-ADA858C75B77}"/>
    <dgm:cxn modelId="{C618BBAC-FCB3-4F3C-9AFE-B055EC690575}" type="presOf" srcId="{810E3F99-3429-41AF-A848-42D587D3ED8B}" destId="{E166FDE2-4432-4BA9-9C5B-53BE6C716D54}" srcOrd="0" destOrd="0" presId="urn:microsoft.com/office/officeart/2005/8/layout/hList1"/>
    <dgm:cxn modelId="{12E7A6BE-E995-495A-A968-ED9E1D262DA1}" srcId="{EA4D42D2-B7CB-47E5-AC0F-07958747C00B}" destId="{619BE961-E4B5-46C5-BB91-57BBA1A4FA39}" srcOrd="1" destOrd="0" parTransId="{B84B3F61-07A4-4546-AE54-DB05E3E54E28}" sibTransId="{40364F33-70EA-4D42-86BC-01E31693C764}"/>
    <dgm:cxn modelId="{8A23F1C6-FF55-498E-9329-02888C698EBA}" type="presOf" srcId="{CFB0E9C7-FC27-4893-912A-00D5F7EF30D7}" destId="{75D44D48-D221-491E-A03D-82EF61293E06}" srcOrd="0" destOrd="0" presId="urn:microsoft.com/office/officeart/2005/8/layout/hList1"/>
    <dgm:cxn modelId="{AEF974C7-30E7-4AB7-A4D5-E06138750CB7}" srcId="{810E3F99-3429-41AF-A848-42D587D3ED8B}" destId="{CA2E888F-AD78-44DE-8320-E1EE3F1C2C3B}" srcOrd="1" destOrd="0" parTransId="{08A6E84C-FB92-478B-9C01-7E4F07A20057}" sibTransId="{3D32B64C-B012-4ABA-9AF2-359C2928CB92}"/>
    <dgm:cxn modelId="{090A64D5-3F21-4E00-97DB-56EB3EB3B2C3}" type="presOf" srcId="{4407369B-DDB4-458E-AAF9-DCBD627BB7CC}" destId="{5A62088B-8B0B-42D5-A844-853BDA647351}" srcOrd="0" destOrd="0" presId="urn:microsoft.com/office/officeart/2005/8/layout/hList1"/>
    <dgm:cxn modelId="{5B619ADD-B021-412F-9CCB-F5D67823319F}" srcId="{EA4D42D2-B7CB-47E5-AC0F-07958747C00B}" destId="{CFB0E9C7-FC27-4893-912A-00D5F7EF30D7}" srcOrd="0" destOrd="0" parTransId="{08132086-DF04-4357-9470-1AC4D23E47DD}" sibTransId="{74903DA5-A037-483A-AE1B-47B0926CDF1D}"/>
    <dgm:cxn modelId="{60C695E7-357C-4932-A502-11E32D322914}" srcId="{9917846E-AF4D-41EE-9EFD-7524D211CB49}" destId="{EA4D42D2-B7CB-47E5-AC0F-07958747C00B}" srcOrd="1" destOrd="0" parTransId="{6E616A33-A975-47BA-BDBA-B34392E9F2B1}" sibTransId="{F1B00CCB-2FFF-457F-82F1-ED4FDB834DEC}"/>
    <dgm:cxn modelId="{C617A6B4-C357-46CE-985D-657D9E99002C}" type="presParOf" srcId="{048C4C99-9BFF-43DE-8696-33D8F71346F3}" destId="{B3D8992F-781C-49B9-9568-CAF68730950F}" srcOrd="0" destOrd="0" presId="urn:microsoft.com/office/officeart/2005/8/layout/hList1"/>
    <dgm:cxn modelId="{5D2E03A3-DE6C-4174-B230-935FC8872AC1}" type="presParOf" srcId="{B3D8992F-781C-49B9-9568-CAF68730950F}" destId="{9959B1B9-488D-4EFD-B70D-FC80CD8FAE3B}" srcOrd="0" destOrd="0" presId="urn:microsoft.com/office/officeart/2005/8/layout/hList1"/>
    <dgm:cxn modelId="{4F74C90F-487C-4AA9-AD31-1A1BED29AD2A}" type="presParOf" srcId="{B3D8992F-781C-49B9-9568-CAF68730950F}" destId="{C7576E7D-5B94-4FD8-88D6-EFCC6E052F99}" srcOrd="1" destOrd="0" presId="urn:microsoft.com/office/officeart/2005/8/layout/hList1"/>
    <dgm:cxn modelId="{5486A794-3A3F-4CDD-AC2B-12A355F7762F}" type="presParOf" srcId="{048C4C99-9BFF-43DE-8696-33D8F71346F3}" destId="{4B4FCC0C-825C-41D1-B9A1-D9B3236DCEC2}" srcOrd="1" destOrd="0" presId="urn:microsoft.com/office/officeart/2005/8/layout/hList1"/>
    <dgm:cxn modelId="{7CA506E6-69FB-4AC4-92DC-81061C3BCFB0}" type="presParOf" srcId="{048C4C99-9BFF-43DE-8696-33D8F71346F3}" destId="{C2E0506D-A102-49BB-8629-8890CBA20536}" srcOrd="2" destOrd="0" presId="urn:microsoft.com/office/officeart/2005/8/layout/hList1"/>
    <dgm:cxn modelId="{0A1BA87B-B0FC-4CC1-AA36-68B82690F134}" type="presParOf" srcId="{C2E0506D-A102-49BB-8629-8890CBA20536}" destId="{C26771D9-27AB-418D-B145-370DF102E342}" srcOrd="0" destOrd="0" presId="urn:microsoft.com/office/officeart/2005/8/layout/hList1"/>
    <dgm:cxn modelId="{6846CF77-CBD5-4587-B4B0-5AB59AE25153}" type="presParOf" srcId="{C2E0506D-A102-49BB-8629-8890CBA20536}" destId="{75D44D48-D221-491E-A03D-82EF61293E06}" srcOrd="1" destOrd="0" presId="urn:microsoft.com/office/officeart/2005/8/layout/hList1"/>
    <dgm:cxn modelId="{B32EA80B-621E-4605-AC4E-1A0840480FA1}" type="presParOf" srcId="{048C4C99-9BFF-43DE-8696-33D8F71346F3}" destId="{AE9B71F3-1CE1-45B9-89AF-9AEE27701042}" srcOrd="3" destOrd="0" presId="urn:microsoft.com/office/officeart/2005/8/layout/hList1"/>
    <dgm:cxn modelId="{77964A86-F476-4D46-AE00-EC2475BA2A5C}" type="presParOf" srcId="{048C4C99-9BFF-43DE-8696-33D8F71346F3}" destId="{0A37FD6C-542A-4382-B1AD-BFF66BF22348}" srcOrd="4" destOrd="0" presId="urn:microsoft.com/office/officeart/2005/8/layout/hList1"/>
    <dgm:cxn modelId="{8A109758-8233-42F6-BC2E-3FBC21752FC5}" type="presParOf" srcId="{0A37FD6C-542A-4382-B1AD-BFF66BF22348}" destId="{E166FDE2-4432-4BA9-9C5B-53BE6C716D54}" srcOrd="0" destOrd="0" presId="urn:microsoft.com/office/officeart/2005/8/layout/hList1"/>
    <dgm:cxn modelId="{885F578B-A665-4314-99F1-3984BDC55CE0}" type="presParOf" srcId="{0A37FD6C-542A-4382-B1AD-BFF66BF22348}" destId="{5A62088B-8B0B-42D5-A844-853BDA6473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9B1B9-488D-4EFD-B70D-FC80CD8FAE3B}">
      <dsp:nvSpPr>
        <dsp:cNvPr id="0" name=""/>
        <dsp:cNvSpPr/>
      </dsp:nvSpPr>
      <dsp:spPr>
        <a:xfrm>
          <a:off x="3286" y="172494"/>
          <a:ext cx="3203971" cy="8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3000" kern="1200" dirty="0" err="1"/>
            <a:t>주윤찬</a:t>
          </a:r>
          <a:endParaRPr kumimoji="1" lang="ja-JP" altLang="en-US" sz="3000" kern="1200" dirty="0"/>
        </a:p>
      </dsp:txBody>
      <dsp:txXfrm>
        <a:off x="3286" y="172494"/>
        <a:ext cx="3203971" cy="877049"/>
      </dsp:txXfrm>
    </dsp:sp>
    <dsp:sp modelId="{C7576E7D-5B94-4FD8-88D6-EFCC6E052F99}">
      <dsp:nvSpPr>
        <dsp:cNvPr id="0" name=""/>
        <dsp:cNvSpPr/>
      </dsp:nvSpPr>
      <dsp:spPr>
        <a:xfrm>
          <a:off x="3286" y="1049543"/>
          <a:ext cx="3203971" cy="31293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팀장</a:t>
          </a:r>
          <a:endParaRPr kumimoji="1" lang="ja-JP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성별 및 연령별 데이터 시각화</a:t>
          </a:r>
          <a:endParaRPr kumimoji="1" lang="ja-JP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발표</a:t>
          </a:r>
          <a:endParaRPr kumimoji="1" lang="ja-JP" altLang="en-US" sz="3000" kern="1200" dirty="0"/>
        </a:p>
      </dsp:txBody>
      <dsp:txXfrm>
        <a:off x="3286" y="1049543"/>
        <a:ext cx="3203971" cy="3129300"/>
      </dsp:txXfrm>
    </dsp:sp>
    <dsp:sp modelId="{C26771D9-27AB-418D-B145-370DF102E342}">
      <dsp:nvSpPr>
        <dsp:cNvPr id="0" name=""/>
        <dsp:cNvSpPr/>
      </dsp:nvSpPr>
      <dsp:spPr>
        <a:xfrm>
          <a:off x="3655814" y="172494"/>
          <a:ext cx="3203971" cy="877049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3000" kern="1200" dirty="0" err="1"/>
            <a:t>전근우</a:t>
          </a:r>
          <a:endParaRPr kumimoji="1" lang="ja-JP" altLang="en-US" sz="3000" kern="1200" dirty="0"/>
        </a:p>
      </dsp:txBody>
      <dsp:txXfrm>
        <a:off x="3655814" y="172494"/>
        <a:ext cx="3203971" cy="877049"/>
      </dsp:txXfrm>
    </dsp:sp>
    <dsp:sp modelId="{75D44D48-D221-491E-A03D-82EF61293E06}">
      <dsp:nvSpPr>
        <dsp:cNvPr id="0" name=""/>
        <dsp:cNvSpPr/>
      </dsp:nvSpPr>
      <dsp:spPr>
        <a:xfrm>
          <a:off x="3655814" y="1049543"/>
          <a:ext cx="3203971" cy="31293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팀원</a:t>
          </a:r>
          <a:endParaRPr kumimoji="1" lang="ja-JP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요양일 및 내원일 데이터 시각화</a:t>
          </a:r>
          <a:endParaRPr kumimoji="1" lang="ja-JP" altLang="en-US" sz="3000" kern="1200" dirty="0"/>
        </a:p>
      </dsp:txBody>
      <dsp:txXfrm>
        <a:off x="3655814" y="1049543"/>
        <a:ext cx="3203971" cy="3129300"/>
      </dsp:txXfrm>
    </dsp:sp>
    <dsp:sp modelId="{E166FDE2-4432-4BA9-9C5B-53BE6C716D54}">
      <dsp:nvSpPr>
        <dsp:cNvPr id="0" name=""/>
        <dsp:cNvSpPr/>
      </dsp:nvSpPr>
      <dsp:spPr>
        <a:xfrm>
          <a:off x="7308342" y="172494"/>
          <a:ext cx="3203971" cy="87704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3000" kern="1200" dirty="0"/>
            <a:t>김현호</a:t>
          </a:r>
          <a:endParaRPr kumimoji="1" lang="ja-JP" altLang="en-US" sz="3000" kern="1200" dirty="0"/>
        </a:p>
      </dsp:txBody>
      <dsp:txXfrm>
        <a:off x="7308342" y="172494"/>
        <a:ext cx="3203971" cy="877049"/>
      </dsp:txXfrm>
    </dsp:sp>
    <dsp:sp modelId="{5A62088B-8B0B-42D5-A844-853BDA647351}">
      <dsp:nvSpPr>
        <dsp:cNvPr id="0" name=""/>
        <dsp:cNvSpPr/>
      </dsp:nvSpPr>
      <dsp:spPr>
        <a:xfrm>
          <a:off x="7308342" y="1049543"/>
          <a:ext cx="3203971" cy="31293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팀원</a:t>
          </a:r>
          <a:endParaRPr kumimoji="1" lang="ja-JP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ko-KR" altLang="en-US" sz="3000" kern="1200" dirty="0"/>
            <a:t>병원비 데이터 시각화</a:t>
          </a:r>
          <a:endParaRPr kumimoji="1" lang="ja-JP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3000" kern="1200" dirty="0"/>
            <a:t>PPT</a:t>
          </a:r>
          <a:r>
            <a:rPr kumimoji="1" lang="ko-KR" altLang="en-US" sz="3000" kern="1200" dirty="0"/>
            <a:t>작성</a:t>
          </a:r>
          <a:endParaRPr kumimoji="1" lang="ja-JP" altLang="en-US" sz="3000" kern="1200" dirty="0"/>
        </a:p>
      </dsp:txBody>
      <dsp:txXfrm>
        <a:off x="7308342" y="1049543"/>
        <a:ext cx="3203971" cy="312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0228-DD89-49B1-9B22-BDD94772D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F3E69-B079-3A84-44CD-C9BB52ACC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471C2-72A0-041A-123B-BBA5CD7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32FD6-0F95-EB83-50BD-CCFFDBD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DEF3D-E167-588E-3597-B124585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90BB-BF73-B5F3-6FA3-60F35E2F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A1DB3-73BA-6C65-4854-276EF493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874D3-0094-DE80-AB2B-BB81AA78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F65FC-6A90-9501-6E5D-AE7A54C0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386DE-B2C9-A160-6DC1-56768228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2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5DBD3-F2DB-D4F3-D461-71A4CCDAF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2D56D-1AF9-5E7D-42EE-B0AC77C2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C5EE4-3679-81D3-E80E-437BBA11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13364-7EF8-A71F-985D-17C5CD4C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79569-3B44-8B17-54D4-CE6627A0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806F-7891-18CC-D699-CA96AB3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2EC74-587F-CEC3-D01E-088D2F6F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C69DE-5D31-9D19-3A6F-EEE8E5A6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BF681-B042-6AD3-95CA-BB2D7AC2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CC081-835D-40D1-A760-A0EA412C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26A3B-8FF0-162D-53FC-61F749BA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F0509-ECB9-7537-E4E5-B0107DF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FA8D-3533-0EB9-677E-3374BD8D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68F4E-1C36-58AB-22BC-900BDEB8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91104-E7C8-21C1-B5EC-4F5BA2D9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2E2FF-CAE3-8B97-0F68-84A3F553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5D7EC-ABAA-3FAC-4241-011F2BB4B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ED2ED-F06B-1696-B021-7BC13158D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9B5CB-3E1A-61AF-C9C0-BFFB0B5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ABA43-98AD-F6C1-6EC3-CCB41052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915D-0BCA-D21A-77BF-B92A66F3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27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C889-3F03-6DDE-6317-BD756FAD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8631F-AB09-0A91-941C-0EB3BC47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F569E-560D-F785-F068-D29E21F0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3228B-6B29-C82B-41E1-C73051AB7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00289-6A06-497A-1BDA-EB07F904A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969C3F-47D8-E709-69C7-558BA173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A4F8D-D742-38BD-B5F0-F4295E38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422C56-5FE1-8AA5-7E57-D6D1315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75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D9A0-2A2D-FF40-D15E-0B223333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AC0E06-79DA-DF79-CCB5-2B63E0DF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AAE65-543F-5054-BBF6-A22140B4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4E081-61CA-B00C-00C8-211A684B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2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A68287-A206-B662-2B6D-58FE0558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AF446-3EAE-2C4D-8B10-00AF8B0C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1B0F-6563-4432-1DBF-66224FDA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7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E2730-0ABA-C3FB-27BA-76C41156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D3920-0EB1-05C8-6FB4-0D9450CB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107DD-A24F-C600-DBDB-CA76CEDB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5BAFC-FEFB-D60A-4F54-DF8253B0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9440E-788E-77CE-A45B-53574B24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4B8D1-0FF3-71F3-9715-11ED47B8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4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8DB27-9954-9931-89F9-C9089178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E4438A-9D6E-0E92-3EB2-A6334077B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C2D52-1616-6670-4268-974E6CA2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84BEB-9B59-0354-4DC3-8CB420D8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725DE-5AFD-B837-89BC-9DAA3D78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0EABC-3230-637A-71DA-51E7EE4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9B331-BC67-426C-7B1E-FBD9863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C85ED-B03E-F29C-401D-BDF6F224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BC87-E86B-1E22-8AA2-8E6A8279B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F8C3-67A8-4935-A8D8-6ED539B765F0}" type="datetimeFigureOut">
              <a:rPr kumimoji="1" lang="ja-JP" altLang="en-US" smtClean="0"/>
              <a:t>2022/5/10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4713-E386-D1AA-D11F-006BAD26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F71FE-3F9F-8A8A-A1BC-50C7F3A1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8ABC-2297-4E7E-9C62-43374452A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9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8BC0C-9A86-02AB-9AC9-8D94F726B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02238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Big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</a:t>
            </a:r>
            <a:b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1"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호흡기질병에 따른 상관관계</a:t>
            </a:r>
            <a:b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1"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			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kumimoji="1"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eam </a:t>
            </a:r>
            <a:r>
              <a:rPr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kumimoji="1" lang="en-US" altLang="ko-KR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roject</a:t>
            </a:r>
            <a:b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kumimoji="1"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kumimoji="1" lang="ja-JP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16D01-536A-48FA-926C-7286774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192000" cy="1655762"/>
          </a:xfrm>
        </p:spPr>
        <p:txBody>
          <a:bodyPr>
            <a:normAutofit/>
          </a:bodyPr>
          <a:lstStyle/>
          <a:p>
            <a:pPr algn="l"/>
            <a:endParaRPr kumimoji="1" lang="en-US" altLang="ko-KR" dirty="0"/>
          </a:p>
          <a:p>
            <a:pPr algn="l"/>
            <a:r>
              <a:rPr lang="en-US" altLang="ko-KR" dirty="0"/>
              <a:t>	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판서 </a:t>
            </a:r>
            <a:endParaRPr kumimoji="1"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1" lang="en-US" altLang="ko-KR" dirty="0"/>
              <a:t>	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주윤찬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전근우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김현호</a:t>
            </a:r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00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91E6F8-C5F9-9EA2-7117-0386722A0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4" y="1825625"/>
            <a:ext cx="10054731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F1FED1-35E6-6F48-8D7A-2CBEFB6F6F0C}"/>
              </a:ext>
            </a:extLst>
          </p:cNvPr>
          <p:cNvSpPr/>
          <p:nvPr/>
        </p:nvSpPr>
        <p:spPr>
          <a:xfrm>
            <a:off x="5857103" y="2669059"/>
            <a:ext cx="3665838" cy="759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3C336B-7AF9-914C-669F-273C1838570B}"/>
              </a:ext>
            </a:extLst>
          </p:cNvPr>
          <p:cNvSpPr/>
          <p:nvPr/>
        </p:nvSpPr>
        <p:spPr>
          <a:xfrm>
            <a:off x="1632922" y="1907746"/>
            <a:ext cx="3277745" cy="306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8160A-2F47-F161-D52C-7E298F3CA9C1}"/>
              </a:ext>
            </a:extLst>
          </p:cNvPr>
          <p:cNvSpPr txBox="1"/>
          <p:nvPr/>
        </p:nvSpPr>
        <p:spPr>
          <a:xfrm>
            <a:off x="5079999" y="1907746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본인부담금의 값을 기준으로 </a:t>
            </a:r>
            <a:r>
              <a:rPr kumimoji="1" lang="ko-KR" altLang="en-US" dirty="0"/>
              <a:t>정렬하여 </a:t>
            </a:r>
            <a:r>
              <a:rPr kumimoji="1" lang="en-US" altLang="ko-KR" dirty="0"/>
              <a:t>30</a:t>
            </a:r>
            <a:r>
              <a:rPr kumimoji="1" lang="ko-KR" altLang="en-US" dirty="0"/>
              <a:t>개를 출력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50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FA83BB-A190-BA99-44E1-64C208CCB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2181765"/>
            <a:ext cx="10069330" cy="363905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954342-F402-C18D-90A6-E86FB73F5CAF}"/>
              </a:ext>
            </a:extLst>
          </p:cNvPr>
          <p:cNvSpPr/>
          <p:nvPr/>
        </p:nvSpPr>
        <p:spPr>
          <a:xfrm>
            <a:off x="8880389" y="5387546"/>
            <a:ext cx="667265" cy="306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46242-A472-FD79-1445-B1B38D2EFDCF}"/>
              </a:ext>
            </a:extLst>
          </p:cNvPr>
          <p:cNvSpPr/>
          <p:nvPr/>
        </p:nvSpPr>
        <p:spPr>
          <a:xfrm>
            <a:off x="5799667" y="5427132"/>
            <a:ext cx="296333" cy="2066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E97ECE-915E-A296-B1EC-BC03CA0551B0}"/>
              </a:ext>
            </a:extLst>
          </p:cNvPr>
          <p:cNvSpPr/>
          <p:nvPr/>
        </p:nvSpPr>
        <p:spPr>
          <a:xfrm>
            <a:off x="1734522" y="2280280"/>
            <a:ext cx="3201545" cy="306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1866C-6F0F-FD2F-CDB1-A7C80B4DBE26}"/>
              </a:ext>
            </a:extLst>
          </p:cNvPr>
          <p:cNvSpPr txBox="1"/>
          <p:nvPr/>
        </p:nvSpPr>
        <p:spPr>
          <a:xfrm>
            <a:off x="5011017" y="2249043"/>
            <a:ext cx="614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본인부담금의 값을 기준으로 </a:t>
            </a:r>
            <a:r>
              <a:rPr kumimoji="1" lang="ko-KR" altLang="en-US" dirty="0"/>
              <a:t>정렬하여 마지막 </a:t>
            </a:r>
            <a:r>
              <a:rPr lang="en-US" altLang="ko-KR" dirty="0"/>
              <a:t>1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개를 출력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21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F4EC04-A783-DAE7-1018-E241A2F31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9" y="1825625"/>
            <a:ext cx="11757727" cy="43513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C9F60-D2A3-D392-520E-68CC0B796BDA}"/>
              </a:ext>
            </a:extLst>
          </p:cNvPr>
          <p:cNvSpPr txBox="1"/>
          <p:nvPr/>
        </p:nvSpPr>
        <p:spPr>
          <a:xfrm>
            <a:off x="9030713" y="1902398"/>
            <a:ext cx="296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Ex3</a:t>
            </a:r>
            <a:r>
              <a:rPr kumimoji="1" lang="ko-KR" altLang="en-US" dirty="0"/>
              <a:t>의 데이터를 시각화</a:t>
            </a:r>
            <a:endParaRPr kumimoji="1" lang="en-US" altLang="ko-KR" dirty="0"/>
          </a:p>
          <a:p>
            <a:r>
              <a:rPr lang="ko-KR" altLang="en-US" dirty="0"/>
              <a:t>모든 호흡기 질환을 시각화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92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5FDF29F-EA80-77F2-2C69-66AD80C1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4" y="1825625"/>
            <a:ext cx="11792792" cy="43513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C9F60-D2A3-D392-520E-68CC0B796BDA}"/>
              </a:ext>
            </a:extLst>
          </p:cNvPr>
          <p:cNvSpPr txBox="1"/>
          <p:nvPr/>
        </p:nvSpPr>
        <p:spPr>
          <a:xfrm>
            <a:off x="6096000" y="1918583"/>
            <a:ext cx="589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Ex3</a:t>
            </a:r>
            <a:r>
              <a:rPr kumimoji="1" lang="ko-KR" altLang="en-US" dirty="0"/>
              <a:t>의 데이터를 시각화</a:t>
            </a:r>
            <a:endParaRPr kumimoji="1" lang="en-US" altLang="ko-KR" dirty="0"/>
          </a:p>
          <a:p>
            <a:pPr algn="r"/>
            <a:r>
              <a:rPr lang="en-US" altLang="ja-JP" dirty="0"/>
              <a:t>A~Z</a:t>
            </a:r>
            <a:r>
              <a:rPr lang="ko-KR" altLang="en-US" dirty="0"/>
              <a:t>까지 알파벳 앞 글자가 같은 질환을 통일하여 시각화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198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6CAB0A9-E1EA-6A97-C18E-23811B4B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962659"/>
            <a:ext cx="10002646" cy="4077269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4E7E4F-F2CD-9E23-0B55-6CEE6AAA7425}"/>
              </a:ext>
            </a:extLst>
          </p:cNvPr>
          <p:cNvSpPr/>
          <p:nvPr/>
        </p:nvSpPr>
        <p:spPr>
          <a:xfrm>
            <a:off x="1709123" y="1962659"/>
            <a:ext cx="3641810" cy="218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BE01D-6A24-3D54-E632-E744A179D809}"/>
              </a:ext>
            </a:extLst>
          </p:cNvPr>
          <p:cNvSpPr txBox="1"/>
          <p:nvPr/>
        </p:nvSpPr>
        <p:spPr>
          <a:xfrm>
            <a:off x="5425884" y="1962659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본인부담금의 값이 </a:t>
            </a:r>
            <a:r>
              <a:rPr lang="en-US" altLang="ko-KR" dirty="0"/>
              <a:t>0</a:t>
            </a:r>
            <a:r>
              <a:rPr lang="ko-KR" altLang="en-US" dirty="0"/>
              <a:t>인 값을 추출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69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4367A60-C1E2-03A7-ED17-EB068F7B1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1853106"/>
            <a:ext cx="10059804" cy="42963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227D8A-64DB-79FD-7F56-965A6E716A97}"/>
              </a:ext>
            </a:extLst>
          </p:cNvPr>
          <p:cNvSpPr/>
          <p:nvPr/>
        </p:nvSpPr>
        <p:spPr>
          <a:xfrm>
            <a:off x="1709123" y="1937945"/>
            <a:ext cx="2838163" cy="218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991D-7C7B-8924-DDD7-FB72570D379C}"/>
              </a:ext>
            </a:extLst>
          </p:cNvPr>
          <p:cNvSpPr txBox="1"/>
          <p:nvPr/>
        </p:nvSpPr>
        <p:spPr>
          <a:xfrm>
            <a:off x="4547285" y="1862319"/>
            <a:ext cx="646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주상병코드의 중복된 값을 제거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42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3D77C8-B1B9-D6CE-6BDA-5E5F4EB01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698"/>
            <a:ext cx="5181600" cy="4255192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5504F4-F866-BBED-6BBF-7D14E679BB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엑셀 파일로 </a:t>
            </a:r>
            <a:r>
              <a:rPr lang="ko-KR" altLang="en-US" dirty="0" err="1"/>
              <a:t>내보낸후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56</a:t>
            </a:r>
            <a:r>
              <a:rPr lang="ko-KR" altLang="en-US" dirty="0"/>
              <a:t>가지의 호흡기질환이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본인부담금이 없음을 확인</a:t>
            </a:r>
            <a:r>
              <a:rPr lang="en-US" altLang="ko-KR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379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AA2FA8-9BC3-4EEF-CD3A-52FD171E87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5" y="1825625"/>
            <a:ext cx="4078830" cy="4351338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72480-8933-A575-5067-A18E7E36F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ja-JP" dirty="0"/>
              <a:t>Ex4</a:t>
            </a:r>
            <a:r>
              <a:rPr lang="ko-KR" altLang="en-US" dirty="0"/>
              <a:t>의 데이터를 시각화 하여 본인부담금이 </a:t>
            </a:r>
            <a:r>
              <a:rPr lang="en-US" altLang="ko-KR" dirty="0"/>
              <a:t>0</a:t>
            </a:r>
            <a:r>
              <a:rPr lang="ko-KR" altLang="en-US" dirty="0"/>
              <a:t>인 호흡기질환 중 가장 많은 질환은 </a:t>
            </a:r>
            <a:r>
              <a:rPr lang="en-US" altLang="ko-KR" dirty="0"/>
              <a:t>J20</a:t>
            </a:r>
            <a:r>
              <a:rPr lang="ko-KR" altLang="en-US" dirty="0"/>
              <a:t>임을 확인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※ J20:</a:t>
            </a:r>
            <a:r>
              <a:rPr lang="ko-KR" altLang="en-US" sz="2800" dirty="0"/>
              <a:t>급성 기관지염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4125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72480-8933-A575-5067-A18E7E36F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ja-JP" dirty="0"/>
              <a:t>A~Z</a:t>
            </a:r>
            <a:r>
              <a:rPr lang="ko-KR" altLang="en-US" dirty="0"/>
              <a:t>까지 알파벳 앞 글자가 같은 질환을 통일하여 시각화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본인부담금이 </a:t>
            </a:r>
            <a:r>
              <a:rPr lang="en-US" altLang="ko-KR" dirty="0"/>
              <a:t>0</a:t>
            </a:r>
            <a:r>
              <a:rPr lang="ko-KR" altLang="en-US" dirty="0"/>
              <a:t>인 호흡기질환 중 가장 많은 질환은 </a:t>
            </a:r>
            <a:r>
              <a:rPr lang="en-US" altLang="ko-KR" dirty="0"/>
              <a:t>J</a:t>
            </a:r>
            <a:r>
              <a:rPr lang="ko-KR" altLang="en-US" dirty="0"/>
              <a:t>로 시작하는 질환임을 확인</a:t>
            </a:r>
            <a:endParaRPr kumimoji="1" lang="ja-JP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FD0BB81-8B61-C747-0A9B-4BDEE8439E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34" y="1825625"/>
            <a:ext cx="4079131" cy="4351338"/>
          </a:xfrm>
        </p:spPr>
      </p:pic>
    </p:spTree>
    <p:extLst>
      <p:ext uri="{BB962C8B-B14F-4D97-AF65-F5344CB8AC3E}">
        <p14:creationId xmlns:p14="http://schemas.microsoft.com/office/powerpoint/2010/main" val="26422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주상병코드</a:t>
            </a:r>
            <a:r>
              <a:rPr lang="en-US" altLang="ko-KR" dirty="0"/>
              <a:t>(</a:t>
            </a:r>
            <a:r>
              <a:rPr lang="ko-KR" altLang="en-US" sz="1800" dirty="0"/>
              <a:t>호흡기 관련 코드만 추출</a:t>
            </a:r>
            <a:r>
              <a:rPr lang="en-US" altLang="ko-KR" dirty="0"/>
              <a:t>)</a:t>
            </a:r>
            <a:r>
              <a:rPr lang="ko-KR" altLang="en-US" dirty="0"/>
              <a:t> 별 환자수 </a:t>
            </a:r>
            <a:endParaRPr lang="ja-JP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9FC2E-7936-B172-692D-A5623F8E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8" y="2484155"/>
            <a:ext cx="5572301" cy="3692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D97A2C-DC69-A138-37F0-02563D72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23" y="2967678"/>
            <a:ext cx="317182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BE5FD-C0D1-2F8F-D1B5-B03B19A32512}"/>
              </a:ext>
            </a:extLst>
          </p:cNvPr>
          <p:cNvSpPr txBox="1"/>
          <p:nvPr/>
        </p:nvSpPr>
        <p:spPr>
          <a:xfrm>
            <a:off x="5731959" y="265208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DFCE3-8174-FD2B-8488-B17FDB2741E9}"/>
              </a:ext>
            </a:extLst>
          </p:cNvPr>
          <p:cNvSpPr txBox="1"/>
          <p:nvPr/>
        </p:nvSpPr>
        <p:spPr>
          <a:xfrm>
            <a:off x="5563481" y="3960292"/>
            <a:ext cx="6628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주상병코드 별 환자수는 </a:t>
            </a:r>
            <a:r>
              <a:rPr lang="en-US" altLang="ko-KR" sz="1400" dirty="0"/>
              <a:t>J(</a:t>
            </a:r>
            <a:r>
              <a:rPr lang="ko-KR" altLang="en-US" sz="1400" dirty="0"/>
              <a:t>호흡 계통의 질환</a:t>
            </a:r>
            <a:r>
              <a:rPr lang="en-US" altLang="ko-KR" sz="1400" dirty="0"/>
              <a:t>)</a:t>
            </a:r>
            <a:r>
              <a:rPr lang="ko-KR" altLang="en-US" sz="1400" dirty="0"/>
              <a:t>이 가장 많았다</a:t>
            </a:r>
          </a:p>
        </p:txBody>
      </p:sp>
    </p:spTree>
    <p:extLst>
      <p:ext uri="{BB962C8B-B14F-4D97-AF65-F5344CB8AC3E}">
        <p14:creationId xmlns:p14="http://schemas.microsoft.com/office/powerpoint/2010/main" val="13121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EDE2E7-2D17-3C36-6A34-43D02986D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  <a:solidFill>
            <a:schemeClr val="accent1"/>
          </a:solidFill>
        </p:spPr>
        <p:txBody>
          <a:bodyPr/>
          <a:lstStyle/>
          <a:p>
            <a:pPr marL="0" indent="0" algn="ctr">
              <a:buNone/>
            </a:pPr>
            <a:endParaRPr lang="en-US" altLang="ko-KR" sz="9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9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ja-JP" altLang="en-US" sz="9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F18B8-1B9F-FE83-1BBB-519B6296CE57}"/>
              </a:ext>
            </a:extLst>
          </p:cNvPr>
          <p:cNvGrpSpPr/>
          <p:nvPr/>
        </p:nvGrpSpPr>
        <p:grpSpPr>
          <a:xfrm>
            <a:off x="6402195" y="1120102"/>
            <a:ext cx="5419664" cy="4617796"/>
            <a:chOff x="6402195" y="943658"/>
            <a:chExt cx="5419664" cy="461779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3F6B6D9D-6DE6-B93E-4D94-4BEDC8B678D9}"/>
                </a:ext>
              </a:extLst>
            </p:cNvPr>
            <p:cNvGrpSpPr/>
            <p:nvPr/>
          </p:nvGrpSpPr>
          <p:grpSpPr>
            <a:xfrm>
              <a:off x="6402195" y="943658"/>
              <a:ext cx="5419664" cy="777510"/>
              <a:chOff x="6102442" y="1483456"/>
              <a:chExt cx="5419664" cy="7775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EE0ACA-EF1D-5D61-EA46-6047EF9ADEBC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700" b="1" dirty="0">
                    <a:cs typeface="Arial" pitchFamily="34" charset="0"/>
                  </a:rPr>
                  <a:t>프로젝트 개요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0E5639-3403-6DDB-890C-609EBB15B77F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01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48A9E8C5-5D63-EDF4-6508-119F30A48D3D}"/>
                </a:ext>
              </a:extLst>
            </p:cNvPr>
            <p:cNvGrpSpPr/>
            <p:nvPr/>
          </p:nvGrpSpPr>
          <p:grpSpPr>
            <a:xfrm>
              <a:off x="6402195" y="1903730"/>
              <a:ext cx="5419664" cy="777510"/>
              <a:chOff x="6102442" y="1483456"/>
              <a:chExt cx="5419664" cy="7775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619C36-D6E3-879E-892A-F63FE9190D3F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700" b="1" dirty="0">
                    <a:cs typeface="Arial" pitchFamily="34" charset="0"/>
                  </a:rPr>
                  <a:t>프로젝트 팀 구성 및 역할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906518-ED04-1661-E642-0342794B83B9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02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0DC294CE-160C-C0B5-8C17-43B0901D8FE1}"/>
                </a:ext>
              </a:extLst>
            </p:cNvPr>
            <p:cNvGrpSpPr/>
            <p:nvPr/>
          </p:nvGrpSpPr>
          <p:grpSpPr>
            <a:xfrm>
              <a:off x="6402195" y="2863802"/>
              <a:ext cx="5419664" cy="777510"/>
              <a:chOff x="6102442" y="1483456"/>
              <a:chExt cx="5419664" cy="77751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54CA1-1DCB-3229-C426-1AF79A899905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700" b="1" dirty="0">
                    <a:cs typeface="Arial" pitchFamily="34" charset="0"/>
                  </a:rPr>
                  <a:t>프로젝트 수행 절차 및 방법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A0B08-4B58-D88A-B007-4B7D0AB01FF2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03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C11975-638B-3973-65C3-4DD18C762DAA}"/>
                </a:ext>
              </a:extLst>
            </p:cNvPr>
            <p:cNvGrpSpPr/>
            <p:nvPr/>
          </p:nvGrpSpPr>
          <p:grpSpPr>
            <a:xfrm>
              <a:off x="6402195" y="3823874"/>
              <a:ext cx="5419664" cy="777510"/>
              <a:chOff x="6102442" y="1483456"/>
              <a:chExt cx="5419664" cy="7775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617EA5-B99C-7061-E0F6-A6FB41F8D45C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700" b="1" dirty="0">
                    <a:cs typeface="Arial" pitchFamily="34" charset="0"/>
                  </a:rPr>
                  <a:t>프로젝트 수행 결과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D36567-F759-FBD2-EFCA-0C052FC260E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04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C541D65F-3B06-5C7F-F259-AEDB2A1FC474}"/>
                </a:ext>
              </a:extLst>
            </p:cNvPr>
            <p:cNvGrpSpPr/>
            <p:nvPr/>
          </p:nvGrpSpPr>
          <p:grpSpPr>
            <a:xfrm>
              <a:off x="6402195" y="4783944"/>
              <a:ext cx="5419664" cy="777510"/>
              <a:chOff x="6102442" y="1483456"/>
              <a:chExt cx="5419664" cy="7775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AF65A5-65D2-99BF-C875-84CA14B1D852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700" b="1" dirty="0">
                    <a:cs typeface="Arial" pitchFamily="34" charset="0"/>
                  </a:rPr>
                  <a:t>자체 평가 의견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5AD961-08C9-F1E5-9398-26D4FE2BE8C7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05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5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분기 별 환자수 </a:t>
            </a:r>
            <a:endParaRPr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BE5FD-C0D1-2F8F-D1B5-B03B19A32512}"/>
              </a:ext>
            </a:extLst>
          </p:cNvPr>
          <p:cNvSpPr txBox="1"/>
          <p:nvPr/>
        </p:nvSpPr>
        <p:spPr>
          <a:xfrm>
            <a:off x="5731959" y="265208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DFCE3-8174-FD2B-8488-B17FDB2741E9}"/>
              </a:ext>
            </a:extLst>
          </p:cNvPr>
          <p:cNvSpPr txBox="1"/>
          <p:nvPr/>
        </p:nvSpPr>
        <p:spPr>
          <a:xfrm>
            <a:off x="5563481" y="3960292"/>
            <a:ext cx="6628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분기 별 환자수는 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분기가 가장 많았고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분기가 가장 적었다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76BE9-263B-F792-B2C1-687F8639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" y="2652083"/>
            <a:ext cx="5323618" cy="3661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F2C012-4AA5-07DE-E575-AE638BE2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56" y="2998898"/>
            <a:ext cx="4105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Bar </a:t>
            </a:r>
            <a:r>
              <a:rPr lang="ko-KR" altLang="en-US" dirty="0"/>
              <a:t>차트를 이용한 주상병코드 별 요양일 수 </a:t>
            </a:r>
            <a:endParaRPr lang="ja-JP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0EE061-C5B6-DF2A-88D7-0E290A41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" y="2622734"/>
            <a:ext cx="4322586" cy="3130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FFCE75-C8D4-2171-D2B0-38A9D9A8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42" y="3176411"/>
            <a:ext cx="3400425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31815-C28A-21D4-99E5-4D23625445EB}"/>
              </a:ext>
            </a:extLst>
          </p:cNvPr>
          <p:cNvSpPr txBox="1"/>
          <p:nvPr/>
        </p:nvSpPr>
        <p:spPr>
          <a:xfrm>
            <a:off x="4886148" y="280986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5263C-1D73-641F-2357-9AECA23291B8}"/>
              </a:ext>
            </a:extLst>
          </p:cNvPr>
          <p:cNvSpPr txBox="1"/>
          <p:nvPr/>
        </p:nvSpPr>
        <p:spPr>
          <a:xfrm>
            <a:off x="4886147" y="4188182"/>
            <a:ext cx="6628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주상병코드 </a:t>
            </a:r>
            <a:r>
              <a:rPr lang="en-US" altLang="ko-KR" sz="1400" dirty="0"/>
              <a:t>P (</a:t>
            </a:r>
            <a:r>
              <a:rPr lang="ko-KR" altLang="en-US" sz="1400" dirty="0"/>
              <a:t>출생 전후기에 기원한 특정 병태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요양일 수가 가장 길었고</a:t>
            </a:r>
            <a:endParaRPr lang="en-US" altLang="ko-KR" sz="1400" dirty="0"/>
          </a:p>
          <a:p>
            <a:r>
              <a:rPr lang="ko-KR" altLang="en-US" sz="1400" dirty="0"/>
              <a:t>주상병코드 </a:t>
            </a:r>
            <a:r>
              <a:rPr lang="en-US" altLang="ko-KR" sz="1400" dirty="0"/>
              <a:t>J(</a:t>
            </a:r>
            <a:r>
              <a:rPr lang="ko-KR" altLang="en-US" sz="1400" dirty="0"/>
              <a:t>호흡 계통의 질환</a:t>
            </a:r>
            <a:r>
              <a:rPr lang="en-US" altLang="ko-KR" sz="1400" dirty="0"/>
              <a:t>),R(</a:t>
            </a:r>
            <a:r>
              <a:rPr lang="ko-KR" altLang="en-US" sz="1400" dirty="0"/>
              <a:t>달리 분류되지 않은 증상</a:t>
            </a:r>
            <a:r>
              <a:rPr lang="en-US" altLang="ko-KR" sz="1400" dirty="0"/>
              <a:t>),U(</a:t>
            </a:r>
            <a:r>
              <a:rPr lang="ko-KR" altLang="en-US" sz="1400" dirty="0"/>
              <a:t>특수목적 코드</a:t>
            </a:r>
            <a:r>
              <a:rPr lang="en-US" altLang="ko-KR" sz="1400" dirty="0"/>
              <a:t>)</a:t>
            </a:r>
            <a:r>
              <a:rPr lang="ko-KR" altLang="en-US" sz="1400" dirty="0"/>
              <a:t>가 </a:t>
            </a:r>
            <a:endParaRPr lang="en-US" altLang="ko-KR" sz="1400" dirty="0"/>
          </a:p>
          <a:p>
            <a:r>
              <a:rPr lang="ko-KR" altLang="en-US" sz="1400" dirty="0"/>
              <a:t>평균 </a:t>
            </a:r>
            <a:r>
              <a:rPr lang="en-US" altLang="ko-KR" sz="1400" dirty="0"/>
              <a:t>1</a:t>
            </a:r>
            <a:r>
              <a:rPr lang="ko-KR" altLang="en-US" sz="1400" dirty="0"/>
              <a:t>일로써 가장 짧았다</a:t>
            </a:r>
          </a:p>
        </p:txBody>
      </p:sp>
    </p:spTree>
    <p:extLst>
      <p:ext uri="{BB962C8B-B14F-4D97-AF65-F5344CB8AC3E}">
        <p14:creationId xmlns:p14="http://schemas.microsoft.com/office/powerpoint/2010/main" val="151821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Bar </a:t>
            </a:r>
            <a:r>
              <a:rPr lang="ko-KR" altLang="en-US" dirty="0"/>
              <a:t>차트를 이용한 주상병코드 별 입내원일 수 </a:t>
            </a:r>
            <a:endParaRPr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31815-C28A-21D4-99E5-4D23625445EB}"/>
              </a:ext>
            </a:extLst>
          </p:cNvPr>
          <p:cNvSpPr txBox="1"/>
          <p:nvPr/>
        </p:nvSpPr>
        <p:spPr>
          <a:xfrm>
            <a:off x="4886148" y="280986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5263C-1D73-641F-2357-9AECA23291B8}"/>
              </a:ext>
            </a:extLst>
          </p:cNvPr>
          <p:cNvSpPr txBox="1"/>
          <p:nvPr/>
        </p:nvSpPr>
        <p:spPr>
          <a:xfrm>
            <a:off x="4773259" y="4327592"/>
            <a:ext cx="6220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주상병코드 </a:t>
            </a:r>
            <a:r>
              <a:rPr lang="en-US" altLang="ko-KR" sz="1400" dirty="0"/>
              <a:t>B (</a:t>
            </a:r>
            <a:r>
              <a:rPr lang="ko-KR" altLang="en-US" sz="1400" dirty="0"/>
              <a:t>폐렴 계통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입내원일 수가  </a:t>
            </a:r>
            <a:r>
              <a:rPr lang="en-US" altLang="ko-KR" sz="1400" dirty="0"/>
              <a:t>25</a:t>
            </a:r>
            <a:r>
              <a:rPr lang="ko-KR" altLang="en-US" sz="1400" dirty="0"/>
              <a:t>일 초과로 가장 길었고</a:t>
            </a:r>
            <a:endParaRPr lang="en-US" altLang="ko-KR" sz="1400" dirty="0"/>
          </a:p>
          <a:p>
            <a:r>
              <a:rPr lang="ko-KR" altLang="en-US" sz="1400" dirty="0"/>
              <a:t>주상병코드 </a:t>
            </a:r>
            <a:r>
              <a:rPr lang="en-US" altLang="ko-KR" sz="1400" dirty="0"/>
              <a:t>J(</a:t>
            </a:r>
            <a:r>
              <a:rPr lang="ko-KR" altLang="en-US" sz="1400" dirty="0"/>
              <a:t>호흡 계통의 질환</a:t>
            </a:r>
            <a:r>
              <a:rPr lang="en-US" altLang="ko-KR" sz="1400" dirty="0"/>
              <a:t>)</a:t>
            </a:r>
            <a:r>
              <a:rPr lang="ko-KR" altLang="en-US" sz="1400" dirty="0"/>
              <a:t>이 </a:t>
            </a:r>
            <a:r>
              <a:rPr lang="en-US" altLang="ko-KR" sz="1400" dirty="0"/>
              <a:t>5</a:t>
            </a:r>
            <a:r>
              <a:rPr lang="ko-KR" altLang="en-US" sz="1400" dirty="0"/>
              <a:t>일 미만으로 가장 짧았다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181A9-F239-34EE-F2D4-7156BA39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2" y="2573867"/>
            <a:ext cx="4478088" cy="31623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051DEE-5945-DAEB-4506-074AF978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148" y="3133382"/>
            <a:ext cx="3600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1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Bar </a:t>
            </a:r>
            <a:r>
              <a:rPr lang="ko-KR" altLang="en-US" dirty="0"/>
              <a:t>차트를 이용한 연령대 별 요양일 수 </a:t>
            </a:r>
            <a:endParaRPr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31815-C28A-21D4-99E5-4D23625445EB}"/>
              </a:ext>
            </a:extLst>
          </p:cNvPr>
          <p:cNvSpPr txBox="1"/>
          <p:nvPr/>
        </p:nvSpPr>
        <p:spPr>
          <a:xfrm>
            <a:off x="4886148" y="280986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5263C-1D73-641F-2357-9AECA23291B8}"/>
              </a:ext>
            </a:extLst>
          </p:cNvPr>
          <p:cNvSpPr txBox="1"/>
          <p:nvPr/>
        </p:nvSpPr>
        <p:spPr>
          <a:xfrm>
            <a:off x="4886147" y="4262580"/>
            <a:ext cx="6628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연령대 별 요양일 수는 코드</a:t>
            </a:r>
            <a:r>
              <a:rPr lang="en-US" altLang="ko-KR" sz="1400" dirty="0"/>
              <a:t>18(85~89</a:t>
            </a:r>
            <a:r>
              <a:rPr lang="ko-KR" altLang="en-US" sz="1400" dirty="0"/>
              <a:t>세</a:t>
            </a:r>
            <a:r>
              <a:rPr lang="en-US" altLang="ko-KR" sz="1400" dirty="0"/>
              <a:t>)</a:t>
            </a:r>
            <a:r>
              <a:rPr lang="ko-KR" altLang="en-US" sz="1400" dirty="0"/>
              <a:t>가 가장 길었다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29EEE-D2BD-58EB-503D-799A90EF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9" y="2809863"/>
            <a:ext cx="4738378" cy="3493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361B5-DE9E-3E3B-2BA4-D5500EB77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147" y="3186485"/>
            <a:ext cx="3352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Bar </a:t>
            </a:r>
            <a:r>
              <a:rPr lang="ko-KR" altLang="en-US" dirty="0"/>
              <a:t>차트를 이용한 연령대 별 입내원일 수 </a:t>
            </a:r>
            <a:endParaRPr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31815-C28A-21D4-99E5-4D23625445EB}"/>
              </a:ext>
            </a:extLst>
          </p:cNvPr>
          <p:cNvSpPr txBox="1"/>
          <p:nvPr/>
        </p:nvSpPr>
        <p:spPr>
          <a:xfrm>
            <a:off x="4886148" y="280986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5263C-1D73-641F-2357-9AECA23291B8}"/>
              </a:ext>
            </a:extLst>
          </p:cNvPr>
          <p:cNvSpPr txBox="1"/>
          <p:nvPr/>
        </p:nvSpPr>
        <p:spPr>
          <a:xfrm>
            <a:off x="4773259" y="4327592"/>
            <a:ext cx="6220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입내원일 수도 요양원일과 비슷한 차트를 보여줬다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8958A-A4BB-A6FE-A19B-9993E59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3" y="2809864"/>
            <a:ext cx="4396510" cy="32887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903C0D-AED4-DB4C-ABC0-190EF716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59" y="3221798"/>
            <a:ext cx="3248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5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en-US" altLang="ja-JP" dirty="0"/>
              <a:t>Boxplot</a:t>
            </a:r>
            <a:r>
              <a:rPr lang="ko-KR" altLang="en-US" dirty="0"/>
              <a:t>으로 찍어본 요양일 수</a:t>
            </a:r>
            <a:endParaRPr lang="en-US" altLang="ko-KR" dirty="0"/>
          </a:p>
          <a:p>
            <a:endParaRPr lang="ja-JP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27CE9C-1F65-CD5F-3034-83C808B0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6" y="2672623"/>
            <a:ext cx="5627530" cy="3398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90C4C0-11E2-CA38-BE4E-AFF7C852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46" y="2943225"/>
            <a:ext cx="253365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44748-4DE6-FA44-95BF-6444602DF7D6}"/>
              </a:ext>
            </a:extLst>
          </p:cNvPr>
          <p:cNvSpPr txBox="1"/>
          <p:nvPr/>
        </p:nvSpPr>
        <p:spPr>
          <a:xfrm>
            <a:off x="5751706" y="2615691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                                                            실제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7F6B4-6F97-EE7D-6031-58E1A55456D8}"/>
              </a:ext>
            </a:extLst>
          </p:cNvPr>
          <p:cNvSpPr txBox="1"/>
          <p:nvPr/>
        </p:nvSpPr>
        <p:spPr>
          <a:xfrm>
            <a:off x="5751706" y="3874624"/>
            <a:ext cx="62201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요양일 수의 평균치는 </a:t>
            </a:r>
            <a:r>
              <a:rPr lang="en-US" altLang="ko-KR" sz="1400" dirty="0"/>
              <a:t>1.1</a:t>
            </a:r>
            <a:r>
              <a:rPr lang="ko-KR" altLang="en-US" sz="1400" dirty="0"/>
              <a:t>일이고</a:t>
            </a:r>
            <a:endParaRPr lang="en-US" altLang="ko-KR" sz="1400" dirty="0"/>
          </a:p>
          <a:p>
            <a:r>
              <a:rPr lang="ko-KR" altLang="en-US" sz="1400" dirty="0"/>
              <a:t>최대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</a:t>
            </a:r>
            <a:r>
              <a:rPr lang="en-US" altLang="ko-KR" sz="1400" dirty="0"/>
              <a:t>200</a:t>
            </a:r>
            <a:r>
              <a:rPr lang="ko-KR" altLang="en-US" sz="1400" dirty="0"/>
              <a:t>일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최소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일로 보여진다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DA0C03-3024-3D65-DA5F-34634EC67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380" y="2836763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9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en-US" altLang="ja-JP" dirty="0"/>
              <a:t>Boxplot</a:t>
            </a:r>
            <a:r>
              <a:rPr lang="ko-KR" altLang="en-US" dirty="0"/>
              <a:t>으로 찍어본 입내원일 수</a:t>
            </a:r>
            <a:endParaRPr lang="en-US" altLang="ko-KR" dirty="0"/>
          </a:p>
          <a:p>
            <a:endParaRPr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44748-4DE6-FA44-95BF-6444602DF7D6}"/>
              </a:ext>
            </a:extLst>
          </p:cNvPr>
          <p:cNvSpPr txBox="1"/>
          <p:nvPr/>
        </p:nvSpPr>
        <p:spPr>
          <a:xfrm>
            <a:off x="5751706" y="2615691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                                                            실제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7F6B4-6F97-EE7D-6031-58E1A55456D8}"/>
              </a:ext>
            </a:extLst>
          </p:cNvPr>
          <p:cNvSpPr txBox="1"/>
          <p:nvPr/>
        </p:nvSpPr>
        <p:spPr>
          <a:xfrm>
            <a:off x="5751706" y="3874624"/>
            <a:ext cx="62201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입내원일 수의 평균치는 </a:t>
            </a:r>
            <a:r>
              <a:rPr lang="en-US" altLang="ko-KR" sz="1400" dirty="0"/>
              <a:t>1.2</a:t>
            </a:r>
            <a:r>
              <a:rPr lang="ko-KR" altLang="en-US" sz="1400" dirty="0"/>
              <a:t>일이고</a:t>
            </a:r>
            <a:endParaRPr lang="en-US" altLang="ko-KR" sz="1400" dirty="0"/>
          </a:p>
          <a:p>
            <a:r>
              <a:rPr lang="ko-KR" altLang="en-US" sz="1400" dirty="0"/>
              <a:t>최대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</a:t>
            </a:r>
            <a:r>
              <a:rPr lang="en-US" altLang="ko-KR" sz="1400" dirty="0"/>
              <a:t>690</a:t>
            </a:r>
            <a:r>
              <a:rPr lang="ko-KR" altLang="en-US" sz="1400" dirty="0"/>
              <a:t>일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최소 </a:t>
            </a:r>
            <a:r>
              <a:rPr lang="ko-KR" altLang="en-US" sz="1400" dirty="0" err="1"/>
              <a:t>결측치는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일로 보여진다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929CD3-A88A-2D79-577A-C95C92DB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1" y="2615691"/>
            <a:ext cx="5279153" cy="3301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4CC541-92EF-D60B-B085-696651ED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06" y="2993759"/>
            <a:ext cx="2609850" cy="523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297D72-E525-3DE7-F155-869FDB61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883" y="2983376"/>
            <a:ext cx="2085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연령대 별 환자수 </a:t>
            </a:r>
            <a:endParaRPr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BE5FD-C0D1-2F8F-D1B5-B03B19A32512}"/>
              </a:ext>
            </a:extLst>
          </p:cNvPr>
          <p:cNvSpPr txBox="1"/>
          <p:nvPr/>
        </p:nvSpPr>
        <p:spPr>
          <a:xfrm>
            <a:off x="5731959" y="265208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DFCE3-8174-FD2B-8488-B17FDB2741E9}"/>
              </a:ext>
            </a:extLst>
          </p:cNvPr>
          <p:cNvSpPr txBox="1"/>
          <p:nvPr/>
        </p:nvSpPr>
        <p:spPr>
          <a:xfrm>
            <a:off x="5563481" y="3960292"/>
            <a:ext cx="66285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연령대 별 환자수는</a:t>
            </a:r>
            <a:r>
              <a:rPr lang="en-US" altLang="ko-KR" sz="1400" dirty="0"/>
              <a:t> 13</a:t>
            </a:r>
            <a:r>
              <a:rPr lang="ko-KR" altLang="en-US" sz="1400" dirty="0"/>
              <a:t>분위 </a:t>
            </a:r>
            <a:r>
              <a:rPr lang="en-US" altLang="ko-KR" sz="1400" dirty="0"/>
              <a:t>(60~94</a:t>
            </a:r>
            <a:r>
              <a:rPr lang="ko-KR" altLang="en-US" sz="1400" dirty="0"/>
              <a:t>세</a:t>
            </a:r>
            <a:r>
              <a:rPr lang="en-US" altLang="ko-KR" sz="1400" dirty="0"/>
              <a:t>)</a:t>
            </a:r>
            <a:r>
              <a:rPr lang="ko-KR" altLang="en-US" sz="1400" dirty="0"/>
              <a:t>가 가장 많았고 </a:t>
            </a:r>
            <a:endParaRPr lang="en-US" altLang="ko-KR" sz="1400" dirty="0"/>
          </a:p>
          <a:p>
            <a:r>
              <a:rPr lang="ko-KR" altLang="en-US" sz="1400" dirty="0"/>
              <a:t>그 다음으론 </a:t>
            </a:r>
            <a:r>
              <a:rPr lang="en-US" altLang="ko-KR" sz="1400" dirty="0"/>
              <a:t>12</a:t>
            </a:r>
            <a:r>
              <a:rPr lang="ko-KR" altLang="en-US" sz="1400" dirty="0"/>
              <a:t>분위</a:t>
            </a:r>
            <a:r>
              <a:rPr lang="en-US" altLang="ko-KR" sz="1400" dirty="0"/>
              <a:t>(55~59</a:t>
            </a:r>
            <a:r>
              <a:rPr lang="ko-KR" altLang="en-US" sz="1400" dirty="0"/>
              <a:t>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가장 적었던 분위는 </a:t>
            </a:r>
            <a:r>
              <a:rPr lang="en-US" altLang="ko-KR" sz="1400" dirty="0"/>
              <a:t>18</a:t>
            </a:r>
            <a:r>
              <a:rPr lang="ko-KR" altLang="en-US" sz="1400" dirty="0"/>
              <a:t>분위</a:t>
            </a:r>
            <a:r>
              <a:rPr lang="en-US" altLang="ko-KR" sz="1400" dirty="0"/>
              <a:t>(85~89)</a:t>
            </a:r>
            <a:r>
              <a:rPr lang="ko-KR" altLang="en-US" sz="1400" dirty="0"/>
              <a:t>세였다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104FC0-1B92-F9F6-CE3A-AE4E9A1D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5" y="2428599"/>
            <a:ext cx="5411546" cy="35249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CBD56B-4C6A-BF8D-9E56-2E46F34A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59" y="2924429"/>
            <a:ext cx="341042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연령대 별 호흡기 질환 환자수 </a:t>
            </a:r>
            <a:endParaRPr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BE5FD-C0D1-2F8F-D1B5-B03B19A32512}"/>
              </a:ext>
            </a:extLst>
          </p:cNvPr>
          <p:cNvSpPr txBox="1"/>
          <p:nvPr/>
        </p:nvSpPr>
        <p:spPr>
          <a:xfrm>
            <a:off x="5731959" y="265208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DFCE3-8174-FD2B-8488-B17FDB2741E9}"/>
              </a:ext>
            </a:extLst>
          </p:cNvPr>
          <p:cNvSpPr txBox="1"/>
          <p:nvPr/>
        </p:nvSpPr>
        <p:spPr>
          <a:xfrm>
            <a:off x="5563481" y="3960292"/>
            <a:ext cx="6628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하지만 호흡기 질병에 한하자 </a:t>
            </a:r>
            <a:r>
              <a:rPr lang="en-US" altLang="ko-KR" sz="1400" dirty="0"/>
              <a:t>1</a:t>
            </a:r>
            <a:r>
              <a:rPr lang="ko-KR" altLang="en-US" sz="1400" dirty="0"/>
              <a:t>분위</a:t>
            </a:r>
            <a:r>
              <a:rPr lang="en-US" altLang="ko-KR" sz="1400" dirty="0"/>
              <a:t>(0~4</a:t>
            </a:r>
            <a:r>
              <a:rPr lang="ko-KR" altLang="en-US" sz="1400" dirty="0"/>
              <a:t>세</a:t>
            </a:r>
            <a:r>
              <a:rPr lang="en-US" altLang="ko-KR" sz="1400" dirty="0"/>
              <a:t>)</a:t>
            </a:r>
            <a:r>
              <a:rPr lang="ko-KR" altLang="en-US" sz="1400" dirty="0"/>
              <a:t>가 가장 많았다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27C06-DE55-8DED-F327-56E431EA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4" y="2308230"/>
            <a:ext cx="4957168" cy="3312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357F26-1E6F-755A-6879-A18D75DF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81" y="2897708"/>
            <a:ext cx="296268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연령대 별 남여 환자수 </a:t>
            </a:r>
            <a:endParaRPr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BE5FD-C0D1-2F8F-D1B5-B03B19A32512}"/>
              </a:ext>
            </a:extLst>
          </p:cNvPr>
          <p:cNvSpPr txBox="1"/>
          <p:nvPr/>
        </p:nvSpPr>
        <p:spPr>
          <a:xfrm>
            <a:off x="5731959" y="265208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DFCE3-8174-FD2B-8488-B17FDB2741E9}"/>
              </a:ext>
            </a:extLst>
          </p:cNvPr>
          <p:cNvSpPr txBox="1"/>
          <p:nvPr/>
        </p:nvSpPr>
        <p:spPr>
          <a:xfrm>
            <a:off x="5563481" y="3960292"/>
            <a:ext cx="6628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1~4</a:t>
            </a:r>
            <a:r>
              <a:rPr lang="ko-KR" altLang="en-US" sz="1400" dirty="0"/>
              <a:t>분위 </a:t>
            </a:r>
            <a:r>
              <a:rPr lang="en-US" altLang="ko-KR" sz="1400" dirty="0"/>
              <a:t>(0~19</a:t>
            </a:r>
            <a:r>
              <a:rPr lang="ko-KR" altLang="en-US" sz="1400" dirty="0"/>
              <a:t>세</a:t>
            </a:r>
            <a:r>
              <a:rPr lang="en-US" altLang="ko-KR" sz="1400" dirty="0"/>
              <a:t>)</a:t>
            </a:r>
            <a:r>
              <a:rPr lang="ko-KR" altLang="en-US" sz="1400" dirty="0"/>
              <a:t>까지는 남자환자가 더 많고 그 이후 분위에서는 계속 여자환자가 많다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7FFFF0-3B33-5BAA-2C3E-3B468F5D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" y="2373172"/>
            <a:ext cx="5323618" cy="3713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CF77DC-A135-EA68-F0EB-A7BF48C1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65" y="2929082"/>
            <a:ext cx="404869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ja-JP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6D539-44EB-82FF-542A-1836F51C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 </a:t>
            </a:r>
            <a:endParaRPr lang="en-US" altLang="ko-KR" sz="28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</a:rPr>
              <a:t>코로나가 유행하고 있는 시대이므로 많은 질병들 중 호흡기질환을 대상으로 선정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호흡기 </a:t>
            </a:r>
            <a:r>
              <a:rPr lang="ko-KR" altLang="en-US" dirty="0" err="1">
                <a:latin typeface="+mn-ea"/>
              </a:rPr>
              <a:t>질환별</a:t>
            </a:r>
            <a:r>
              <a:rPr lang="ko-KR" altLang="en-US" dirty="0">
                <a:latin typeface="+mn-ea"/>
              </a:rPr>
              <a:t> 리스트를 출력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성별에 따른 데이터 시각화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연령에 따른 데이터 시각화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병원비에 따른 데이터 시각화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요양일에 따른 데이터 시각화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내원일에 따른 데이터 시각화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49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연령대 별 남여 호흡기 질환 환자수 </a:t>
            </a:r>
            <a:endParaRPr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BE5FD-C0D1-2F8F-D1B5-B03B19A32512}"/>
              </a:ext>
            </a:extLst>
          </p:cNvPr>
          <p:cNvSpPr txBox="1"/>
          <p:nvPr/>
        </p:nvSpPr>
        <p:spPr>
          <a:xfrm>
            <a:off x="5731959" y="2652083"/>
            <a:ext cx="6220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사용코드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DFCE3-8174-FD2B-8488-B17FDB2741E9}"/>
              </a:ext>
            </a:extLst>
          </p:cNvPr>
          <p:cNvSpPr txBox="1"/>
          <p:nvPr/>
        </p:nvSpPr>
        <p:spPr>
          <a:xfrm>
            <a:off x="5731959" y="4029802"/>
            <a:ext cx="6628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D30B75-5A17-025D-1F61-9B00DDCE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5712" y="2652083"/>
            <a:ext cx="7263432" cy="335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A20643-86BD-3681-8B29-6E7089B6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59" y="2910865"/>
            <a:ext cx="3991532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 평가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4B414-8A8B-45C0-0621-E14F128A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ko-KR" altLang="en-US" dirty="0"/>
              <a:t>주윤찬</a:t>
            </a:r>
            <a:r>
              <a:rPr lang="en-US" altLang="ko-KR" dirty="0"/>
              <a:t>:</a:t>
            </a:r>
            <a:r>
              <a:rPr lang="ko-KR" altLang="en-US" dirty="0"/>
              <a:t>여러가지 값들을 바꾸고 조작하는데 익숙하지 않은 나를 보고 아직 공부를 많이 </a:t>
            </a:r>
            <a:r>
              <a:rPr lang="ko-KR" altLang="en-US" dirty="0" err="1"/>
              <a:t>해야겠다는</a:t>
            </a:r>
            <a:r>
              <a:rPr lang="ko-KR" altLang="en-US" dirty="0"/>
              <a:t> 생각이 들었다</a:t>
            </a:r>
            <a:endParaRPr lang="en-US" altLang="ko-KR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ko-KR" altLang="en-US" dirty="0" err="1"/>
              <a:t>전근우</a:t>
            </a:r>
            <a:r>
              <a:rPr lang="en-US" altLang="ko-KR" dirty="0"/>
              <a:t>:</a:t>
            </a:r>
            <a:r>
              <a:rPr lang="ko-KR" altLang="en-US" sz="2800" dirty="0"/>
              <a:t> 데이터가 방대하고 내재된 데이터가 생소하여 더 어려웠지만 재미있었다</a:t>
            </a:r>
            <a:endParaRPr lang="en-US" altLang="ko-KR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ko-KR" altLang="en-US" dirty="0"/>
              <a:t>김현호</a:t>
            </a:r>
            <a:r>
              <a:rPr lang="en-US" altLang="ko-KR" dirty="0"/>
              <a:t>: </a:t>
            </a:r>
            <a:r>
              <a:rPr lang="ko-KR" altLang="en-US" dirty="0"/>
              <a:t>시간이 짧아 아쉬움은 남지만 여러 그래프로 시각화를 시도해보며 많은 공부가 되었다</a:t>
            </a:r>
            <a:r>
              <a:rPr lang="en-US" altLang="ko-KR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74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ja-JP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6D539-44EB-82FF-542A-1836F51C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504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개발환경</a:t>
            </a:r>
            <a:endParaRPr lang="en-US" altLang="ko-KR" sz="28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OS : Window</a:t>
            </a:r>
          </a:p>
          <a:p>
            <a:pPr lvl="1"/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개발언어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: python</a:t>
            </a:r>
          </a:p>
          <a:p>
            <a:pPr lvl="1"/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개발툴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colab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en-US" altLang="ko-KR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jupyter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notebook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기대효과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호흡기 질환에 따른 성별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나이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비용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요양일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내원일에 따른 데이터를 시각화 하여 많은 양의 데이터를 한눈에 볼 수 있으며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상관관계별 데이터가 의미하는 바를 쉽게 찾고 이해할 수 있도록 돕는다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ko-KR" sz="28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93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팀 구성 및 역할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25EA3B52-E362-D0A1-944A-435F5AE41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72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16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절차 및 방법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E6F773-F988-E0D9-0391-D2DA878A1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36285"/>
              </p:ext>
            </p:extLst>
          </p:nvPr>
        </p:nvGraphicFramePr>
        <p:xfrm>
          <a:off x="569494" y="2050215"/>
          <a:ext cx="11053012" cy="37233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63253">
                  <a:extLst>
                    <a:ext uri="{9D8B030D-6E8A-4147-A177-3AD203B41FA5}">
                      <a16:colId xmlns:a16="http://schemas.microsoft.com/office/drawing/2014/main" val="2018604657"/>
                    </a:ext>
                  </a:extLst>
                </a:gridCol>
                <a:gridCol w="2763253">
                  <a:extLst>
                    <a:ext uri="{9D8B030D-6E8A-4147-A177-3AD203B41FA5}">
                      <a16:colId xmlns:a16="http://schemas.microsoft.com/office/drawing/2014/main" val="1297976343"/>
                    </a:ext>
                  </a:extLst>
                </a:gridCol>
                <a:gridCol w="2763253">
                  <a:extLst>
                    <a:ext uri="{9D8B030D-6E8A-4147-A177-3AD203B41FA5}">
                      <a16:colId xmlns:a16="http://schemas.microsoft.com/office/drawing/2014/main" val="2848484721"/>
                    </a:ext>
                  </a:extLst>
                </a:gridCol>
                <a:gridCol w="2763253">
                  <a:extLst>
                    <a:ext uri="{9D8B030D-6E8A-4147-A177-3AD203B41FA5}">
                      <a16:colId xmlns:a16="http://schemas.microsoft.com/office/drawing/2014/main" val="3672417759"/>
                    </a:ext>
                  </a:extLst>
                </a:gridCol>
              </a:tblGrid>
              <a:tr h="40422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구분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기간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활동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비고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30501"/>
                  </a:ext>
                </a:extLst>
              </a:tr>
              <a:tr h="112294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사전 기획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22</a:t>
                      </a:r>
                      <a:r>
                        <a:rPr kumimoji="1" lang="ko-KR" altLang="en-US" dirty="0"/>
                        <a:t>년 </a:t>
                      </a:r>
                      <a:r>
                        <a:rPr kumimoji="1" lang="en-US" altLang="ko-KR" dirty="0"/>
                        <a:t>05/04(</a:t>
                      </a:r>
                      <a:r>
                        <a:rPr kumimoji="1" lang="ko-KR" altLang="en-US" dirty="0"/>
                        <a:t>수</a:t>
                      </a:r>
                      <a:r>
                        <a:rPr kumimoji="1" lang="en-US" altLang="ko-KR" dirty="0"/>
                        <a:t>),06(</a:t>
                      </a:r>
                      <a:r>
                        <a:rPr kumimoji="1" lang="ko-KR" altLang="en-US" dirty="0"/>
                        <a:t>금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dirty="0"/>
                        <a:t>프로젝트 기획 및 주제 선정</a:t>
                      </a:r>
                      <a:endParaRPr kumimoji="1"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dirty="0"/>
                        <a:t>기획안 작성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dirty="0"/>
                        <a:t>아이디어 선정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7345"/>
                  </a:ext>
                </a:extLst>
              </a:tr>
              <a:tr h="940925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데이터 </a:t>
                      </a:r>
                      <a:r>
                        <a:rPr kumimoji="1" lang="ko-KR" altLang="en-US" dirty="0" err="1"/>
                        <a:t>전처리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22</a:t>
                      </a:r>
                      <a:r>
                        <a:rPr kumimoji="1" lang="ko-KR" altLang="en-US" dirty="0"/>
                        <a:t>년 </a:t>
                      </a:r>
                      <a:r>
                        <a:rPr kumimoji="1" lang="en-US" altLang="ko-KR" dirty="0"/>
                        <a:t>05/09(</a:t>
                      </a:r>
                      <a:r>
                        <a:rPr kumimoji="1" lang="ko-KR" altLang="en-US" dirty="0"/>
                        <a:t>월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dirty="0"/>
                        <a:t>데이터 정제 및 정규화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dirty="0"/>
                        <a:t>데이터는 제공된 엑셀파일 사용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42286"/>
                  </a:ext>
                </a:extLst>
              </a:tr>
              <a:tr h="61516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발표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22</a:t>
                      </a:r>
                      <a:r>
                        <a:rPr kumimoji="1" lang="ko-KR" altLang="en-US" dirty="0"/>
                        <a:t>년 </a:t>
                      </a:r>
                      <a:r>
                        <a:rPr kumimoji="1" lang="en-US" altLang="ko-KR" dirty="0"/>
                        <a:t>05/10(</a:t>
                      </a:r>
                      <a:r>
                        <a:rPr kumimoji="1" lang="ko-KR" altLang="en-US" dirty="0"/>
                        <a:t>화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dirty="0"/>
                        <a:t>프로젝트 발표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56350"/>
                  </a:ext>
                </a:extLst>
              </a:tr>
              <a:tr h="61516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총 개발기간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05/04(</a:t>
                      </a:r>
                      <a:r>
                        <a:rPr kumimoji="1" lang="ko-KR" altLang="en-US" dirty="0"/>
                        <a:t>수</a:t>
                      </a:r>
                      <a:r>
                        <a:rPr kumimoji="1" lang="en-US" altLang="ja-JP" dirty="0"/>
                        <a:t>) ~ 05/09(</a:t>
                      </a:r>
                      <a:r>
                        <a:rPr kumimoji="1" lang="ko-KR" altLang="en-US" dirty="0"/>
                        <a:t>월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/>
                        <a:t>※</a:t>
                      </a:r>
                      <a:r>
                        <a:rPr kumimoji="1" lang="ko-KR" altLang="en-US" dirty="0"/>
                        <a:t>약 </a:t>
                      </a:r>
                      <a:r>
                        <a:rPr kumimoji="1" lang="en-US" altLang="ko-KR" dirty="0"/>
                        <a:t>3</a:t>
                      </a:r>
                      <a:r>
                        <a:rPr kumimoji="1" lang="ko-KR" altLang="en-US" dirty="0"/>
                        <a:t>일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95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3BA5C7-608D-1026-07EE-44BD8FB27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14" y="3091422"/>
            <a:ext cx="4548814" cy="252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024B0-F8ED-3314-B202-B2CEAC731016}"/>
              </a:ext>
            </a:extLst>
          </p:cNvPr>
          <p:cNvSpPr txBox="1"/>
          <p:nvPr/>
        </p:nvSpPr>
        <p:spPr>
          <a:xfrm>
            <a:off x="5855368" y="3196295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ko-KR" altLang="en-US" dirty="0"/>
              <a:t>전체 질병들 중 호흡기 질환만 추출하여 저장</a:t>
            </a:r>
            <a:endParaRPr kumimoji="1" lang="ja-JP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972F83-C84F-BA90-7137-E6E9E652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73" y="3956827"/>
            <a:ext cx="4890667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47D0FA-AD78-987A-74A6-C63160EB9B86}"/>
              </a:ext>
            </a:extLst>
          </p:cNvPr>
          <p:cNvSpPr txBox="1"/>
          <p:nvPr/>
        </p:nvSpPr>
        <p:spPr>
          <a:xfrm>
            <a:off x="929314" y="2074159"/>
            <a:ext cx="418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</a:t>
            </a:r>
            <a:r>
              <a:rPr lang="ko-KR" altLang="en-US" sz="24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</a:t>
            </a:r>
            <a:endParaRPr kumimoji="1" lang="ja-JP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17CF82-4C8F-B024-2F2C-28239FE8DEB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478128" y="4351422"/>
            <a:ext cx="1235745" cy="8654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A7A8922-5D88-A3FB-7370-3EAFFF5CD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04" y="1825625"/>
            <a:ext cx="3853791" cy="4351338"/>
          </a:xfr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997D10D-0840-A4FD-8E33-EDF41C844E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심질환중</a:t>
            </a:r>
            <a:r>
              <a:rPr lang="ko-KR" altLang="en-US" sz="2000" dirty="0"/>
              <a:t> </a:t>
            </a:r>
            <a:r>
              <a:rPr lang="en-US" altLang="ko-KR" sz="2000" dirty="0"/>
              <a:t>J20</a:t>
            </a:r>
            <a:r>
              <a:rPr lang="ko-KR" altLang="en-US" sz="2000" dirty="0"/>
              <a:t>이 제일 낮으며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제일높은</a:t>
            </a:r>
            <a:r>
              <a:rPr lang="ko-KR" altLang="en-US" sz="2000" dirty="0"/>
              <a:t> 질환은 </a:t>
            </a:r>
            <a:r>
              <a:rPr lang="en-US" altLang="ko-KR" sz="2000" dirty="0"/>
              <a:t>J18</a:t>
            </a:r>
          </a:p>
          <a:p>
            <a:r>
              <a:rPr lang="ko-KR" altLang="en-US" sz="2000" dirty="0"/>
              <a:t>결 본인 부담금이 </a:t>
            </a:r>
            <a:r>
              <a:rPr lang="en-US" altLang="ko-KR" sz="2000" dirty="0"/>
              <a:t>0</a:t>
            </a:r>
            <a:r>
              <a:rPr lang="ko-KR" altLang="en-US" sz="2000" dirty="0"/>
              <a:t>원이 아닌 호흡기</a:t>
            </a:r>
            <a:endParaRPr lang="en-US" altLang="ko-KR" sz="2000" dirty="0"/>
          </a:p>
          <a:p>
            <a:r>
              <a:rPr lang="ko-KR" altLang="en-US" sz="2000" dirty="0"/>
              <a:t>본인부담금이 </a:t>
            </a:r>
            <a:r>
              <a:rPr lang="en-US" altLang="ko-KR" sz="2000" dirty="0"/>
              <a:t>0</a:t>
            </a:r>
            <a:r>
              <a:rPr lang="ko-KR" altLang="en-US" sz="2000" dirty="0"/>
              <a:t>원인 호흡기 질환은 </a:t>
            </a:r>
            <a:r>
              <a:rPr lang="en-US" altLang="ko-KR" sz="2000" dirty="0"/>
              <a:t>91</a:t>
            </a:r>
            <a:r>
              <a:rPr lang="ko-KR" altLang="en-US" sz="2000" dirty="0"/>
              <a:t>개중 </a:t>
            </a:r>
            <a:r>
              <a:rPr lang="en-US" altLang="ko-KR" sz="2000" dirty="0"/>
              <a:t>56</a:t>
            </a:r>
            <a:r>
              <a:rPr lang="ko-KR" altLang="en-US" sz="2000" dirty="0"/>
              <a:t>종류가 있었음을 확인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오차가 </a:t>
            </a:r>
            <a:r>
              <a:rPr lang="ko-KR" altLang="en-US" sz="2000" dirty="0" err="1"/>
              <a:t>가장큰</a:t>
            </a:r>
            <a:r>
              <a:rPr lang="ko-KR" altLang="en-US" sz="2000" dirty="0"/>
              <a:t> 호흡기 질환은 </a:t>
            </a:r>
            <a:r>
              <a:rPr lang="en-US" altLang="ko-KR" sz="2000" dirty="0"/>
              <a:t>J80</a:t>
            </a:r>
            <a:r>
              <a:rPr lang="ko-KR" altLang="en-US" sz="2000" dirty="0"/>
              <a:t>으로 확인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※ J80:</a:t>
            </a:r>
            <a:r>
              <a:rPr lang="ko-KR" altLang="en-US" sz="2000" dirty="0"/>
              <a:t>성인호흡곤란증후군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※ J20:</a:t>
            </a:r>
            <a:r>
              <a:rPr lang="ko-KR" altLang="en-US" sz="2000" dirty="0"/>
              <a:t>급성 기관지염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E5BE6-59BE-6CA0-5204-2FC5F75B379D}"/>
              </a:ext>
            </a:extLst>
          </p:cNvPr>
          <p:cNvSpPr txBox="1"/>
          <p:nvPr/>
        </p:nvSpPr>
        <p:spPr>
          <a:xfrm>
            <a:off x="2593804" y="6262042"/>
            <a:ext cx="418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분석</a:t>
            </a:r>
            <a:endParaRPr kumimoji="1" lang="ja-JP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0CF36-82BF-4B92-9DCF-003D8AE57162}"/>
              </a:ext>
            </a:extLst>
          </p:cNvPr>
          <p:cNvSpPr txBox="1"/>
          <p:nvPr/>
        </p:nvSpPr>
        <p:spPr>
          <a:xfrm>
            <a:off x="6689557" y="2304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E8FB17-5176-B935-CF2B-7C281C2526F4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355895" y="4001294"/>
            <a:ext cx="946051" cy="43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7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2BAA67-CE03-CC95-48D5-38DAEE7C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3C9BF16-8DE1-93B8-BCF6-8785DFE0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1872159"/>
            <a:ext cx="9983593" cy="425826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3F05A2-1613-730F-99CA-2AEDF53C9A4E}"/>
              </a:ext>
            </a:extLst>
          </p:cNvPr>
          <p:cNvSpPr/>
          <p:nvPr/>
        </p:nvSpPr>
        <p:spPr>
          <a:xfrm>
            <a:off x="1675255" y="1958546"/>
            <a:ext cx="3667212" cy="2089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DE735-44E3-10F9-9A96-5D7FEE4668F9}"/>
              </a:ext>
            </a:extLst>
          </p:cNvPr>
          <p:cNvSpPr txBox="1"/>
          <p:nvPr/>
        </p:nvSpPr>
        <p:spPr>
          <a:xfrm>
            <a:off x="5596466" y="1982801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본인부담금이 </a:t>
            </a:r>
            <a:r>
              <a:rPr lang="en-US" altLang="ko-KR" dirty="0"/>
              <a:t>0</a:t>
            </a:r>
            <a:r>
              <a:rPr lang="ko-KR" altLang="en-US" dirty="0"/>
              <a:t>이 아닌 값만 추출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908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804</Words>
  <Application>Microsoft Office PowerPoint</Application>
  <PresentationFormat>와이드스크린</PresentationFormat>
  <Paragraphs>176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HY견고딕</vt:lpstr>
      <vt:lpstr>游ゴシック</vt:lpstr>
      <vt:lpstr>游ゴシック Light</vt:lpstr>
      <vt:lpstr>맑은 고딕</vt:lpstr>
      <vt:lpstr>Arial</vt:lpstr>
      <vt:lpstr>Office 테마</vt:lpstr>
      <vt:lpstr> Big Data 호흡기질병에 따른 상관관계       Team Project  </vt:lpstr>
      <vt:lpstr>PowerPoint 프레젠테이션</vt:lpstr>
      <vt:lpstr>프로젝트 개요</vt:lpstr>
      <vt:lpstr>프로젝트 개요</vt:lpstr>
      <vt:lpstr>프로젝트 팀 구성 및 역할</vt:lpstr>
      <vt:lpstr>프로젝트 수행 절차 및 방법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자체 평가 의견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호흡기질병에 따른 상관관계</dc:title>
  <dc:creator>김 현호</dc:creator>
  <cp:lastModifiedBy>주윤찬</cp:lastModifiedBy>
  <cp:revision>9</cp:revision>
  <dcterms:created xsi:type="dcterms:W3CDTF">2022-05-08T00:59:54Z</dcterms:created>
  <dcterms:modified xsi:type="dcterms:W3CDTF">2022-05-09T17:41:24Z</dcterms:modified>
</cp:coreProperties>
</file>