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4" r:id="rId6"/>
    <p:sldId id="265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88BE1-D062-4861-B338-59CECC5EB7A3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99FC-A15F-4DCE-B965-5C9142C8D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CF228-B207-631A-6844-74AA10F26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739937-5588-4750-E49E-77E531793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D5681-C2F1-623E-456B-1ECBD2F0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528F-E19E-443B-8B92-C9B3366A5B2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048FD-BF05-BD53-A4AB-DA85378E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B0FC4-490F-6A05-855D-2FF29C53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C31-2061-49EE-9A83-E2234B01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7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D27AF-1D75-393E-ABE3-7A42D474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DC3BA6-AE5E-8E09-F484-148C240E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EC1DF-95AE-EAD2-9A03-0ABC9A21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528F-E19E-443B-8B92-C9B3366A5B2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1D2A4-8010-FD01-C3AB-001364FC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C97C3-0EF3-DD9D-76E2-FB37CDC6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C31-2061-49EE-9A83-E2234B01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A0F06A-F82A-C4FF-1422-A7A4E8828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B2AFF9-282D-8453-0010-282C309D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65888-638B-8B15-C7C8-01776246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528F-E19E-443B-8B92-C9B3366A5B2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C3336-31B6-BAE3-33ED-566F0BCB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89C20-745B-C3DA-A28A-5B2E6730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C31-2061-49EE-9A83-E2234B01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0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85F83-B4F8-CE6C-F97C-467081B7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34530-04AE-5AE1-E90F-E854F7CA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DACA3-EF05-2D89-5319-E98D025E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528F-E19E-443B-8B92-C9B3366A5B2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A3C20-4B3A-207A-C40C-EFFB1589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52B1E-6BEA-DAA8-D136-1A2BDC05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C31-2061-49EE-9A83-E2234B01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0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7D87E-F128-54B5-7D5E-CE595939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0202D-36A1-43B1-4206-A695CDD9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DC432-10D8-145B-7DA7-F73312FE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528F-E19E-443B-8B92-C9B3366A5B2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B70F0-35EE-91CC-EEA4-80AEAD54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2F9E-5E82-229B-E2A0-F6DBAB4E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C31-2061-49EE-9A83-E2234B01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0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F8FBF-CDCC-A9C6-6F47-99E19BB7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95015-452D-CF1F-0F8B-C5904AC89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7405E4-047C-7768-5643-E97750AE6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D00DD-BA1D-DBD8-4436-7743C225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528F-E19E-443B-8B92-C9B3366A5B2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1F260-EA33-9793-D696-643BCF7F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72A60-4B87-5B67-0205-08316BF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C31-2061-49EE-9A83-E2234B01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5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7574-4499-F2D5-C385-535F3942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4925D-1351-256B-82A2-F494411D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0B9D7-3C4C-074A-6AF7-02F8571A2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2097B8-8AE9-E71F-EE79-3047CE685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B1B86D-6AC8-1E2B-00A9-D5C975AB1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3C1BF3-A5A4-93A8-FA7C-FD7D940F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528F-E19E-443B-8B92-C9B3366A5B2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F846E8-A214-62C8-1C95-499CF7FE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2F0BB1-3283-7957-5ED8-2DCFB204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C31-2061-49EE-9A83-E2234B01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7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C1CA8-F20B-9911-5C33-D3BEDCA3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D1A620-29ED-CA9E-9B1D-811E7D95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528F-E19E-443B-8B92-C9B3366A5B2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9EFD10-3086-BDE6-B6F4-EBFB3F54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80C50C-2F0D-89F9-4C0B-B0730545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C31-2061-49EE-9A83-E2234B01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6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0431B1-A230-EF31-F206-68AF92B9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528F-E19E-443B-8B92-C9B3366A5B2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3B96F1-D8B3-4E62-6321-44574084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99B0C-B29F-6913-7D92-EF328F48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C31-2061-49EE-9A83-E2234B01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5F50A-1EF1-82E4-2849-6B907DDB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429EC-4275-0954-22B2-45B95A579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919C10-5DD2-6C92-15DE-6162F372C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F97270-B2B5-231A-A47C-C6AE25AC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528F-E19E-443B-8B92-C9B3366A5B2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809BC-F5C3-1CE8-EEF8-CA91A2A8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E53353-1BDA-E937-8CA1-E7F0468D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C31-2061-49EE-9A83-E2234B01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9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1FFDB-F110-2630-7BB0-EEE2AA69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606777-5920-5D5E-6F65-B39D261AC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384858-B9A4-6F5B-EE13-2F02FC28D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2A9A03-5A3D-8A9D-7745-068D1384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528F-E19E-443B-8B92-C9B3366A5B2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EDF02-D987-F47C-634E-261FF536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9F201-AA75-9A64-AD29-4AAF84A5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C31-2061-49EE-9A83-E2234B01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711FEF-E088-C901-70AC-4C6446B1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5B3F5-230D-7894-BAFA-F48677E18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FBC79-B839-6220-4FFB-BCFEEAC0B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528F-E19E-443B-8B92-C9B3366A5B2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4B7F8-2DF9-69F5-08DC-3D69E6A6E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F05F3-9085-189F-D067-FFD940AD0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FC31-2061-49EE-9A83-E2234B01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8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43C94-399D-D9A9-7139-461359D95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이산 </a:t>
            </a:r>
            <a:r>
              <a:rPr lang="ko-KR" altLang="en-US"/>
              <a:t>푸리에 변환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AE2DC0-E80B-12A1-6A6F-044CDF682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ko-KR" altLang="en-US" sz="2000" dirty="0"/>
              <a:t>학과 </a:t>
            </a:r>
            <a:r>
              <a:rPr lang="en-US" altLang="ko-KR" sz="2000" dirty="0"/>
              <a:t>: </a:t>
            </a:r>
            <a:r>
              <a:rPr lang="ko-KR" altLang="en-US" sz="2000" dirty="0"/>
              <a:t>시스템반도체공학</a:t>
            </a:r>
            <a:endParaRPr lang="en-US" altLang="ko-KR" sz="2000" dirty="0"/>
          </a:p>
          <a:p>
            <a:pPr algn="r"/>
            <a:r>
              <a:rPr lang="ko-KR" altLang="en-US" sz="2000" dirty="0"/>
              <a:t>학번 </a:t>
            </a:r>
            <a:r>
              <a:rPr lang="en-US" altLang="ko-KR" sz="2000" dirty="0"/>
              <a:t>: 201921284</a:t>
            </a:r>
          </a:p>
          <a:p>
            <a:pPr algn="r"/>
            <a:r>
              <a:rPr lang="ko-KR" altLang="en-US" sz="2000" dirty="0"/>
              <a:t>이름 </a:t>
            </a:r>
            <a:r>
              <a:rPr lang="en-US" altLang="ko-KR" sz="2000" dirty="0"/>
              <a:t>: </a:t>
            </a:r>
            <a:r>
              <a:rPr lang="ko-KR" altLang="en-US" sz="2000" dirty="0"/>
              <a:t>김 전호</a:t>
            </a:r>
          </a:p>
        </p:txBody>
      </p:sp>
    </p:spTree>
    <p:extLst>
      <p:ext uri="{BB962C8B-B14F-4D97-AF65-F5344CB8AC3E}">
        <p14:creationId xmlns:p14="http://schemas.microsoft.com/office/powerpoint/2010/main" val="31471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이산시간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dirty="0"/>
                  <a:t>예제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0,0,0, 1,</m:t>
                        </m:r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,3,4,5,0,0,0</m:t>
                        </m:r>
                      </m:e>
                    </m:d>
                  </m:oMath>
                </a14:m>
                <a:r>
                  <a:rPr lang="ko-KR" altLang="en-US" b="0" dirty="0"/>
                  <a:t>의</a:t>
                </a:r>
                <a:r>
                  <a:rPr lang="en-US" altLang="ko-KR" b="0" dirty="0"/>
                  <a:t> </a:t>
                </a:r>
                <a:r>
                  <a:rPr lang="en-US" altLang="ko-KR" dirty="0"/>
                  <a:t>DTFT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연산 가능한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b="0" dirty="0"/>
                  <a:t>의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범위 </a:t>
                </a:r>
                <a:r>
                  <a:rPr lang="en-US" altLang="ko-KR" b="0" dirty="0"/>
                  <a:t>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ko-KR" b="0" dirty="0"/>
                  <a:t>] </a:t>
                </a:r>
                <a:r>
                  <a:rPr lang="ko-KR" altLang="en-US" b="0" dirty="0"/>
                  <a:t>→ </a:t>
                </a:r>
                <a:r>
                  <a:rPr lang="en-US" altLang="ko-KR" b="0" dirty="0"/>
                  <a:t>‘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b="0" dirty="0"/>
                  <a:t>’ </a:t>
                </a:r>
                <a:r>
                  <a:rPr lang="ko-KR" altLang="en-US" b="0" dirty="0"/>
                  <a:t>에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대입</a:t>
                </a:r>
                <a:endParaRPr lang="en-US" altLang="ko-KR" b="0" dirty="0"/>
              </a:p>
              <a:p>
                <a:pPr marL="457200" lvl="1" indent="0">
                  <a:buNone/>
                </a:pPr>
                <a:endParaRPr lang="en-US" altLang="ko-KR" sz="13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000" dirty="0"/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marL="457200" lvl="1" indent="0" algn="ctr">
                  <a:buNone/>
                </a:pPr>
                <a:r>
                  <a:rPr lang="ko-KR" altLang="en-US" dirty="0"/>
                  <a:t>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+2+3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3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2ADBC-EA79-2FC9-6697-A0F22B9D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08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이산시간 푸리에 변환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A80DB-E86D-5620-9A22-D39A8C3BD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232" y="1599872"/>
            <a:ext cx="4688897" cy="823912"/>
          </a:xfrm>
        </p:spPr>
        <p:txBody>
          <a:bodyPr anchor="ctr"/>
          <a:lstStyle/>
          <a:p>
            <a:pPr algn="ctr"/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EAC5B-7A71-BF99-4478-CA7550D72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845" y="237374"/>
            <a:ext cx="5701507" cy="823912"/>
          </a:xfrm>
        </p:spPr>
        <p:txBody>
          <a:bodyPr anchor="ctr"/>
          <a:lstStyle/>
          <a:p>
            <a:pPr algn="ctr"/>
            <a:r>
              <a:rPr lang="en-US" altLang="ko-KR" dirty="0"/>
              <a:t>DTFT</a:t>
            </a:r>
            <a:endParaRPr lang="ko-KR" altLang="en-US" dirty="0"/>
          </a:p>
        </p:txBody>
      </p:sp>
      <p:pic>
        <p:nvPicPr>
          <p:cNvPr id="9" name="내용 개체 틀 8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417559FB-D42C-F955-4352-2283E5C1F1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06" y="1027906"/>
            <a:ext cx="4912784" cy="5161756"/>
          </a:xfrm>
        </p:spPr>
      </p:pic>
      <p:pic>
        <p:nvPicPr>
          <p:cNvPr id="17" name="내용 개체 틀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51ED771-8085-D87B-34B7-B3329AE98E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" y="2332967"/>
            <a:ext cx="6240923" cy="4357082"/>
          </a:xfrm>
        </p:spPr>
      </p:pic>
    </p:spTree>
    <p:extLst>
      <p:ext uri="{BB962C8B-B14F-4D97-AF65-F5344CB8AC3E}">
        <p14:creationId xmlns:p14="http://schemas.microsoft.com/office/powerpoint/2010/main" val="200657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dirty="0"/>
                  <a:t>연속시간 비주기신호에 대한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연속시간 푸리에 변환</a:t>
                </a:r>
                <a:r>
                  <a:rPr lang="en-US" altLang="ko-KR" dirty="0"/>
                  <a:t>(CTFT)</a:t>
                </a:r>
                <a:r>
                  <a:rPr lang="ko-KR" altLang="en-US" dirty="0"/>
                  <a:t>를 적용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indent="0" algn="just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→ 주기가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인 연속주파수 주기신호 확인 가능</a:t>
                </a:r>
                <a:endParaRPr lang="en-US" altLang="ko-KR" dirty="0"/>
              </a:p>
              <a:p>
                <a:pPr marL="0" indent="0" algn="just">
                  <a:buNone/>
                </a:pPr>
                <a:endParaRPr lang="en-US" altLang="ko-KR" sz="1000" dirty="0"/>
              </a:p>
              <a:p>
                <a:r>
                  <a:rPr lang="ko-KR" altLang="en-US" dirty="0"/>
                  <a:t>컴퓨터 시스템은 연속되는 데이터 취급 불가능</a:t>
                </a:r>
                <a:endParaRPr lang="en-US" altLang="ko-KR" dirty="0"/>
              </a:p>
              <a:p>
                <a:endParaRPr lang="en-US" altLang="ko-KR" sz="1000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→ 이산시간 푸리에 변환</a:t>
                </a:r>
                <a:r>
                  <a:rPr lang="en-US" altLang="ko-KR" dirty="0"/>
                  <a:t>(DTFT)</a:t>
                </a:r>
                <a:r>
                  <a:rPr lang="ko-KR" altLang="en-US" dirty="0"/>
                  <a:t>의 주파수연속 주기신호 사용 </a:t>
                </a:r>
                <a:r>
                  <a:rPr lang="en-US" altLang="ko-KR" dirty="0"/>
                  <a:t>X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indent="0" algn="just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→ 연속주파수 주기신호를 샘플링한 이산주파수 신호 필요</a:t>
                </a:r>
                <a:endParaRPr lang="en-US" altLang="ko-KR" dirty="0"/>
              </a:p>
              <a:p>
                <a:pPr marL="0" indent="0" algn="just">
                  <a:buNone/>
                </a:pPr>
                <a:endParaRPr lang="ko-KR" altLang="en-US" sz="1000" dirty="0"/>
              </a:p>
              <a:p>
                <a:pPr marL="0" indent="0" algn="ctr">
                  <a:buNone/>
                </a:pPr>
                <a:r>
                  <a:rPr lang="ko-KR" altLang="en-US" dirty="0"/>
                  <a:t>∵ 이산 푸리에 변환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연속시간 비주기신호 → 이산주파수 신호로 변환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  <a:blipFill>
                <a:blip r:embed="rId2"/>
                <a:stretch>
                  <a:fillRect l="-948" r="-53" b="-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35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</p:spPr>
            <p:txBody>
              <a:bodyPr anchor="ctr">
                <a:normAutofit fontScale="92500" lnSpcReduction="10000"/>
              </a:bodyPr>
              <a:lstStyle/>
              <a:p>
                <a:r>
                  <a:rPr lang="ko-KR" altLang="en-US" dirty="0"/>
                  <a:t>이산 푸리에 변환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이산시간 푸리에 변환의 주파수 신호 샘플링</a:t>
                </a:r>
                <a:endParaRPr lang="en-US" altLang="ko-KR" dirty="0"/>
              </a:p>
              <a:p>
                <a:endParaRPr lang="en-US" altLang="ko-KR" sz="1000" dirty="0"/>
              </a:p>
              <a:p>
                <a:pPr marL="0" indent="0" algn="ctr">
                  <a:buNone/>
                </a:pPr>
                <a:r>
                  <a:rPr lang="ko-KR" altLang="en-US" b="0" dirty="0"/>
                  <a:t>→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ko-KR" altLang="en-US" dirty="0"/>
                  <a:t>를 기본주기가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인 연속주파수 주기신호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/>
                  <a:t>로 가정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sz="1600" dirty="0"/>
              </a:p>
              <a:p>
                <a:pPr marL="0" indent="0" algn="ctr">
                  <a:buNone/>
                </a:pPr>
                <a:r>
                  <a:rPr lang="ko-KR" altLang="en-US" b="0" dirty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ko-KR" altLang="en-US" dirty="0"/>
                  <a:t>을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개로 샘플링 </a:t>
                </a:r>
                <a:r>
                  <a:rPr lang="ko-KR" altLang="en-US" b="0" dirty="0"/>
                  <a:t>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dirty="0"/>
                  <a:t>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로 변환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sz="13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sz="13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/>
                        <m:t>∴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  <a:blipFill>
                <a:blip r:embed="rId2"/>
                <a:stretch>
                  <a:fillRect l="-790" t="-1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52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33331"/>
                <a:ext cx="11567160" cy="4652963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dirty="0"/>
                  <a:t>역 이산 푸리에 변환</a:t>
                </a:r>
                <a:r>
                  <a:rPr lang="en-US" altLang="ko-KR" dirty="0"/>
                  <a:t>(IDFT)</a:t>
                </a:r>
              </a:p>
              <a:p>
                <a:endParaRPr lang="en-US" altLang="ko-KR" sz="1000" dirty="0"/>
              </a:p>
              <a:p>
                <a:pPr lvl="1"/>
                <a:r>
                  <a:rPr lang="ko-KR" altLang="en-US" dirty="0"/>
                  <a:t>이산 푸리에 변환</a:t>
                </a:r>
                <a:r>
                  <a:rPr lang="en-US" altLang="ko-KR" dirty="0"/>
                  <a:t>(DFT)</a:t>
                </a:r>
                <a:r>
                  <a:rPr lang="ko-KR" altLang="en-US" dirty="0"/>
                  <a:t>의 주파수 영역 신호 → 시간 영역 신호 변환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sz="1000" dirty="0"/>
              </a:p>
              <a:p>
                <a:pPr marL="0" indent="0" algn="ctr">
                  <a:buNone/>
                </a:pPr>
                <a:r>
                  <a:rPr lang="ko-KR" altLang="en-US" dirty="0"/>
                  <a:t>∵ 그러나</a:t>
                </a:r>
                <a:r>
                  <a:rPr lang="en-US" altLang="ko-KR" dirty="0"/>
                  <a:t>, IDFT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복원된 신호는 이산시간 주기신호 형태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33331"/>
                <a:ext cx="11567160" cy="4652963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75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33331"/>
                <a:ext cx="11567160" cy="4652963"/>
              </a:xfrm>
            </p:spPr>
            <p:txBody>
              <a:bodyPr anchor="ctr">
                <a:normAutofit fontScale="92500" lnSpcReduction="10000"/>
              </a:bodyPr>
              <a:lstStyle/>
              <a:p>
                <a:r>
                  <a:rPr lang="ko-KR" altLang="en-US" dirty="0"/>
                  <a:t>회전인자</a:t>
                </a:r>
                <a:endParaRPr lang="en-US" altLang="ko-KR" dirty="0"/>
              </a:p>
              <a:p>
                <a:endParaRPr lang="en-US" altLang="ko-KR" sz="1000" dirty="0"/>
              </a:p>
              <a:p>
                <a:pPr lvl="1"/>
                <a:r>
                  <a:rPr lang="ko-KR" altLang="en-US" dirty="0"/>
                  <a:t>이산 푸리에 변환</a:t>
                </a:r>
                <a:r>
                  <a:rPr lang="en-US" altLang="ko-KR" dirty="0"/>
                  <a:t>(DFT)</a:t>
                </a:r>
                <a:r>
                  <a:rPr lang="ko-KR" altLang="en-US" dirty="0"/>
                  <a:t>의 수식에서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/>
                  <a:t>는 회전인자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변환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lvl="1"/>
                <a:r>
                  <a:rPr lang="ko-KR" altLang="en-US" dirty="0"/>
                  <a:t>회전인자는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등분한 </a:t>
                </a:r>
                <a:r>
                  <a:rPr lang="ko-KR" altLang="en-US" dirty="0" err="1"/>
                  <a:t>복소평면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단위원</a:t>
                </a:r>
                <a:r>
                  <a:rPr lang="ko-KR" altLang="en-US" dirty="0"/>
                  <a:t> 위 점들을 시계 방향으로 회전 이동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lvl="1"/>
                <a:r>
                  <a:rPr lang="ko-KR" altLang="en-US" dirty="0"/>
                  <a:t>회전인자는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이동하면 </a:t>
                </a:r>
                <a:r>
                  <a:rPr lang="ko-KR" altLang="en-US" dirty="0" err="1"/>
                  <a:t>복소평면</a:t>
                </a:r>
                <a:r>
                  <a:rPr lang="ko-KR" altLang="en-US" dirty="0"/>
                  <a:t> 단위원을 한 회전해 원위치로 복귀 </a:t>
                </a:r>
                <a:r>
                  <a:rPr lang="en-US" altLang="ko-KR" dirty="0"/>
                  <a:t>( </a:t>
                </a:r>
                <a:r>
                  <a:rPr lang="ko-KR" altLang="en-US" dirty="0"/>
                  <a:t>주기성 </a:t>
                </a:r>
                <a:r>
                  <a:rPr lang="en-US" altLang="ko-KR" dirty="0"/>
                  <a:t>)</a:t>
                </a:r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marL="457200" lvl="1" indent="0" algn="ctr">
                  <a:buNone/>
                </a:pPr>
                <a:r>
                  <a:rPr lang="ko-KR" altLang="en-US" dirty="0"/>
                  <a:t>→ 주기가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주기함수 관계 형성    </a:t>
                </a:r>
                <a:r>
                  <a:rPr lang="en-US" altLang="ko-KR" dirty="0"/>
                  <a:t>( </a:t>
                </a:r>
                <a:r>
                  <a:rPr lang="ko-KR" altLang="en-US" dirty="0"/>
                  <a:t>∴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𝑘𝑛</m:t>
                        </m:r>
                      </m:sup>
                    </m:sSup>
                  </m:oMath>
                </a14:m>
                <a:r>
                  <a:rPr lang="en-US" altLang="ko-KR" dirty="0"/>
                  <a:t> )</a:t>
                </a:r>
              </a:p>
              <a:p>
                <a:pPr marL="457200" lvl="1" indent="0" algn="ctr">
                  <a:buNone/>
                </a:pPr>
                <a:endParaRPr lang="en-US" altLang="ko-KR" sz="1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짝수일 경우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동은 </a:t>
                </a:r>
                <a:r>
                  <a:rPr lang="ko-KR" altLang="en-US" dirty="0" err="1"/>
                  <a:t>복소평면</a:t>
                </a:r>
                <a:r>
                  <a:rPr lang="ko-KR" altLang="en-US" dirty="0"/>
                  <a:t> 단위원의 현위치의 반대편 위치를 의미 </a:t>
                </a:r>
                <a:r>
                  <a:rPr lang="en-US" altLang="ko-KR" dirty="0"/>
                  <a:t>( </a:t>
                </a:r>
                <a:r>
                  <a:rPr lang="ko-KR" altLang="en-US" dirty="0"/>
                  <a:t>대칭성 </a:t>
                </a:r>
                <a:r>
                  <a:rPr lang="en-US" altLang="ko-KR" dirty="0"/>
                  <a:t>)</a:t>
                </a:r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marL="457200" lvl="1" indent="0" algn="ctr">
                  <a:buNone/>
                </a:pPr>
                <a:r>
                  <a:rPr lang="ko-KR" altLang="en-US" dirty="0"/>
                  <a:t>→ </a:t>
                </a:r>
                <a:r>
                  <a:rPr lang="ko-KR" altLang="en-US" dirty="0" err="1"/>
                  <a:t>복소평면</a:t>
                </a:r>
                <a:r>
                  <a:rPr lang="ko-KR" altLang="en-US" dirty="0"/>
                  <a:t> 단위원에서 반대편 위치는 실수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허수 모두 대칭</a:t>
                </a:r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sz="1100" dirty="0"/>
              </a:p>
              <a:p>
                <a:pPr marL="457200" lvl="1" indent="0" algn="ctr">
                  <a:buNone/>
                </a:pPr>
                <a:r>
                  <a:rPr lang="en-US" altLang="ko-KR" dirty="0"/>
                  <a:t>( </a:t>
                </a:r>
                <a:r>
                  <a:rPr lang="ko-KR" altLang="en-US" dirty="0"/>
                  <a:t>∴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𝑘𝑛</m:t>
                        </m:r>
                      </m:sup>
                    </m:sSup>
                  </m:oMath>
                </a14:m>
                <a:r>
                  <a:rPr lang="en-US" altLang="ko-KR" dirty="0"/>
                  <a:t> 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33331"/>
                <a:ext cx="11567160" cy="4652963"/>
              </a:xfrm>
              <a:blipFill>
                <a:blip r:embed="rId2"/>
                <a:stretch>
                  <a:fillRect l="-790" r="-1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75F819B-237A-21E6-32C6-CD7165F30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366" y="365125"/>
            <a:ext cx="2596634" cy="2302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1FDE1-9209-F8A0-6657-F7D2A06509B3}"/>
              </a:ext>
            </a:extLst>
          </p:cNvPr>
          <p:cNvSpPr txBox="1"/>
          <p:nvPr/>
        </p:nvSpPr>
        <p:spPr>
          <a:xfrm>
            <a:off x="9898109" y="91436"/>
            <a:ext cx="19911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err="1"/>
              <a:t>복소평면</a:t>
            </a:r>
            <a:r>
              <a:rPr lang="ko-KR" altLang="en-US" dirty="0"/>
              <a:t> </a:t>
            </a:r>
            <a:r>
              <a:rPr lang="ko-KR" altLang="en-US" dirty="0" err="1"/>
              <a:t>단위원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23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</p:spPr>
            <p:txBody>
              <a:bodyPr anchor="ctr">
                <a:normAutofit fontScale="92500" lnSpcReduction="20000"/>
              </a:bodyPr>
              <a:lstStyle/>
              <a:p>
                <a:r>
                  <a:rPr lang="ko-KR" altLang="en-US" sz="2400" dirty="0"/>
                  <a:t>예제</a:t>
                </a:r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1,  0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2000" b="0" dirty="0"/>
                  <a:t>의</a:t>
                </a:r>
                <a:r>
                  <a:rPr lang="en-US" altLang="ko-KR" sz="2000" b="0" dirty="0"/>
                  <a:t> </a:t>
                </a:r>
                <a:r>
                  <a:rPr lang="en-US" altLang="ko-KR" sz="2000" dirty="0"/>
                  <a:t>DTFT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DFT</a:t>
                </a:r>
              </a:p>
              <a:p>
                <a:pPr marL="457200" lvl="1" indent="0">
                  <a:buNone/>
                </a:pPr>
                <a:endParaRPr lang="en-US" altLang="ko-KR" sz="900" dirty="0"/>
              </a:p>
              <a:p>
                <a:pPr lvl="2"/>
                <a:r>
                  <a:rPr lang="en-US" altLang="ko-KR" sz="1800" dirty="0"/>
                  <a:t>DTFT</a:t>
                </a:r>
              </a:p>
              <a:p>
                <a:pPr marL="914400" lvl="2" indent="0">
                  <a:buNone/>
                </a:pPr>
                <a:endParaRPr lang="en-US" altLang="ko-KR" sz="9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	</a:t>
                </a:r>
                <a:r>
                  <a:rPr lang="ko-KR" altLang="en-US" sz="2000" dirty="0"/>
                  <a:t>연산 가능한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b="0" dirty="0"/>
                  <a:t>의</a:t>
                </a:r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범위 </a:t>
                </a:r>
                <a:r>
                  <a:rPr lang="en-US" altLang="ko-KR" sz="2000" b="0" dirty="0"/>
                  <a:t>[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ko-KR" sz="2000" b="0" dirty="0"/>
                  <a:t>] </a:t>
                </a:r>
                <a:r>
                  <a:rPr lang="ko-KR" altLang="en-US" sz="2000" b="0" dirty="0"/>
                  <a:t>→ </a:t>
                </a:r>
                <a:r>
                  <a:rPr lang="en-US" altLang="ko-KR" sz="2000" b="0" dirty="0"/>
                  <a:t>‘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b="0" dirty="0"/>
                  <a:t>’ </a:t>
                </a:r>
                <a:r>
                  <a:rPr lang="ko-KR" altLang="en-US" sz="2000" b="0" dirty="0"/>
                  <a:t>에</a:t>
                </a:r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대입</a:t>
                </a:r>
                <a:endParaRPr lang="en-US" altLang="ko-KR" sz="2000" b="0" dirty="0"/>
              </a:p>
              <a:p>
                <a:pPr marL="457200" lvl="1" indent="0">
                  <a:buNone/>
                </a:pPr>
                <a:endParaRPr lang="en-US" altLang="ko-KR" sz="900" b="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900" dirty="0"/>
                  <a:t>0</a:t>
                </a:r>
              </a:p>
              <a:p>
                <a:pPr marL="457200" lvl="1" indent="0">
                  <a:buNone/>
                </a:pPr>
                <a:endParaRPr lang="en-US" altLang="ko-KR" sz="900" dirty="0"/>
              </a:p>
              <a:p>
                <a:pPr marL="457200" lvl="1" indent="0" algn="ctr">
                  <a:buNone/>
                </a:pPr>
                <a:r>
                  <a:rPr lang="ko-KR" altLang="en-US" sz="2000" dirty="0"/>
                  <a:t>→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sz="900" dirty="0"/>
              </a:p>
              <a:p>
                <a:pPr lvl="2" algn="just"/>
                <a:r>
                  <a:rPr lang="en-US" altLang="ko-KR" dirty="0"/>
                  <a:t>DFT</a:t>
                </a:r>
              </a:p>
              <a:p>
                <a:pPr marL="914400" lvl="2" indent="0" algn="just">
                  <a:buNone/>
                </a:pPr>
                <a:endParaRPr lang="en-US" altLang="ko-KR" sz="900" dirty="0"/>
              </a:p>
              <a:p>
                <a:pPr marL="914400" lvl="2" indent="0" algn="just">
                  <a:buNone/>
                </a:pPr>
                <a:r>
                  <a:rPr lang="en-US" altLang="ko-KR" b="0" dirty="0"/>
                  <a:t>‘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’</a:t>
                </a:r>
                <a:r>
                  <a:rPr lang="ko-KR" altLang="en-US" dirty="0"/>
                  <a:t>에 기본주기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4 </a:t>
                </a:r>
                <a:r>
                  <a:rPr lang="ko-KR" altLang="en-US" dirty="0"/>
                  <a:t>대입</a:t>
                </a:r>
                <a:endParaRPr lang="en-US" altLang="ko-KR" dirty="0"/>
              </a:p>
              <a:p>
                <a:pPr marL="914400" lvl="2" indent="0" algn="just">
                  <a:buNone/>
                </a:pPr>
                <a:endParaRPr lang="en-US" altLang="ko-KR" sz="1000" dirty="0"/>
              </a:p>
              <a:p>
                <a:pPr marL="457200" lvl="1" indent="0" algn="ctr">
                  <a:buNone/>
                </a:pPr>
                <a:r>
                  <a:rPr lang="ko-KR" altLang="en-US" b="0" dirty="0"/>
                  <a:t>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sz="1000" dirty="0"/>
              </a:p>
              <a:p>
                <a:pPr marL="457200" lvl="1" indent="0" algn="ctr">
                  <a:buNone/>
                </a:pPr>
                <a:r>
                  <a:rPr lang="ko-KR" altLang="en-US" dirty="0"/>
                  <a:t>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  <a:blipFill>
                <a:blip r:embed="rId2"/>
                <a:stretch>
                  <a:fillRect l="-580" t="-393" b="-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98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2ADBC-EA79-2FC9-6697-A0F22B9D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08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이산시간 푸리에 변환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A80DB-E86D-5620-9A22-D39A8C3BD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934" y="1749864"/>
            <a:ext cx="4688897" cy="434201"/>
          </a:xfrm>
        </p:spPr>
        <p:txBody>
          <a:bodyPr anchor="ctr"/>
          <a:lstStyle/>
          <a:p>
            <a:pPr algn="ctr"/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EAC5B-7A71-BF99-4478-CA7550D72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845" y="237374"/>
            <a:ext cx="5701507" cy="823912"/>
          </a:xfrm>
        </p:spPr>
        <p:txBody>
          <a:bodyPr anchor="ctr"/>
          <a:lstStyle/>
          <a:p>
            <a:pPr algn="ctr"/>
            <a:r>
              <a:rPr lang="en-US" altLang="ko-KR" dirty="0"/>
              <a:t>DFT &amp; DTFT</a:t>
            </a:r>
            <a:endParaRPr lang="ko-KR" altLang="en-US" dirty="0"/>
          </a:p>
        </p:txBody>
      </p:sp>
      <p:pic>
        <p:nvPicPr>
          <p:cNvPr id="30" name="내용 개체 틀 29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087A06BB-E6BC-02CA-0DF8-E8948BBE69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00" y="1306804"/>
            <a:ext cx="5497196" cy="4510977"/>
          </a:xfrm>
        </p:spPr>
      </p:pic>
      <p:pic>
        <p:nvPicPr>
          <p:cNvPr id="34" name="내용 개체 틀 33" descr="텍스트, 스크린샷, 메뉴이(가) 표시된 사진&#10;&#10;자동 생성된 설명">
            <a:extLst>
              <a:ext uri="{FF2B5EF4-FFF2-40B4-BE49-F238E27FC236}">
                <a16:creationId xmlns:a16="http://schemas.microsoft.com/office/drawing/2014/main" id="{94597FE6-A814-A2B1-BE01-DAF2ECF85B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2" y="2565613"/>
            <a:ext cx="6240923" cy="2567971"/>
          </a:xfrm>
        </p:spPr>
      </p:pic>
    </p:spTree>
    <p:extLst>
      <p:ext uri="{BB962C8B-B14F-4D97-AF65-F5344CB8AC3E}">
        <p14:creationId xmlns:p14="http://schemas.microsoft.com/office/powerpoint/2010/main" val="248538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고속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</p:spPr>
            <p:txBody>
              <a:bodyPr anchor="ctr">
                <a:normAutofit fontScale="92500" lnSpcReduction="10000"/>
              </a:bodyPr>
              <a:lstStyle/>
              <a:p>
                <a:r>
                  <a:rPr lang="ko-KR" altLang="en-US" dirty="0"/>
                  <a:t>이산 푸리에 변환은 이산시간 신호를 이산주파수 신호로 변환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indent="0" algn="ctr">
                  <a:buNone/>
                </a:pPr>
                <a:r>
                  <a:rPr lang="ko-KR" altLang="en-US" dirty="0"/>
                  <a:t>→ 컴퓨터 시스템에 사용 가능</a:t>
                </a:r>
                <a:endParaRPr lang="en-US" altLang="ko-KR" dirty="0"/>
              </a:p>
              <a:p>
                <a:pPr marL="0" indent="0" algn="just">
                  <a:buNone/>
                </a:pPr>
                <a:endParaRPr lang="en-US" altLang="ko-KR" sz="1000" dirty="0"/>
              </a:p>
              <a:p>
                <a:r>
                  <a:rPr lang="ko-KR" altLang="en-US" dirty="0"/>
                  <a:t>이산 푸리에 변환 수식은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이 커지면 </a:t>
                </a:r>
                <a:r>
                  <a:rPr lang="ko-KR" altLang="en-US" dirty="0" err="1"/>
                  <a:t>계산량이</a:t>
                </a:r>
                <a:r>
                  <a:rPr lang="ko-KR" altLang="en-US" dirty="0"/>
                  <a:t> 급격히 증가</a:t>
                </a:r>
                <a:endParaRPr lang="en-US" altLang="ko-KR" sz="1000" dirty="0"/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sz="1100" dirty="0"/>
              </a:p>
              <a:p>
                <a:pPr marL="0" indent="0" algn="ctr">
                  <a:buNone/>
                </a:pPr>
                <a:r>
                  <a:rPr lang="ko-KR" altLang="en-US" dirty="0"/>
                  <a:t>→ </a:t>
                </a:r>
                <a:r>
                  <a:rPr lang="ko-KR" altLang="en-US" dirty="0" err="1"/>
                  <a:t>누적합</a:t>
                </a:r>
                <a:r>
                  <a:rPr lang="ko-KR" altLang="en-US" dirty="0"/>
                  <a:t> 공식이므로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번의 복소수 곱셈과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번의 복소수 덧셈 필요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sz="1100" dirty="0"/>
              </a:p>
              <a:p>
                <a:pPr marL="0" indent="0" algn="ctr">
                  <a:buNone/>
                </a:pPr>
                <a:r>
                  <a:rPr lang="ko-KR" altLang="en-US" dirty="0"/>
                  <a:t>∴ 총 </a:t>
                </a:r>
                <a:r>
                  <a:rPr lang="ko-KR" altLang="en-US" dirty="0" err="1"/>
                  <a:t>계산량은</a:t>
                </a:r>
                <a:r>
                  <a:rPr lang="ko-KR" altLang="en-US" dirty="0"/>
                  <a:t> 복잡도 빅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오에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  <a:blipFill>
                <a:blip r:embed="rId2"/>
                <a:stretch>
                  <a:fillRect l="-790" t="-131" b="-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3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고속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</p:spPr>
            <p:txBody>
              <a:bodyPr anchor="ctr">
                <a:normAutofit fontScale="92500" lnSpcReduction="10000"/>
              </a:bodyPr>
              <a:lstStyle/>
              <a:p>
                <a:r>
                  <a:rPr lang="ko-KR" altLang="en-US" dirty="0"/>
                  <a:t>회전인자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주기성과 대칭성을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이용하면 </a:t>
                </a:r>
                <a:r>
                  <a:rPr lang="ko-KR" altLang="en-US" dirty="0" err="1"/>
                  <a:t>계산량</a:t>
                </a:r>
                <a:r>
                  <a:rPr lang="ko-KR" altLang="en-US" dirty="0"/>
                  <a:t> 감소 가능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800" dirty="0"/>
              </a:p>
              <a:p>
                <a:r>
                  <a:rPr lang="ko-KR" altLang="en-US" dirty="0"/>
                  <a:t>회전인자 특성을 이용한 </a:t>
                </a:r>
                <a:r>
                  <a:rPr lang="ko-KR" altLang="en-US" dirty="0" err="1"/>
                  <a:t>계산량이</a:t>
                </a:r>
                <a:r>
                  <a:rPr lang="ko-KR" altLang="en-US" dirty="0"/>
                  <a:t> 감소된 이산 푸리에 변환 알고리즘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800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→ 고속 푸리에 변환</a:t>
                </a:r>
                <a:r>
                  <a:rPr lang="en-US" altLang="ko-KR" dirty="0"/>
                  <a:t>(FFT)</a:t>
                </a:r>
              </a:p>
              <a:p>
                <a:pPr marL="0" indent="0">
                  <a:buNone/>
                </a:pPr>
                <a:endParaRPr lang="en-US" altLang="ko-KR" sz="800" dirty="0"/>
              </a:p>
              <a:p>
                <a:r>
                  <a:rPr lang="ko-KR" altLang="en-US" dirty="0"/>
                  <a:t>고속 푸리에 변환의 두 가지 방법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800" dirty="0"/>
              </a:p>
              <a:p>
                <a:pPr lvl="1"/>
                <a:r>
                  <a:rPr lang="ko-KR" altLang="en-US" dirty="0"/>
                  <a:t>시간신호를 홀수와 짝수로 분류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800" dirty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→ 시분할 </a:t>
                </a:r>
                <a:r>
                  <a:rPr lang="en-US" altLang="ko-KR" dirty="0"/>
                  <a:t>FFT</a:t>
                </a:r>
              </a:p>
              <a:p>
                <a:pPr marL="457200" lvl="1" indent="0">
                  <a:buNone/>
                </a:pPr>
                <a:endParaRPr lang="en-US" altLang="ko-KR" sz="800" dirty="0"/>
              </a:p>
              <a:p>
                <a:pPr lvl="1"/>
                <a:r>
                  <a:rPr lang="ko-KR" altLang="en-US" dirty="0"/>
                  <a:t>주파수 신호를 홀수와 짝수로 분류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800" dirty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→ 주파수분할 </a:t>
                </a:r>
                <a:r>
                  <a:rPr lang="en-US" altLang="ko-KR" dirty="0"/>
                  <a:t>FFT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  <a:blipFill>
                <a:blip r:embed="rId2"/>
                <a:stretch>
                  <a:fillRect l="-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149EDBCF-C587-4DAF-7D51-6B1400D5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5783"/>
            <a:ext cx="5797798" cy="36944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C904B0-C632-A6E4-4FE6-CA8842AC1304}"/>
              </a:ext>
            </a:extLst>
          </p:cNvPr>
          <p:cNvSpPr txBox="1"/>
          <p:nvPr/>
        </p:nvSpPr>
        <p:spPr>
          <a:xfrm>
            <a:off x="11811000" y="27626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1E7FD-2171-0DAA-84D3-12B4508BEA91}"/>
                  </a:ext>
                </a:extLst>
              </p:cNvPr>
              <p:cNvSpPr txBox="1"/>
              <p:nvPr/>
            </p:nvSpPr>
            <p:spPr>
              <a:xfrm>
                <a:off x="7477125" y="6492359"/>
                <a:ext cx="4416673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따른 회전인자 주기성과 대칭성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1E7FD-2171-0DAA-84D3-12B4508BE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25" y="6492359"/>
                <a:ext cx="4416673" cy="374526"/>
              </a:xfrm>
              <a:prstGeom prst="rect">
                <a:avLst/>
              </a:prstGeom>
              <a:blipFill>
                <a:blip r:embed="rId4"/>
                <a:stretch>
                  <a:fillRect t="-6557" r="-110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EA9EB-7763-955B-7605-4057E7B1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 anchor="ctr"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C8012-2FD0-D043-E081-E06DACD7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306287"/>
            <a:ext cx="11567160" cy="4870676"/>
          </a:xfrm>
        </p:spPr>
        <p:txBody>
          <a:bodyPr anchor="ctr"/>
          <a:lstStyle/>
          <a:p>
            <a:r>
              <a:rPr lang="ko-KR" altLang="en-US" dirty="0"/>
              <a:t>이산시간 푸리에 급수 </a:t>
            </a:r>
            <a:r>
              <a:rPr lang="en-US" altLang="ko-KR" dirty="0"/>
              <a:t>(DTFS)</a:t>
            </a:r>
          </a:p>
          <a:p>
            <a:endParaRPr lang="en-US" altLang="ko-KR" dirty="0"/>
          </a:p>
          <a:p>
            <a:r>
              <a:rPr lang="ko-KR" altLang="en-US" dirty="0"/>
              <a:t>이산시간 푸리에 변환 </a:t>
            </a:r>
            <a:r>
              <a:rPr lang="en-US" altLang="ko-KR" dirty="0"/>
              <a:t>(DTFT)</a:t>
            </a:r>
          </a:p>
          <a:p>
            <a:endParaRPr lang="en-US" altLang="ko-KR" dirty="0"/>
          </a:p>
          <a:p>
            <a:r>
              <a:rPr lang="ko-KR" altLang="en-US" dirty="0"/>
              <a:t>이산 푸리에 변환 </a:t>
            </a:r>
            <a:r>
              <a:rPr lang="en-US" altLang="ko-KR" dirty="0"/>
              <a:t>(DFT)</a:t>
            </a:r>
          </a:p>
          <a:p>
            <a:endParaRPr lang="en-US" altLang="ko-KR" dirty="0"/>
          </a:p>
          <a:p>
            <a:r>
              <a:rPr lang="ko-KR" altLang="en-US" dirty="0"/>
              <a:t>고속 이산 푸리에 변환 </a:t>
            </a:r>
            <a:r>
              <a:rPr lang="en-US" altLang="ko-KR" dirty="0"/>
              <a:t>(FFT)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60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고속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</p:spPr>
            <p:txBody>
              <a:bodyPr anchor="ctr">
                <a:normAutofit fontScale="92500" lnSpcReduction="20000"/>
              </a:bodyPr>
              <a:lstStyle/>
              <a:p>
                <a:r>
                  <a:rPr lang="ko-KR" altLang="en-US" sz="2400" dirty="0"/>
                  <a:t>예제</a:t>
                </a:r>
                <a:r>
                  <a:rPr lang="en-US" altLang="ko-KR" sz="2400" dirty="0"/>
                  <a:t>1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lvl="1"/>
                <a:r>
                  <a:rPr lang="ko-KR" altLang="en-US" sz="2100" dirty="0"/>
                  <a:t>샘플 수가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100" dirty="0"/>
                  <a:t>=4</a:t>
                </a:r>
                <a:r>
                  <a:rPr lang="ko-KR" altLang="en-US" sz="2100" dirty="0"/>
                  <a:t>인 신호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2100" dirty="0"/>
                  <a:t>에 대한 </a:t>
                </a:r>
                <a:r>
                  <a:rPr lang="en-US" altLang="ko-KR" sz="2100" dirty="0"/>
                  <a:t>DFT</a:t>
                </a:r>
                <a:r>
                  <a:rPr lang="ko-KR" altLang="en-US" sz="2100" dirty="0"/>
                  <a:t>와 </a:t>
                </a:r>
                <a:r>
                  <a:rPr lang="en-US" altLang="ko-KR" sz="2100" dirty="0"/>
                  <a:t>FFT</a:t>
                </a:r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lvl="2"/>
                <a:r>
                  <a:rPr lang="en-US" altLang="ko-KR" sz="1800" dirty="0"/>
                  <a:t>DFT</a:t>
                </a:r>
              </a:p>
              <a:p>
                <a:pPr marL="914400" lvl="2" indent="0">
                  <a:buNone/>
                </a:pPr>
                <a:endParaRPr lang="en-US" altLang="ko-KR" sz="1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=0,1,2,3</m:t>
                      </m:r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  <a:blipFill>
                <a:blip r:embed="rId2"/>
                <a:stretch>
                  <a:fillRect l="-580" t="-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04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고속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</p:spPr>
            <p:txBody>
              <a:bodyPr anchor="ctr">
                <a:normAutofit fontScale="92500" lnSpcReduction="20000"/>
              </a:bodyPr>
              <a:lstStyle/>
              <a:p>
                <a:r>
                  <a:rPr lang="ko-KR" altLang="en-US" sz="2400" dirty="0"/>
                  <a:t>예제</a:t>
                </a:r>
                <a:r>
                  <a:rPr lang="en-US" altLang="ko-KR" sz="2400" dirty="0"/>
                  <a:t>1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lvl="1"/>
                <a:r>
                  <a:rPr lang="ko-KR" altLang="en-US" sz="2100" dirty="0"/>
                  <a:t>샘플 수가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100" dirty="0"/>
                  <a:t>=4</a:t>
                </a:r>
                <a:r>
                  <a:rPr lang="ko-KR" altLang="en-US" sz="2100" dirty="0"/>
                  <a:t>인 신호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2100" dirty="0"/>
                  <a:t>에 대한 </a:t>
                </a:r>
                <a:r>
                  <a:rPr lang="en-US" altLang="ko-KR" sz="2100" dirty="0"/>
                  <a:t>DFT</a:t>
                </a:r>
                <a:r>
                  <a:rPr lang="ko-KR" altLang="en-US" sz="2100" dirty="0"/>
                  <a:t>와 </a:t>
                </a:r>
                <a:r>
                  <a:rPr lang="en-US" altLang="ko-KR" sz="2100" dirty="0"/>
                  <a:t>FFT</a:t>
                </a:r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lvl="2"/>
                <a:r>
                  <a:rPr lang="en-US" altLang="ko-KR" sz="1800" dirty="0"/>
                  <a:t>FFT</a:t>
                </a:r>
              </a:p>
              <a:p>
                <a:pPr marL="914400" lvl="2" indent="0">
                  <a:buNone/>
                </a:pPr>
                <a:endParaRPr lang="en-US" altLang="ko-KR" sz="10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+{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}</m:t>
                      </m:r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1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+{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}</m:t>
                      </m:r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1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}</m:t>
                      </m:r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11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}</m:t>
                      </m:r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  <a:blipFill>
                <a:blip r:embed="rId2"/>
                <a:stretch>
                  <a:fillRect l="-580" t="-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0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고속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400" dirty="0"/>
                  <a:t>예제</a:t>
                </a:r>
                <a:r>
                  <a:rPr lang="en-US" altLang="ko-KR" sz="2400" dirty="0"/>
                  <a:t>1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lvl="1"/>
                <a:r>
                  <a:rPr lang="ko-KR" altLang="en-US" sz="2100" dirty="0"/>
                  <a:t>샘플 수가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100" dirty="0"/>
                  <a:t>=4</a:t>
                </a:r>
                <a:r>
                  <a:rPr lang="ko-KR" altLang="en-US" sz="2100" dirty="0"/>
                  <a:t>인 신호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2100" dirty="0"/>
                  <a:t>에 대한 </a:t>
                </a:r>
                <a:r>
                  <a:rPr lang="en-US" altLang="ko-KR" sz="2100" dirty="0"/>
                  <a:t>DFT</a:t>
                </a:r>
                <a:r>
                  <a:rPr lang="ko-KR" altLang="en-US" sz="2100" dirty="0"/>
                  <a:t>와 </a:t>
                </a:r>
                <a:r>
                  <a:rPr lang="en-US" altLang="ko-KR" sz="2100" dirty="0"/>
                  <a:t>FFT</a:t>
                </a:r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lvl="2"/>
                <a:r>
                  <a:rPr lang="en-US" altLang="ko-KR" sz="1800" dirty="0"/>
                  <a:t>FFT</a:t>
                </a:r>
              </a:p>
              <a:p>
                <a:pPr marL="914400" lvl="2" indent="0">
                  <a:buNone/>
                </a:pPr>
                <a:endParaRPr lang="en-US" altLang="ko-KR" sz="10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+{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}</m:t>
                      </m:r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lvl="1"/>
                <a:r>
                  <a:rPr lang="ko-KR" altLang="en-US" sz="2100" dirty="0"/>
                  <a:t>좌측 그림과 같은 신호선도로 표현 가능</a:t>
                </a:r>
                <a:endParaRPr lang="en-US" altLang="ko-KR" sz="21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  <a:blipFill>
                <a:blip r:embed="rId2"/>
                <a:stretch>
                  <a:fillRect l="-685" t="-36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B0932A7-ECFB-2176-4AA4-40F585E324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19"/>
          <a:stretch/>
        </p:blipFill>
        <p:spPr>
          <a:xfrm>
            <a:off x="6096000" y="4505325"/>
            <a:ext cx="5002125" cy="19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98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6902"/>
            <a:ext cx="11567160" cy="1325563"/>
          </a:xfrm>
        </p:spPr>
        <p:txBody>
          <a:bodyPr/>
          <a:lstStyle/>
          <a:p>
            <a:r>
              <a:rPr lang="ko-KR" altLang="en-US" dirty="0"/>
              <a:t>고속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400" dirty="0"/>
                  <a:t>예제</a:t>
                </a:r>
                <a:r>
                  <a:rPr lang="en-US" altLang="ko-KR" sz="2400" dirty="0"/>
                  <a:t>2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lvl="1"/>
                <a:r>
                  <a:rPr lang="ko-KR" altLang="en-US" sz="2100" dirty="0"/>
                  <a:t>샘플 수가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100" dirty="0"/>
                  <a:t>=8</a:t>
                </a:r>
                <a:r>
                  <a:rPr lang="ko-KR" altLang="en-US" sz="2100" dirty="0"/>
                  <a:t>인 신호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2100" dirty="0"/>
                  <a:t>에 대한 </a:t>
                </a:r>
                <a:r>
                  <a:rPr lang="en-US" altLang="ko-KR" sz="2100" dirty="0"/>
                  <a:t>FFT</a:t>
                </a:r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lvl="2"/>
                <a:r>
                  <a:rPr lang="ko-KR" altLang="en-US" sz="1800" dirty="0"/>
                  <a:t>예제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800" dirty="0"/>
                  <a:t>=4</a:t>
                </a:r>
                <a:r>
                  <a:rPr lang="ko-KR" altLang="en-US" sz="1800" dirty="0"/>
                  <a:t>이므로 단계 수가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계</m:t>
                    </m:r>
                  </m:oMath>
                </a14:m>
                <a:r>
                  <a:rPr lang="ko-KR" altLang="en-US" sz="1800" dirty="0"/>
                  <a:t>산 가능</a:t>
                </a:r>
                <a:endParaRPr lang="en-US" altLang="ko-KR" sz="1800" dirty="0"/>
              </a:p>
              <a:p>
                <a:pPr marL="914400" lvl="2" indent="0">
                  <a:buNone/>
                </a:pPr>
                <a:endParaRPr lang="en-US" altLang="ko-KR" sz="1000" dirty="0"/>
              </a:p>
              <a:p>
                <a:pPr lvl="2"/>
                <a:r>
                  <a:rPr lang="ko-KR" altLang="en-US" sz="1800" dirty="0"/>
                  <a:t>예제</a:t>
                </a:r>
                <a:r>
                  <a:rPr lang="en-US" altLang="ko-KR" sz="1800" dirty="0"/>
                  <a:t>2</a:t>
                </a:r>
                <a:r>
                  <a:rPr lang="ko-KR" altLang="en-US" sz="18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800" dirty="0"/>
                  <a:t>=8</a:t>
                </a:r>
                <a:r>
                  <a:rPr lang="ko-KR" altLang="en-US" sz="1800" dirty="0"/>
                  <a:t>이므로 단계 수가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sz="1800" dirty="0"/>
              </a:p>
              <a:p>
                <a:pPr marL="914400" lvl="2" indent="0">
                  <a:buNone/>
                </a:pPr>
                <a:endParaRPr lang="en-US" altLang="ko-KR" sz="1000" dirty="0"/>
              </a:p>
              <a:p>
                <a:pPr lvl="2"/>
                <a:r>
                  <a:rPr lang="ko-KR" altLang="en-US" sz="1800" dirty="0"/>
                  <a:t>단계 수 </a:t>
                </a:r>
                <a:r>
                  <a:rPr lang="en-US" altLang="ko-KR" sz="1800" dirty="0"/>
                  <a:t>3</a:t>
                </a:r>
                <a:r>
                  <a:rPr lang="ko-KR" altLang="en-US" sz="1800" dirty="0"/>
                  <a:t>을 비트 신호로 하여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800" dirty="0"/>
                  <a:t>로부터 비트 순서를 역 재배열 후 십진수로 변환</a:t>
                </a:r>
                <a:endParaRPr lang="en-US" altLang="ko-KR" sz="1800" dirty="0"/>
              </a:p>
              <a:p>
                <a:pPr marL="914400" lvl="2" indent="0">
                  <a:buNone/>
                </a:pPr>
                <a:endParaRPr lang="en-US" altLang="ko-KR" sz="1000" dirty="0"/>
              </a:p>
              <a:p>
                <a:pPr marL="914400" lvl="2" indent="0" algn="ctr">
                  <a:buNone/>
                </a:pPr>
                <a:r>
                  <a:rPr lang="ko-KR" altLang="en-US" sz="1800" dirty="0"/>
                  <a:t>→ </a:t>
                </a:r>
                <a:r>
                  <a:rPr lang="en-US" altLang="ko-KR" sz="1800" dirty="0"/>
                  <a:t>DFT</a:t>
                </a:r>
                <a:r>
                  <a:rPr lang="ko-KR" altLang="en-US" sz="1800" dirty="0"/>
                  <a:t>의 입력 데이터 순서를 결정 가능</a:t>
                </a:r>
                <a:endParaRPr lang="en-US" altLang="ko-KR" sz="1800" dirty="0"/>
              </a:p>
              <a:p>
                <a:pPr marL="914400" lvl="2" indent="0" algn="ctr">
                  <a:buNone/>
                </a:pPr>
                <a:endParaRPr lang="en-US" altLang="ko-KR" sz="1800" dirty="0"/>
              </a:p>
              <a:p>
                <a:pPr marL="914400" lvl="2" indent="0" algn="ctr">
                  <a:buNone/>
                </a:pPr>
                <a:endParaRPr lang="en-US" altLang="ko-KR" sz="1800" dirty="0"/>
              </a:p>
              <a:p>
                <a:pPr marL="914400" lvl="2" indent="0" algn="ctr">
                  <a:buNone/>
                </a:pPr>
                <a:endParaRPr lang="en-US" altLang="ko-KR" sz="1800" dirty="0"/>
              </a:p>
              <a:p>
                <a:pPr marL="914400" lvl="2" indent="0" algn="ctr">
                  <a:buNone/>
                </a:pPr>
                <a:endParaRPr lang="en-US" altLang="ko-KR" sz="1800" dirty="0"/>
              </a:p>
              <a:p>
                <a:pPr marL="914400" lvl="2" indent="0" algn="ctr">
                  <a:buNone/>
                </a:pPr>
                <a:endParaRPr lang="en-US" altLang="ko-KR" sz="1800" dirty="0"/>
              </a:p>
              <a:p>
                <a:pPr marL="914400" lvl="2" indent="0" algn="ctr">
                  <a:buNone/>
                </a:pPr>
                <a:endParaRPr lang="en-US" altLang="ko-KR" sz="1800" dirty="0"/>
              </a:p>
              <a:p>
                <a:pPr marL="914400" lvl="2" indent="0" algn="ctr">
                  <a:buNone/>
                </a:pPr>
                <a:endParaRPr lang="en-US" altLang="ko-KR" sz="1800" dirty="0"/>
              </a:p>
              <a:p>
                <a:pPr marL="914400" lvl="2" indent="0" algn="ctr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  <a:blipFill>
                <a:blip r:embed="rId2"/>
                <a:stretch>
                  <a:fillRect l="-685" t="-116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89EBF59-305C-A429-9985-40557C77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4" y="4338992"/>
            <a:ext cx="5462936" cy="2284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CBEF9C-4794-DD24-5787-3C8D2758F0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1540" y="4338992"/>
            <a:ext cx="4707396" cy="25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44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고속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dirty="0"/>
                  <a:t>고속 푸리에 변환의 복소수 곱셈 연산은 단계 수와 샘플 수 절반의 곱</a:t>
                </a:r>
                <a:endParaRPr lang="en-US" altLang="ko-KR" dirty="0"/>
              </a:p>
              <a:p>
                <a:endParaRPr lang="en-US" altLang="ko-KR" sz="1000" dirty="0"/>
              </a:p>
              <a:p>
                <a:pPr marL="0" indent="0" algn="ctr">
                  <a:buNone/>
                </a:pPr>
                <a:r>
                  <a:rPr lang="ko-KR" altLang="en-US" dirty="0"/>
                  <a:t>∴ 고속 푸리에 변환 복소수 곱셈 연산 횟수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sz="1000" dirty="0"/>
              </a:p>
              <a:p>
                <a:r>
                  <a:rPr lang="ko-KR" altLang="en-US" dirty="0"/>
                  <a:t>고속 푸리에 변환의 총 </a:t>
                </a:r>
                <a:r>
                  <a:rPr lang="ko-KR" altLang="en-US" dirty="0" err="1"/>
                  <a:t>계산량은</a:t>
                </a:r>
                <a:r>
                  <a:rPr lang="ko-KR" altLang="en-US" dirty="0"/>
                  <a:t> 빅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오에 따라 복소수 곱셈 연산과 동일</a:t>
                </a:r>
                <a:endParaRPr lang="en-US" altLang="ko-KR" sz="1000" dirty="0"/>
              </a:p>
              <a:p>
                <a:pPr marL="0" indent="0" algn="ctr">
                  <a:buNone/>
                </a:pPr>
                <a:endParaRPr lang="en-US" altLang="ko-KR" sz="1100" dirty="0"/>
              </a:p>
              <a:p>
                <a:pPr marL="0" indent="0" algn="ctr">
                  <a:buNone/>
                </a:pPr>
                <a:r>
                  <a:rPr lang="ko-KR" altLang="en-US" dirty="0"/>
                  <a:t>∴ 고속 푸리에 변환 총 </a:t>
                </a:r>
                <a:r>
                  <a:rPr lang="ko-KR" altLang="en-US" dirty="0" err="1"/>
                  <a:t>계산량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931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고속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33427"/>
                <a:ext cx="11567160" cy="4652963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dirty="0"/>
                  <a:t>역 고속 푸리에 변환 역시 회전인자를 사용하면 계산 횟수 감소 가능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indent="0" algn="just">
                  <a:buNone/>
                </a:pPr>
                <a:r>
                  <a:rPr lang="en-US" altLang="ko-KR" sz="2400" b="0" dirty="0"/>
                  <a:t>			       </a:t>
                </a:r>
                <a:r>
                  <a:rPr lang="ko-KR" altLang="en-US" sz="2400" b="0" dirty="0"/>
                  <a:t>→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ko-KR" altLang="en-US" sz="24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2400" dirty="0"/>
                  <a:t>의 위치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회전인자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ko-KR" altLang="en-US" sz="2400" dirty="0"/>
                  <a:t>으로 교환</a:t>
                </a:r>
                <a:endParaRPr lang="en-US" altLang="ko-KR" sz="2400" dirty="0"/>
              </a:p>
              <a:p>
                <a:pPr marL="0" indent="0" algn="just">
                  <a:buNone/>
                </a:pPr>
                <a:r>
                  <a:rPr lang="en-US" altLang="ko-KR" sz="2400" b="0" dirty="0"/>
                  <a:t> 				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2400" dirty="0"/>
                  <a:t>으로 나눔</a:t>
                </a:r>
                <a:endParaRPr lang="en-US" altLang="ko-KR" sz="2400" dirty="0"/>
              </a:p>
              <a:p>
                <a:pPr marL="0" indent="0" algn="just">
                  <a:buNone/>
                </a:pPr>
                <a:endParaRPr lang="en-US" altLang="ko-KR" sz="2400" dirty="0"/>
              </a:p>
              <a:p>
                <a:pPr marL="0" indent="0" algn="just">
                  <a:buNone/>
                </a:pPr>
                <a:endParaRPr lang="en-US" altLang="ko-KR" sz="2400" dirty="0"/>
              </a:p>
              <a:p>
                <a:pPr marL="0" indent="0" algn="just">
                  <a:buNone/>
                </a:pPr>
                <a:endParaRPr lang="en-US" altLang="ko-KR" sz="2400" dirty="0"/>
              </a:p>
              <a:p>
                <a:pPr marL="0" indent="0" algn="just"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33427"/>
                <a:ext cx="11567160" cy="4652963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0A571E1-6BCB-5D4D-39BA-229B9001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81" y="2593075"/>
            <a:ext cx="2587932" cy="1671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909182-E31A-5BB7-F90F-54CFF5ABD832}"/>
              </a:ext>
            </a:extLst>
          </p:cNvPr>
          <p:cNvSpPr txBox="1"/>
          <p:nvPr/>
        </p:nvSpPr>
        <p:spPr>
          <a:xfrm>
            <a:off x="5761348" y="5233794"/>
            <a:ext cx="66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→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BDD7D9D-4A1E-FF03-E9D4-6CC6B337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81" y="4287876"/>
            <a:ext cx="4313802" cy="25347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7728F47-BA42-7EFF-7A5D-F75E31237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516" y="4287876"/>
            <a:ext cx="4975421" cy="24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12E49-8362-8F8C-F78A-0F0DC73D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180EE-83D3-3FE1-E252-3A383D555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배우는 디지털 신호처리 </a:t>
            </a:r>
            <a:r>
              <a:rPr lang="en-US" altLang="ko-KR" dirty="0"/>
              <a:t>(</a:t>
            </a:r>
            <a:r>
              <a:rPr lang="ko-KR" altLang="en-US" dirty="0" err="1"/>
              <a:t>하석운</a:t>
            </a:r>
            <a:r>
              <a:rPr lang="ko-KR" altLang="en-US" dirty="0"/>
              <a:t> 지음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 sz="1000" dirty="0"/>
          </a:p>
          <a:p>
            <a:r>
              <a:rPr lang="ko-KR" altLang="en-US" dirty="0"/>
              <a:t>기초 신호 및 시스템 </a:t>
            </a:r>
            <a:r>
              <a:rPr lang="en-US" altLang="ko-KR" dirty="0"/>
              <a:t>(</a:t>
            </a:r>
            <a:r>
              <a:rPr lang="ko-KR" altLang="en-US" dirty="0"/>
              <a:t>이철희 지음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159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이산시간 푸리에 급수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ECFBE-44A9-A662-2E53-3DC12CA3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24000"/>
            <a:ext cx="11567160" cy="4652963"/>
          </a:xfrm>
        </p:spPr>
        <p:txBody>
          <a:bodyPr anchor="ctr"/>
          <a:lstStyle/>
          <a:p>
            <a:r>
              <a:rPr lang="ko-KR" altLang="en-US" dirty="0"/>
              <a:t>연속시간 주기신호의 주파수 분석</a:t>
            </a:r>
            <a:endParaRPr lang="en-US" altLang="ko-KR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→ 연속시간 푸리에 급수</a:t>
            </a:r>
            <a:r>
              <a:rPr lang="en-US" altLang="ko-KR" dirty="0"/>
              <a:t>(CTFS)</a:t>
            </a:r>
            <a:r>
              <a:rPr lang="ko-KR" altLang="en-US" dirty="0"/>
              <a:t>를 적용</a:t>
            </a:r>
            <a:endParaRPr lang="en-US" altLang="ko-KR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 algn="ctr">
              <a:buNone/>
            </a:pPr>
            <a:r>
              <a:rPr lang="ko-KR" altLang="en-US" dirty="0"/>
              <a:t>∴ 이산시간 주기신호 역시 주파수 분석 역시 동일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sz="1000" dirty="0"/>
          </a:p>
          <a:p>
            <a:r>
              <a:rPr lang="ko-KR" altLang="en-US" dirty="0"/>
              <a:t>이산시간 주기신호의 주파수 분석</a:t>
            </a:r>
            <a:endParaRPr lang="en-US" altLang="ko-KR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→ 이산시간 푸리에 급수</a:t>
            </a:r>
            <a:r>
              <a:rPr lang="en-US" altLang="ko-KR" dirty="0"/>
              <a:t>(DTFS)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311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이산시간 푸리에 급수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ECFBE-44A9-A662-2E53-3DC12CA3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04210"/>
            <a:ext cx="11567160" cy="2566737"/>
          </a:xfrm>
        </p:spPr>
        <p:txBody>
          <a:bodyPr>
            <a:normAutofit/>
          </a:bodyPr>
          <a:lstStyle/>
          <a:p>
            <a:r>
              <a:rPr lang="ko-KR" altLang="en-US" dirty="0"/>
              <a:t>연속시간 푸리에 급수의 수식과 이산시간 푸리에 급수의 수식 유사</a:t>
            </a:r>
            <a:endParaRPr lang="en-US" altLang="ko-KR" dirty="0"/>
          </a:p>
          <a:p>
            <a:pPr marL="0" indent="0">
              <a:buNone/>
            </a:pPr>
            <a:endParaRPr lang="en-US" altLang="ko-KR" sz="1000" dirty="0"/>
          </a:p>
          <a:p>
            <a:pPr lvl="1"/>
            <a:r>
              <a:rPr lang="ko-KR" altLang="en-US" dirty="0"/>
              <a:t>두 신호의</a:t>
            </a:r>
            <a:r>
              <a:rPr lang="en-US" altLang="ko-KR" dirty="0"/>
              <a:t> </a:t>
            </a:r>
            <a:r>
              <a:rPr lang="ko-KR" altLang="en-US" dirty="0"/>
              <a:t>계수 모두 한 개의 주기 내부에 있는 신호들을 이용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1000" dirty="0"/>
          </a:p>
          <a:p>
            <a:pPr lvl="1"/>
            <a:r>
              <a:rPr lang="ko-KR" altLang="en-US" dirty="0"/>
              <a:t>이산시간의 경우 신호의 정수 입력만 인식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800" dirty="0"/>
          </a:p>
          <a:p>
            <a:pPr marL="457200" lvl="1" indent="0" algn="ctr">
              <a:buNone/>
            </a:pPr>
            <a:r>
              <a:rPr lang="ko-KR" altLang="en-US" dirty="0"/>
              <a:t>∴ 적분 → 누적 합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AAFA2F9B-B2DE-B198-2C65-A35CA38E15B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2009729"/>
                  </p:ext>
                </p:extLst>
              </p:nvPr>
            </p:nvGraphicFramePr>
            <p:xfrm>
              <a:off x="838200" y="4157443"/>
              <a:ext cx="10515600" cy="21926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1692785432"/>
                        </a:ext>
                      </a:extLst>
                    </a:gridCol>
                    <a:gridCol w="4206240">
                      <a:extLst>
                        <a:ext uri="{9D8B030D-6E8A-4147-A177-3AD203B41FA5}">
                          <a16:colId xmlns:a16="http://schemas.microsoft.com/office/drawing/2014/main" val="816530444"/>
                        </a:ext>
                      </a:extLst>
                    </a:gridCol>
                    <a:gridCol w="4206240">
                      <a:extLst>
                        <a:ext uri="{9D8B030D-6E8A-4147-A177-3AD203B41FA5}">
                          <a16:colId xmlns:a16="http://schemas.microsoft.com/office/drawing/2014/main" val="3323517940"/>
                        </a:ext>
                      </a:extLst>
                    </a:gridCol>
                  </a:tblGrid>
                  <a:tr h="42496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연속시간 푸리에 급수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이산시간 푸리에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급수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7258839"/>
                      </a:ext>
                    </a:extLst>
                  </a:tr>
                  <a:tr h="1767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수식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0" i="0" dirty="0">
                              <a:latin typeface="+mn-lt"/>
                            </a:rPr>
                            <a:t>계수 </a:t>
                          </a:r>
                          <a:r>
                            <a:rPr lang="en-US" altLang="ko-KR" b="0" i="0" dirty="0">
                              <a:latin typeface="+mn-lt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𝑘𝑡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oMath>
                          </a14:m>
                          <a:endParaRPr lang="en-US" altLang="ko-KR" b="0" dirty="0"/>
                        </a:p>
                        <a:p>
                          <a:pPr algn="ctr" latinLnBrk="1"/>
                          <a:r>
                            <a:rPr lang="ko-KR" altLang="en-US" dirty="0"/>
                            <a:t>급수</a:t>
                          </a:r>
                          <a:r>
                            <a:rPr lang="ko-KR" altLang="en-US" baseline="0" dirty="0"/>
                            <a:t> </a:t>
                          </a:r>
                          <a:r>
                            <a:rPr lang="en-US" altLang="ko-KR" dirty="0"/>
                            <a:t>:</a:t>
                          </a:r>
                          <a:r>
                            <a:rPr lang="en-US" altLang="ko-KR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𝑘𝑡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en-US" altLang="ko-KR" dirty="0"/>
                        </a:p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∵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: 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주기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0" i="0" dirty="0">
                              <a:latin typeface="+mn-lt"/>
                            </a:rPr>
                            <a:t>계수 </a:t>
                          </a:r>
                          <a:r>
                            <a:rPr lang="en-US" altLang="ko-KR" b="0" i="0" dirty="0">
                              <a:latin typeface="+mn-lt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en-US" altLang="ko-KR" dirty="0"/>
                        </a:p>
                        <a:p>
                          <a:pPr algn="ctr" latinLnBrk="1"/>
                          <a:r>
                            <a:rPr lang="ko-KR" altLang="en-US" dirty="0"/>
                            <a:t>급수 </a:t>
                          </a:r>
                          <a:r>
                            <a:rPr lang="en-US" altLang="ko-KR" dirty="0"/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en-US" altLang="ko-KR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∵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 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주기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74575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AAFA2F9B-B2DE-B198-2C65-A35CA38E15B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2009729"/>
                  </p:ext>
                </p:extLst>
              </p:nvPr>
            </p:nvGraphicFramePr>
            <p:xfrm>
              <a:off x="838200" y="4157443"/>
              <a:ext cx="10515600" cy="21926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1692785432"/>
                        </a:ext>
                      </a:extLst>
                    </a:gridCol>
                    <a:gridCol w="4206240">
                      <a:extLst>
                        <a:ext uri="{9D8B030D-6E8A-4147-A177-3AD203B41FA5}">
                          <a16:colId xmlns:a16="http://schemas.microsoft.com/office/drawing/2014/main" val="816530444"/>
                        </a:ext>
                      </a:extLst>
                    </a:gridCol>
                    <a:gridCol w="4206240">
                      <a:extLst>
                        <a:ext uri="{9D8B030D-6E8A-4147-A177-3AD203B41FA5}">
                          <a16:colId xmlns:a16="http://schemas.microsoft.com/office/drawing/2014/main" val="3323517940"/>
                        </a:ext>
                      </a:extLst>
                    </a:gridCol>
                  </a:tblGrid>
                  <a:tr h="42496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연속시간 푸리에 급수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이산시간 푸리에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급수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7258839"/>
                      </a:ext>
                    </a:extLst>
                  </a:tr>
                  <a:tr h="1767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수식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72" t="-24399" r="-100434" b="-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290" t="-24399" r="-580" b="-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4575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832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이산시간 푸리에 급수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</p:spPr>
            <p:txBody>
              <a:bodyPr anchor="ctr">
                <a:normAutofit fontScale="62500" lnSpcReduction="20000"/>
              </a:bodyPr>
              <a:lstStyle/>
              <a:p>
                <a:r>
                  <a:rPr lang="ko-KR" altLang="en-US" dirty="0"/>
                  <a:t>예제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,1,2,3,0,1,2,3,0,1,2,3,…</m:t>
                        </m:r>
                      </m:e>
                    </m:d>
                  </m:oMath>
                </a14:m>
                <a:r>
                  <a:rPr lang="ko-KR" altLang="en-US" b="0" dirty="0"/>
                  <a:t>의</a:t>
                </a:r>
                <a:r>
                  <a:rPr lang="en-US" altLang="ko-KR" b="0" dirty="0"/>
                  <a:t> </a:t>
                </a:r>
                <a:r>
                  <a:rPr lang="en-US" altLang="ko-KR" dirty="0"/>
                  <a:t>DTFS</a:t>
                </a:r>
              </a:p>
              <a:p>
                <a:pPr marL="457200" lvl="1" indent="0">
                  <a:buNone/>
                </a:pPr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기본주기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→ </a:t>
                </a:r>
                <a:r>
                  <a:rPr lang="en-US" altLang="ko-KR" b="0" dirty="0"/>
                  <a:t>‘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b="0" dirty="0"/>
                  <a:t>’ </a:t>
                </a:r>
                <a:r>
                  <a:rPr lang="ko-KR" altLang="en-US" b="0" dirty="0"/>
                  <a:t>에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대입</a:t>
                </a:r>
                <a:endParaRPr lang="en-US" altLang="ko-KR" b="0" dirty="0"/>
              </a:p>
              <a:p>
                <a:pPr marL="457200" lvl="1" indent="0">
                  <a:buNone/>
                </a:pPr>
                <a:endParaRPr lang="en-US" altLang="ko-KR" sz="14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b="0" dirty="0"/>
              </a:p>
              <a:p>
                <a:pPr marL="457200" lvl="1" indent="0">
                  <a:buNone/>
                </a:pPr>
                <a:endParaRPr lang="en-US" altLang="ko-KR" sz="1600" b="0" dirty="0"/>
              </a:p>
              <a:p>
                <a:pPr marL="457200" lvl="1" indent="0" algn="ctr">
                  <a:buNone/>
                </a:pPr>
                <a:endParaRPr lang="en-US" altLang="ko-KR" sz="1000" dirty="0"/>
              </a:p>
              <a:p>
                <a:pPr marL="457200" lvl="1" indent="0" algn="ctr">
                  <a:buNone/>
                </a:pPr>
                <a:r>
                  <a:rPr lang="ko-KR" altLang="en-US" dirty="0"/>
                  <a:t>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sz="1600" dirty="0"/>
              </a:p>
              <a:p>
                <a:pPr marL="457200" lvl="1" indent="0" algn="ctr">
                  <a:buNone/>
                </a:pPr>
                <a:endParaRPr lang="en-US" altLang="ko-KR" sz="1000" dirty="0"/>
              </a:p>
              <a:p>
                <a:pPr lvl="1"/>
                <a:r>
                  <a:rPr lang="ko-KR" altLang="en-US" dirty="0"/>
                  <a:t>푸리에 계수 </a:t>
                </a:r>
                <a:r>
                  <a:rPr lang="en-US" altLang="ko-KR" dirty="0"/>
                  <a:t>X(K)</a:t>
                </a:r>
                <a:r>
                  <a:rPr lang="ko-KR" altLang="en-US" dirty="0"/>
                  <a:t>를 이용한 </a:t>
                </a:r>
                <a:r>
                  <a:rPr lang="en-US" altLang="ko-KR" dirty="0"/>
                  <a:t>x[n] </a:t>
                </a:r>
                <a:r>
                  <a:rPr lang="ko-KR" altLang="en-US" dirty="0"/>
                  <a:t>복원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1600" dirty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b="0" dirty="0"/>
                  <a:t> ‘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’</a:t>
                </a:r>
                <a:r>
                  <a:rPr lang="ko-KR" altLang="en-US" dirty="0"/>
                  <a:t>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ko-KR" altLang="en-US" dirty="0"/>
                  <a:t> 대입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13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b="0" dirty="0"/>
              </a:p>
              <a:p>
                <a:pPr marL="457200" lvl="1" indent="0">
                  <a:buNone/>
                </a:pPr>
                <a:endParaRPr lang="en-US" altLang="ko-KR" sz="1300" dirty="0"/>
              </a:p>
              <a:p>
                <a:pPr marL="457200" lvl="1" indent="0" algn="ctr">
                  <a:buNone/>
                </a:pPr>
                <a:r>
                  <a:rPr lang="ko-KR" altLang="en-US" dirty="0"/>
                  <a:t>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  <a:blipFill>
                <a:blip r:embed="rId2"/>
                <a:stretch>
                  <a:fillRect l="-316" t="-1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76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2ADBC-EA79-2FC9-6697-A0F22B9D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08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이산시간 푸리에 급수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A80DB-E86D-5620-9A22-D39A8C3BD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360" y="1636806"/>
            <a:ext cx="4688897" cy="823912"/>
          </a:xfrm>
        </p:spPr>
        <p:txBody>
          <a:bodyPr anchor="ctr"/>
          <a:lstStyle/>
          <a:p>
            <a:pPr algn="ctr"/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pic>
        <p:nvPicPr>
          <p:cNvPr id="8" name="내용 개체 틀 7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66CEBEC8-C6D3-3640-8692-EB7A7B997B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6" y="2412217"/>
            <a:ext cx="4687887" cy="3777445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EAC5B-7A71-BF99-4478-CA7550D72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1587" y="237374"/>
            <a:ext cx="5701507" cy="823912"/>
          </a:xfrm>
        </p:spPr>
        <p:txBody>
          <a:bodyPr anchor="ctr"/>
          <a:lstStyle/>
          <a:p>
            <a:pPr algn="ctr"/>
            <a:r>
              <a:rPr lang="en-US" altLang="ko-KR" dirty="0"/>
              <a:t>DTFS &amp; IDTFS</a:t>
            </a:r>
            <a:endParaRPr lang="ko-KR" altLang="en-US" dirty="0"/>
          </a:p>
        </p:txBody>
      </p:sp>
      <p:pic>
        <p:nvPicPr>
          <p:cNvPr id="20" name="내용 개체 틀 19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DFAD5A31-2B9E-A18D-1D36-1CA43CE6BD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75" y="3812886"/>
            <a:ext cx="5701506" cy="3045114"/>
          </a:xfrm>
        </p:spPr>
      </p:pic>
      <p:pic>
        <p:nvPicPr>
          <p:cNvPr id="21" name="내용 개체 틀 19">
            <a:extLst>
              <a:ext uri="{FF2B5EF4-FFF2-40B4-BE49-F238E27FC236}">
                <a16:creationId xmlns:a16="http://schemas.microsoft.com/office/drawing/2014/main" id="{7E54D485-661A-FAEF-E730-EB3D586F6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588" y="889660"/>
            <a:ext cx="5701506" cy="30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7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이산시간 푸리에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ECFBE-44A9-A662-2E53-3DC12CA3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24000"/>
            <a:ext cx="11567160" cy="4652963"/>
          </a:xfrm>
        </p:spPr>
        <p:txBody>
          <a:bodyPr anchor="ctr"/>
          <a:lstStyle/>
          <a:p>
            <a:r>
              <a:rPr lang="ko-KR" altLang="en-US" dirty="0"/>
              <a:t>연속시간 비주기신호의 주파수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→ 연속시간 푸리에 변환</a:t>
            </a:r>
            <a:r>
              <a:rPr lang="en-US" altLang="ko-KR" dirty="0"/>
              <a:t>(CTFT)</a:t>
            </a:r>
            <a:r>
              <a:rPr lang="ko-KR" altLang="en-US" dirty="0"/>
              <a:t>를 적용</a:t>
            </a:r>
            <a:endParaRPr lang="en-US" altLang="ko-KR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 algn="ctr">
              <a:buNone/>
            </a:pPr>
            <a:r>
              <a:rPr lang="ko-KR" altLang="en-US" dirty="0"/>
              <a:t>∴ 이산시간 비주기신호 역시 주파수 분석 역시 동일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sz="1000" dirty="0"/>
          </a:p>
          <a:p>
            <a:r>
              <a:rPr lang="ko-KR" altLang="en-US" dirty="0"/>
              <a:t>이산시간 비주기신호의 주파수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→ 이산시간 푸리에 변환</a:t>
            </a:r>
            <a:r>
              <a:rPr lang="en-US" altLang="ko-KR" dirty="0"/>
              <a:t>(DTFT)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356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이산시간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604210"/>
                <a:ext cx="11567160" cy="2566737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연속시간 푸리에 변환의 수식과 이산시간 푸리에 변환의 수식 유사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lvl="1"/>
                <a:r>
                  <a:rPr lang="ko-KR" altLang="en-US" dirty="0"/>
                  <a:t>두 푸리에 변환은 푸리에 급수의 주기 구간을 무한대로 확장하여 유도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lvl="1"/>
                <a:r>
                  <a:rPr lang="ko-KR" altLang="en-US" dirty="0"/>
                  <a:t>이산시간의 경우 주파수가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를 주기로 반복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800" dirty="0"/>
              </a:p>
              <a:p>
                <a:pPr marL="457200" lvl="1" indent="0" algn="ctr">
                  <a:buNone/>
                </a:pPr>
                <a:r>
                  <a:rPr lang="ko-KR" altLang="en-US" dirty="0"/>
                  <a:t>∴ 역변환의 적분 영역 </a:t>
                </a:r>
                <a:r>
                  <a:rPr lang="en-US" altLang="ko-KR" dirty="0"/>
                  <a:t>: [-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]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604210"/>
                <a:ext cx="11567160" cy="2566737"/>
              </a:xfrm>
              <a:blipFill>
                <a:blip r:embed="rId2"/>
                <a:stretch>
                  <a:fillRect l="-948" t="-40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AAFA2F9B-B2DE-B198-2C65-A35CA38E15B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4527111"/>
                  </p:ext>
                </p:extLst>
              </p:nvPr>
            </p:nvGraphicFramePr>
            <p:xfrm>
              <a:off x="838200" y="4157443"/>
              <a:ext cx="10515600" cy="21926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1692785432"/>
                        </a:ext>
                      </a:extLst>
                    </a:gridCol>
                    <a:gridCol w="4206240">
                      <a:extLst>
                        <a:ext uri="{9D8B030D-6E8A-4147-A177-3AD203B41FA5}">
                          <a16:colId xmlns:a16="http://schemas.microsoft.com/office/drawing/2014/main" val="816530444"/>
                        </a:ext>
                      </a:extLst>
                    </a:gridCol>
                    <a:gridCol w="4206240">
                      <a:extLst>
                        <a:ext uri="{9D8B030D-6E8A-4147-A177-3AD203B41FA5}">
                          <a16:colId xmlns:a16="http://schemas.microsoft.com/office/drawing/2014/main" val="3323517940"/>
                        </a:ext>
                      </a:extLst>
                    </a:gridCol>
                  </a:tblGrid>
                  <a:tr h="42496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연속시간 푸리에 변환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이산시간 푸리에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변환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7258839"/>
                      </a:ext>
                    </a:extLst>
                  </a:tr>
                  <a:tr h="1767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수식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0" i="0" dirty="0">
                              <a:latin typeface="+mn-lt"/>
                            </a:rPr>
                            <a:t>변환 </a:t>
                          </a:r>
                          <a:r>
                            <a:rPr lang="en-US" altLang="ko-KR" b="0" i="0" dirty="0">
                              <a:latin typeface="+mn-lt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oMath>
                          </a14:m>
                          <a:endParaRPr lang="en-US" altLang="ko-KR" b="0" dirty="0"/>
                        </a:p>
                        <a:p>
                          <a:pPr algn="ctr" latinLnBrk="1"/>
                          <a:r>
                            <a:rPr lang="ko-KR" altLang="en-US" baseline="0" dirty="0"/>
                            <a:t>역 변환 </a:t>
                          </a:r>
                          <a:r>
                            <a:rPr lang="en-US" altLang="ko-KR" dirty="0"/>
                            <a:t>:</a:t>
                          </a:r>
                          <a:r>
                            <a:rPr lang="en-US" altLang="ko-KR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nary>
                            </m:oMath>
                          </a14:m>
                          <a:endParaRPr lang="en-US" altLang="ko-K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0" i="0" dirty="0">
                              <a:latin typeface="+mn-lt"/>
                            </a:rPr>
                            <a:t>변환 </a:t>
                          </a:r>
                          <a:r>
                            <a:rPr lang="en-US" altLang="ko-KR" b="0" i="0" dirty="0">
                              <a:latin typeface="+mn-lt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en-US" altLang="ko-KR" dirty="0"/>
                        </a:p>
                        <a:p>
                          <a:pPr algn="ctr" latinLnBrk="1"/>
                          <a:r>
                            <a:rPr lang="ko-KR" altLang="en-US" dirty="0"/>
                            <a:t>역 변환 </a:t>
                          </a:r>
                          <a:r>
                            <a:rPr lang="en-US" altLang="ko-KR" dirty="0"/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  <m:sup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nary>
                            </m:oMath>
                          </a14:m>
                          <a:endParaRPr lang="en-US" altLang="ko-K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74575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AAFA2F9B-B2DE-B198-2C65-A35CA38E15B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4527111"/>
                  </p:ext>
                </p:extLst>
              </p:nvPr>
            </p:nvGraphicFramePr>
            <p:xfrm>
              <a:off x="838200" y="4157443"/>
              <a:ext cx="10515600" cy="21926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1692785432"/>
                        </a:ext>
                      </a:extLst>
                    </a:gridCol>
                    <a:gridCol w="4206240">
                      <a:extLst>
                        <a:ext uri="{9D8B030D-6E8A-4147-A177-3AD203B41FA5}">
                          <a16:colId xmlns:a16="http://schemas.microsoft.com/office/drawing/2014/main" val="816530444"/>
                        </a:ext>
                      </a:extLst>
                    </a:gridCol>
                    <a:gridCol w="4206240">
                      <a:extLst>
                        <a:ext uri="{9D8B030D-6E8A-4147-A177-3AD203B41FA5}">
                          <a16:colId xmlns:a16="http://schemas.microsoft.com/office/drawing/2014/main" val="3323517940"/>
                        </a:ext>
                      </a:extLst>
                    </a:gridCol>
                  </a:tblGrid>
                  <a:tr h="42496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연속시간 푸리에 변환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이산시간 푸리에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변환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7258839"/>
                      </a:ext>
                    </a:extLst>
                  </a:tr>
                  <a:tr h="1767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수식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72" t="-24399" r="-100434" b="-17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290" t="-24399" r="-580" b="-17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4575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024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9F53-6FDA-C4E6-864C-3A6DEB1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r>
              <a:rPr lang="ko-KR" altLang="en-US" dirty="0"/>
              <a:t>이산시간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ko-KR" altLang="en-US" dirty="0"/>
                  <a:t>이산시간 푸리에 변환의 중요 특성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lvl="1"/>
                <a:r>
                  <a:rPr lang="ko-KR" altLang="en-US" dirty="0"/>
                  <a:t>주기성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marL="457200" lvl="1" indent="0">
                  <a:buNone/>
                </a:pPr>
                <a:r>
                  <a:rPr lang="en-US" altLang="ko-KR" dirty="0"/>
                  <a:t>	DTFT</a:t>
                </a:r>
                <a:r>
                  <a:rPr lang="ko-KR" altLang="en-US" dirty="0"/>
                  <a:t>로 나타낸 신호의 주파수 영역은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를 주기로 반복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lvl="1"/>
                <a:r>
                  <a:rPr lang="ko-KR" altLang="en-US" dirty="0"/>
                  <a:t>대칭성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1000" dirty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이산시간 신호 </a:t>
                </a:r>
                <a:r>
                  <a:rPr lang="en-US" altLang="ko-KR" dirty="0"/>
                  <a:t>x[n]</a:t>
                </a:r>
                <a:r>
                  <a:rPr lang="ko-KR" altLang="en-US" dirty="0"/>
                  <a:t>이 실수일 경우 주파수 영역은 </a:t>
                </a:r>
                <a:r>
                  <a:rPr lang="ko-KR" altLang="en-US" dirty="0" err="1"/>
                  <a:t>공액대칭</a:t>
                </a:r>
                <a:r>
                  <a:rPr lang="ko-KR" altLang="en-US" dirty="0"/>
                  <a:t> 특성 발현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12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ko-K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EECFBE-44A9-A662-2E53-3DC12CA3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524000"/>
                <a:ext cx="11567160" cy="4652963"/>
              </a:xfrm>
              <a:blipFill>
                <a:blip r:embed="rId2"/>
                <a:stretch>
                  <a:fillRect l="-948" t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92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1528</Words>
  <Application>Microsoft Office PowerPoint</Application>
  <PresentationFormat>와이드스크린</PresentationFormat>
  <Paragraphs>306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Cambria Math</vt:lpstr>
      <vt:lpstr>Office 테마</vt:lpstr>
      <vt:lpstr>이산 푸리에 변환</vt:lpstr>
      <vt:lpstr>목차</vt:lpstr>
      <vt:lpstr>이산시간 푸리에 급수</vt:lpstr>
      <vt:lpstr>이산시간 푸리에 급수</vt:lpstr>
      <vt:lpstr>이산시간 푸리에 급수</vt:lpstr>
      <vt:lpstr>이산시간 푸리에 급수</vt:lpstr>
      <vt:lpstr>이산시간 푸리에 변환</vt:lpstr>
      <vt:lpstr>이산시간 푸리에 변환</vt:lpstr>
      <vt:lpstr>이산시간 푸리에 변환</vt:lpstr>
      <vt:lpstr>이산시간 푸리에 변환</vt:lpstr>
      <vt:lpstr>이산시간 푸리에 변환</vt:lpstr>
      <vt:lpstr>이산 푸리에 변환</vt:lpstr>
      <vt:lpstr>이산 푸리에 변환</vt:lpstr>
      <vt:lpstr>이산 푸리에 변환</vt:lpstr>
      <vt:lpstr>이산 푸리에 변환</vt:lpstr>
      <vt:lpstr>이산 푸리에 변환</vt:lpstr>
      <vt:lpstr>이산시간 푸리에 변환</vt:lpstr>
      <vt:lpstr>고속 푸리에 변환</vt:lpstr>
      <vt:lpstr>고속 푸리에 변환</vt:lpstr>
      <vt:lpstr>고속 푸리에 변환</vt:lpstr>
      <vt:lpstr>고속 푸리에 변환</vt:lpstr>
      <vt:lpstr>고속 푸리에 변환</vt:lpstr>
      <vt:lpstr>고속 푸리에 변환</vt:lpstr>
      <vt:lpstr>고속 푸리에 변환</vt:lpstr>
      <vt:lpstr>고속 푸리에 변환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신호처리</dc:title>
  <dc:creator>김전호</dc:creator>
  <cp:lastModifiedBy>김전호</cp:lastModifiedBy>
  <cp:revision>13</cp:revision>
  <dcterms:created xsi:type="dcterms:W3CDTF">2023-07-04T12:02:50Z</dcterms:created>
  <dcterms:modified xsi:type="dcterms:W3CDTF">2023-07-05T06:07:10Z</dcterms:modified>
</cp:coreProperties>
</file>