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77" r:id="rId2"/>
    <p:sldId id="276" r:id="rId3"/>
    <p:sldId id="279" r:id="rId4"/>
    <p:sldId id="278" r:id="rId5"/>
    <p:sldId id="295" r:id="rId6"/>
    <p:sldId id="297" r:id="rId7"/>
    <p:sldId id="296" r:id="rId8"/>
    <p:sldId id="292" r:id="rId9"/>
    <p:sldId id="293" r:id="rId10"/>
    <p:sldId id="287" r:id="rId11"/>
  </p:sldIdLst>
  <p:sldSz cx="9144000" cy="6858000" type="screen4x3"/>
  <p:notesSz cx="6858000" cy="9144000"/>
  <p:embeddedFontLst>
    <p:embeddedFont>
      <p:font typeface="맑은 고딕" pitchFamily="50" charset="-127"/>
      <p:regular r:id="rId13"/>
      <p:bold r:id="rId14"/>
    </p:embeddedFont>
    <p:embeddedFont>
      <p:font typeface="-윤고딕330" charset="-127"/>
      <p:regular r:id="rId15"/>
    </p:embeddedFont>
    <p:embeddedFont>
      <p:font typeface="서울남산체 M" pitchFamily="18" charset="-127"/>
      <p:regular r:id="rId16"/>
    </p:embeddedFon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Calibri Light" pitchFamily="34" charset="0"/>
      <p:regular r:id="rId21"/>
      <p:italic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64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2313" userDrawn="1">
          <p15:clr>
            <a:srgbClr val="A4A3A4"/>
          </p15:clr>
        </p15:guide>
        <p15:guide id="8" pos="34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681"/>
    <a:srgbClr val="9CB7CA"/>
    <a:srgbClr val="222222"/>
    <a:srgbClr val="F55344"/>
    <a:srgbClr val="FDAAA2"/>
    <a:srgbClr val="417698"/>
    <a:srgbClr val="7BAAC7"/>
    <a:srgbClr val="A19F8F"/>
    <a:srgbClr val="4D4D4D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7" autoAdjust="0"/>
    <p:restoredTop sz="93129" autoAdjust="0"/>
  </p:normalViewPr>
  <p:slideViewPr>
    <p:cSldViewPr snapToGrid="0" showGuides="1">
      <p:cViewPr>
        <p:scale>
          <a:sx n="75" d="100"/>
          <a:sy n="75" d="100"/>
        </p:scale>
        <p:origin x="-1939" y="-202"/>
      </p:cViewPr>
      <p:guideLst>
        <p:guide orient="horz" pos="2364"/>
        <p:guide orient="horz" pos="799"/>
        <p:guide orient="horz" pos="3974"/>
        <p:guide pos="2880"/>
        <p:guide pos="226"/>
        <p:guide pos="5534"/>
        <p:guide pos="2313"/>
        <p:guide pos="34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D9A52-AC12-4321-B29C-CF2290F3AE62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C41E-3F4D-479D-A48B-078D4F73F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8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ko-KR" altLang="en-US" dirty="0" err="1" smtClean="0"/>
              <a:t>쉐어링</a:t>
            </a:r>
            <a:r>
              <a:rPr lang="ko-KR" altLang="en-US" dirty="0" smtClean="0"/>
              <a:t> 소개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대학생들의 주거공간 문제와 독거 노인</a:t>
            </a:r>
            <a:r>
              <a:rPr lang="ko-KR" altLang="en-US" baseline="0" dirty="0" smtClean="0"/>
              <a:t> 문제를 동시에 해결할 수 있음</a:t>
            </a:r>
            <a:endParaRPr lang="en-US" altLang="ko-KR" baseline="0" dirty="0" smtClean="0"/>
          </a:p>
          <a:p>
            <a:r>
              <a:rPr lang="ko-KR" altLang="en-US" dirty="0" smtClean="0"/>
              <a:t>그러나 현재 </a:t>
            </a:r>
            <a:r>
              <a:rPr lang="ko-KR" altLang="en-US" dirty="0" err="1" smtClean="0"/>
              <a:t>홈쉐어링은</a:t>
            </a:r>
            <a:r>
              <a:rPr lang="ko-KR" altLang="en-US" dirty="0" smtClean="0"/>
              <a:t> 원활하게 이루어지고 있지 않은 상황</a:t>
            </a:r>
            <a:endParaRPr lang="en-US" altLang="ko-KR" dirty="0" smtClean="0"/>
          </a:p>
          <a:p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노인들이 접하기 어려우며 </a:t>
            </a:r>
            <a:r>
              <a:rPr lang="en-US" altLang="ko-KR" baseline="0" dirty="0" smtClean="0"/>
              <a:t>2. </a:t>
            </a:r>
            <a:r>
              <a:rPr lang="ko-KR" altLang="en-US" baseline="0" dirty="0" smtClean="0"/>
              <a:t>안전성의 문제가 제기되는 중 </a:t>
            </a:r>
            <a:r>
              <a:rPr lang="en-US" altLang="ko-KR" baseline="0" dirty="0" smtClean="0"/>
              <a:t>3. </a:t>
            </a:r>
            <a:r>
              <a:rPr lang="ko-KR" altLang="en-US" baseline="0" dirty="0" smtClean="0"/>
              <a:t>세대 갈등 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C41E-3F4D-479D-A48B-078D4F73F6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24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해결 방안 모색</a:t>
            </a:r>
            <a:endParaRPr lang="en-US" altLang="ko-KR" dirty="0" smtClean="0"/>
          </a:p>
          <a:p>
            <a:r>
              <a:rPr lang="ko-KR" altLang="en-US" dirty="0" smtClean="0"/>
              <a:t>실제로 어르신과의 소통을 통하여 구체화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C41E-3F4D-479D-A48B-078D4F73F6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6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구현된 부분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구현 중인 부분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C41E-3F4D-479D-A48B-078D4F73F6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13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구현된 부분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구현 중인 부분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C41E-3F4D-479D-A48B-078D4F73F6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13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앞으로 구현할 부분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C41E-3F4D-479D-A48B-078D4F73F6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82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깃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소스 코드 관리를 위한 분산 버전 관리 시스템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 팀 같은 경우에는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깃허브를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C41E-3F4D-479D-A48B-078D4F73F6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19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현재는 </a:t>
            </a:r>
            <a:r>
              <a:rPr lang="ko-KR" altLang="en-US" dirty="0" err="1" smtClean="0"/>
              <a:t>소스트리로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깃허브에</a:t>
            </a:r>
            <a:r>
              <a:rPr lang="ko-KR" altLang="en-US" dirty="0" smtClean="0"/>
              <a:t> 접근하여 </a:t>
            </a:r>
            <a:r>
              <a:rPr lang="ko-KR" altLang="en-US" dirty="0" err="1" smtClean="0"/>
              <a:t>사용중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C41E-3F4D-479D-A48B-078D4F73F6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8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7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6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45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9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4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4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6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3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6D54-F9EB-443F-9790-32925779C21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06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C6D54-F9EB-443F-9790-32925779C210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2BFC3-2D54-456C-9579-BD2B9EB93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2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github.com/hjlim1030/FIX" TargetMode="Externa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01585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4549378"/>
            <a:ext cx="9144000" cy="23114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598738" y="4314428"/>
            <a:ext cx="3946524" cy="496093"/>
            <a:chOff x="2566988" y="3759200"/>
            <a:chExt cx="3946524" cy="496093"/>
          </a:xfrm>
        </p:grpSpPr>
        <p:grpSp>
          <p:nvGrpSpPr>
            <p:cNvPr id="6" name="그룹 5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각 삼각형 10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8" name="직각 삼각형 7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4069587" y="4277925"/>
            <a:ext cx="1004827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F.I.X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321" y="5243413"/>
            <a:ext cx="7813357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F</a:t>
            </a:r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amily</a:t>
            </a:r>
            <a:r>
              <a:rPr lang="en-US" altLang="ko-KR" sz="5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 I</a:t>
            </a:r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n</a:t>
            </a:r>
            <a:r>
              <a:rPr lang="en-US" altLang="ko-KR" sz="5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 X</a:t>
            </a:r>
            <a:r>
              <a:rPr lang="en-US" altLang="ko-KR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ylophone-house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66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6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603880" y="2127309"/>
            <a:ext cx="5936240" cy="144655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T</a:t>
            </a:r>
            <a:r>
              <a:rPr lang="en-US" altLang="ko-KR" sz="7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HANK </a:t>
            </a:r>
            <a:r>
              <a:rPr lang="en-US" altLang="ko-KR" sz="8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Y</a:t>
            </a:r>
            <a:r>
              <a:rPr lang="en-US" altLang="ko-KR" sz="7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OU</a:t>
            </a:r>
            <a:endParaRPr lang="ko-KR" altLang="en-US" sz="7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03888" y="3454400"/>
            <a:ext cx="5736224" cy="0"/>
          </a:xfrm>
          <a:prstGeom prst="line">
            <a:avLst/>
          </a:prstGeom>
          <a:ln w="38100">
            <a:solidFill>
              <a:srgbClr val="9C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925556" y="3454400"/>
            <a:ext cx="3292889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Family In Xylophone-house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5981700"/>
            <a:ext cx="91440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2598738" y="5740858"/>
            <a:ext cx="3946524" cy="496093"/>
            <a:chOff x="2566988" y="3759200"/>
            <a:chExt cx="3946524" cy="496093"/>
          </a:xfrm>
        </p:grpSpPr>
        <p:grpSp>
          <p:nvGrpSpPr>
            <p:cNvPr id="54" name="그룹 53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/>
                  <a:t>감사합니</a:t>
                </a:r>
                <a:r>
                  <a:rPr lang="ko-KR" altLang="en-US" b="1" dirty="0"/>
                  <a:t>다</a:t>
                </a:r>
              </a:p>
            </p:txBody>
          </p:sp>
          <p:sp>
            <p:nvSpPr>
              <p:cNvPr id="60" name="직각 삼각형 59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각 삼각형 6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57" name="직각 삼각형 56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각 삼각형 57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6648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6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-153126" y="-306278"/>
            <a:ext cx="3320140" cy="1323439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INDEX</a:t>
            </a:r>
            <a:endParaRPr lang="ko-KR" altLang="en-US" sz="1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4520" y="1910080"/>
            <a:ext cx="488948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bg1"/>
                </a:solidFill>
              </a:rPr>
              <a:t>기획 배경</a:t>
            </a:r>
            <a:endParaRPr lang="en-US" altLang="ko-KR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bg1"/>
                </a:solidFill>
              </a:rPr>
              <a:t>관련 조사</a:t>
            </a:r>
            <a:endParaRPr lang="en-US" altLang="ko-KR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bg1"/>
                </a:solidFill>
              </a:rPr>
              <a:t>프로젝트 진행 </a:t>
            </a:r>
            <a:r>
              <a:rPr lang="en-US" altLang="ko-KR" sz="4000" b="1" dirty="0">
                <a:solidFill>
                  <a:schemeClr val="bg1"/>
                </a:solidFill>
              </a:rPr>
              <a:t>–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계획</a:t>
            </a:r>
            <a:endParaRPr lang="en-US" altLang="ko-KR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bg1"/>
                </a:solidFill>
              </a:rPr>
              <a:t>프로젝트 진행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진행</a:t>
            </a:r>
            <a:endParaRPr lang="en-US" altLang="ko-KR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bg1"/>
                </a:solidFill>
              </a:rPr>
              <a:t>프로젝트 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GIT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활용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13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3400846" y="158809"/>
            <a:ext cx="2342308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기획배경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52381" y="1015057"/>
            <a:ext cx="2848857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서울시 </a:t>
            </a:r>
            <a:r>
              <a:rPr lang="ko-KR" altLang="en-US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홈쉐어링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C:\Users\user\Desktop\대학가 월세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1" b="30467"/>
          <a:stretch/>
        </p:blipFill>
        <p:spPr bwMode="auto">
          <a:xfrm>
            <a:off x="395231" y="1788160"/>
            <a:ext cx="4130414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9" t="14953" r="29457" b="10005"/>
          <a:stretch/>
        </p:blipFill>
        <p:spPr bwMode="auto">
          <a:xfrm>
            <a:off x="1412240" y="2445739"/>
            <a:ext cx="4015219" cy="407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연결선 15"/>
          <p:cNvCxnSpPr>
            <a:stCxn id="32" idx="1"/>
            <a:endCxn id="1029" idx="3"/>
          </p:cNvCxnSpPr>
          <p:nvPr/>
        </p:nvCxnSpPr>
        <p:spPr>
          <a:xfrm flipH="1">
            <a:off x="5274072" y="2721889"/>
            <a:ext cx="896381" cy="1355855"/>
          </a:xfrm>
          <a:prstGeom prst="line">
            <a:avLst/>
          </a:prstGeom>
          <a:ln w="25400">
            <a:solidFill>
              <a:srgbClr val="9C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170453" y="2188392"/>
            <a:ext cx="2700339" cy="1066994"/>
          </a:xfrm>
          <a:prstGeom prst="rect">
            <a:avLst/>
          </a:prstGeom>
          <a:solidFill>
            <a:srgbClr val="9C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solidFill>
                  <a:srgbClr val="446681"/>
                </a:solidFill>
              </a:rPr>
              <a:t>저조한 노인 참여율</a:t>
            </a:r>
            <a:endParaRPr lang="ko-KR" altLang="en-US" sz="2200" b="1" dirty="0">
              <a:solidFill>
                <a:srgbClr val="446681"/>
              </a:solidFill>
            </a:endParaRPr>
          </a:p>
        </p:txBody>
      </p:sp>
      <p:cxnSp>
        <p:nvCxnSpPr>
          <p:cNvPr id="50" name="직선 연결선 49"/>
          <p:cNvCxnSpPr>
            <a:stCxn id="51" idx="1"/>
            <a:endCxn id="1029" idx="3"/>
          </p:cNvCxnSpPr>
          <p:nvPr/>
        </p:nvCxnSpPr>
        <p:spPr>
          <a:xfrm flipH="1">
            <a:off x="5274072" y="4077744"/>
            <a:ext cx="896381" cy="0"/>
          </a:xfrm>
          <a:prstGeom prst="line">
            <a:avLst/>
          </a:prstGeom>
          <a:ln w="25400">
            <a:solidFill>
              <a:srgbClr val="9C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170453" y="3554504"/>
            <a:ext cx="2293938" cy="1046480"/>
          </a:xfrm>
          <a:prstGeom prst="rect">
            <a:avLst/>
          </a:prstGeom>
          <a:solidFill>
            <a:srgbClr val="9C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446681"/>
                </a:solidFill>
              </a:rPr>
              <a:t>안정성</a:t>
            </a:r>
            <a:endParaRPr lang="ko-KR" altLang="en-US" sz="2400" b="1" dirty="0">
              <a:solidFill>
                <a:srgbClr val="446681"/>
              </a:solidFill>
            </a:endParaRPr>
          </a:p>
        </p:txBody>
      </p:sp>
      <p:cxnSp>
        <p:nvCxnSpPr>
          <p:cNvPr id="61" name="직선 연결선 60"/>
          <p:cNvCxnSpPr>
            <a:stCxn id="62" idx="1"/>
            <a:endCxn id="1029" idx="3"/>
          </p:cNvCxnSpPr>
          <p:nvPr/>
        </p:nvCxnSpPr>
        <p:spPr>
          <a:xfrm flipH="1" flipV="1">
            <a:off x="5274072" y="4077744"/>
            <a:ext cx="896381" cy="1335083"/>
          </a:xfrm>
          <a:prstGeom prst="line">
            <a:avLst/>
          </a:prstGeom>
          <a:ln w="25400">
            <a:solidFill>
              <a:srgbClr val="9C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6170453" y="4889587"/>
            <a:ext cx="2293938" cy="1046480"/>
          </a:xfrm>
          <a:prstGeom prst="rect">
            <a:avLst/>
          </a:prstGeom>
          <a:solidFill>
            <a:srgbClr val="9C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446681"/>
                </a:solidFill>
              </a:rPr>
              <a:t>세대 갈등</a:t>
            </a:r>
            <a:endParaRPr lang="ko-KR" altLang="en-US" sz="2400" b="1" dirty="0">
              <a:solidFill>
                <a:srgbClr val="446681"/>
              </a:solidFill>
            </a:endParaRPr>
          </a:p>
        </p:txBody>
      </p:sp>
      <p:pic>
        <p:nvPicPr>
          <p:cNvPr id="1029" name="Picture 5" descr="C:\Users\user\Desktop\광진구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28" y="1684893"/>
            <a:ext cx="4820444" cy="4785702"/>
          </a:xfrm>
          <a:prstGeom prst="rect">
            <a:avLst/>
          </a:prstGeom>
          <a:noFill/>
          <a:ln w="12700">
            <a:solidFill>
              <a:srgbClr val="9CB7C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00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3271003" y="158809"/>
            <a:ext cx="2601994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관련 조사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5940" y="1024572"/>
            <a:ext cx="3052439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문제 해결과 소통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0683" y="1742195"/>
            <a:ext cx="2520000" cy="720000"/>
          </a:xfrm>
          <a:prstGeom prst="rect">
            <a:avLst/>
          </a:prstGeom>
          <a:solidFill>
            <a:srgbClr val="9C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446681"/>
                </a:solidFill>
              </a:rPr>
              <a:t>노인 참여</a:t>
            </a:r>
            <a:endParaRPr lang="ko-KR" altLang="en-US" sz="2000" b="1" dirty="0">
              <a:solidFill>
                <a:srgbClr val="44668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12000" y="1742195"/>
            <a:ext cx="2520000" cy="720000"/>
          </a:xfrm>
          <a:prstGeom prst="rect">
            <a:avLst/>
          </a:prstGeom>
          <a:solidFill>
            <a:srgbClr val="9C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446681"/>
                </a:solidFill>
              </a:rPr>
              <a:t>안전성</a:t>
            </a:r>
            <a:endParaRPr lang="ko-KR" altLang="en-US" sz="2000" b="1" dirty="0">
              <a:solidFill>
                <a:srgbClr val="44668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93318" y="1742194"/>
            <a:ext cx="2520000" cy="720000"/>
          </a:xfrm>
          <a:prstGeom prst="rect">
            <a:avLst/>
          </a:prstGeom>
          <a:solidFill>
            <a:srgbClr val="9C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446681"/>
                </a:solidFill>
              </a:rPr>
              <a:t>세대 갈등 해소</a:t>
            </a:r>
            <a:endParaRPr lang="ko-KR" altLang="en-US" sz="2000" b="1" dirty="0">
              <a:solidFill>
                <a:srgbClr val="44668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271003" y="2502739"/>
            <a:ext cx="2601993" cy="3638820"/>
            <a:chOff x="3271003" y="2898979"/>
            <a:chExt cx="2601993" cy="3638820"/>
          </a:xfrm>
        </p:grpSpPr>
        <p:sp>
          <p:nvSpPr>
            <p:cNvPr id="40" name="직사각형 39"/>
            <p:cNvSpPr/>
            <p:nvPr/>
          </p:nvSpPr>
          <p:spPr>
            <a:xfrm>
              <a:off x="3312000" y="2898979"/>
              <a:ext cx="2520000" cy="3638820"/>
            </a:xfrm>
            <a:prstGeom prst="rect">
              <a:avLst/>
            </a:prstGeom>
            <a:noFill/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71003" y="2898979"/>
              <a:ext cx="260199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 smtClean="0"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en-US" altLang="ko-KR" dirty="0" smtClean="0">
                  <a:latin typeface="서울남산체 M" pitchFamily="18" charset="-127"/>
                  <a:ea typeface="서울남산체 M" pitchFamily="18" charset="-127"/>
                </a:rPr>
                <a:t>- </a:t>
              </a:r>
              <a:r>
                <a:rPr lang="ko-KR" altLang="en-US" dirty="0" smtClean="0">
                  <a:latin typeface="서울남산체 M" pitchFamily="18" charset="-127"/>
                  <a:ea typeface="서울남산체 M" pitchFamily="18" charset="-127"/>
                </a:rPr>
                <a:t>안전한 가입 절차</a:t>
              </a:r>
              <a:endParaRPr lang="ko-KR" altLang="en-US" dirty="0">
                <a:latin typeface="서울남산체 M" pitchFamily="18" charset="-127"/>
                <a:ea typeface="서울남산체 M" pitchFamily="18" charset="-127"/>
              </a:endParaRPr>
            </a:p>
            <a:p>
              <a:endParaRPr lang="en-US" altLang="ko-KR" dirty="0" smtClean="0"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en-US" altLang="ko-KR" dirty="0" smtClean="0">
                  <a:latin typeface="서울남산체 M" pitchFamily="18" charset="-127"/>
                  <a:ea typeface="서울남산체 M" pitchFamily="18" charset="-127"/>
                </a:rPr>
                <a:t>- </a:t>
              </a:r>
              <a:r>
                <a:rPr lang="ko-KR" altLang="en-US" dirty="0" err="1" smtClean="0">
                  <a:latin typeface="서울남산체 M" pitchFamily="18" charset="-127"/>
                  <a:ea typeface="서울남산체 M" pitchFamily="18" charset="-127"/>
                </a:rPr>
                <a:t>매칭</a:t>
              </a:r>
              <a:r>
                <a:rPr lang="ko-KR" altLang="en-US" dirty="0" smtClean="0">
                  <a:latin typeface="서울남산체 M" pitchFamily="18" charset="-127"/>
                  <a:ea typeface="서울남산체 M" pitchFamily="18" charset="-127"/>
                </a:rPr>
                <a:t> 전 두 사람 간의    </a:t>
              </a:r>
              <a:endParaRPr lang="en-US" altLang="ko-KR" dirty="0" smtClean="0"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ko-KR" altLang="en-US" dirty="0" smtClean="0">
                  <a:latin typeface="서울남산체 M" pitchFamily="18" charset="-127"/>
                  <a:ea typeface="서울남산체 M" pitchFamily="18" charset="-127"/>
                </a:rPr>
                <a:t>  소통의 기회 제공</a:t>
              </a:r>
              <a:endParaRPr lang="en-US" altLang="ko-KR" dirty="0" smtClean="0">
                <a:latin typeface="서울남산체 M" pitchFamily="18" charset="-127"/>
                <a:ea typeface="서울남산체 M" pitchFamily="18" charset="-127"/>
              </a:endParaRPr>
            </a:p>
            <a:p>
              <a:endParaRPr lang="en-US" altLang="ko-KR" dirty="0" smtClean="0"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en-US" altLang="ko-KR" dirty="0" smtClean="0">
                  <a:latin typeface="서울남산체 M" pitchFamily="18" charset="-127"/>
                  <a:ea typeface="서울남산체 M" pitchFamily="18" charset="-127"/>
                </a:rPr>
                <a:t>- </a:t>
              </a:r>
              <a:r>
                <a:rPr lang="ko-KR" altLang="en-US" dirty="0" smtClean="0">
                  <a:latin typeface="서울남산체 M" pitchFamily="18" charset="-127"/>
                  <a:ea typeface="서울남산체 M" pitchFamily="18" charset="-127"/>
                </a:rPr>
                <a:t>중요도 기반 평가 함수  </a:t>
              </a:r>
              <a:endParaRPr lang="en-US" altLang="ko-KR" dirty="0" smtClean="0"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en-US" altLang="ko-KR" dirty="0">
                  <a:latin typeface="서울남산체 M" pitchFamily="18" charset="-127"/>
                  <a:ea typeface="서울남산체 M" pitchFamily="18" charset="-127"/>
                </a:rPr>
                <a:t> </a:t>
              </a:r>
              <a:r>
                <a:rPr lang="en-US" altLang="ko-KR" dirty="0" smtClean="0">
                  <a:latin typeface="서울남산체 M" pitchFamily="18" charset="-127"/>
                  <a:ea typeface="서울남산체 M" pitchFamily="18" charset="-127"/>
                </a:rPr>
                <a:t> </a:t>
              </a:r>
              <a:r>
                <a:rPr lang="ko-KR" altLang="en-US" dirty="0" smtClean="0">
                  <a:latin typeface="서울남산체 M" pitchFamily="18" charset="-127"/>
                  <a:ea typeface="서울남산체 M" pitchFamily="18" charset="-127"/>
                </a:rPr>
                <a:t>를 바탕으로 한 </a:t>
              </a:r>
              <a:r>
                <a:rPr lang="ko-KR" altLang="en-US" dirty="0" err="1" smtClean="0">
                  <a:latin typeface="서울남산체 M" pitchFamily="18" charset="-127"/>
                  <a:ea typeface="서울남산체 M" pitchFamily="18" charset="-127"/>
                </a:rPr>
                <a:t>매칭</a:t>
              </a:r>
              <a:endParaRPr lang="en-US" altLang="ko-KR" dirty="0" smtClean="0">
                <a:latin typeface="서울남산체 M" pitchFamily="18" charset="-127"/>
                <a:ea typeface="서울남산체 M" pitchFamily="18" charset="-127"/>
              </a:endParaRPr>
            </a:p>
            <a:p>
              <a:endParaRPr lang="en-US" altLang="ko-KR" dirty="0"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en-US" altLang="ko-KR" dirty="0" smtClean="0">
                  <a:latin typeface="서울남산체 M" pitchFamily="18" charset="-127"/>
                  <a:ea typeface="서울남산체 M" pitchFamily="18" charset="-127"/>
                </a:rPr>
                <a:t>- </a:t>
              </a:r>
              <a:r>
                <a:rPr lang="ko-KR" altLang="en-US" dirty="0" smtClean="0">
                  <a:latin typeface="서울남산체 M" pitchFamily="18" charset="-127"/>
                  <a:ea typeface="서울남산체 M" pitchFamily="18" charset="-127"/>
                </a:rPr>
                <a:t>종료 후 평가</a:t>
              </a:r>
              <a:endParaRPr lang="en-US" altLang="ko-KR" dirty="0" smtClean="0"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   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피드백 과정을 통하여     </a:t>
              </a:r>
              <a:endParaRPr lang="en-US" altLang="ko-KR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 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  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사후관리까지</a:t>
              </a:r>
              <a:endParaRPr lang="ko-KR" altLang="en-US" dirty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893318" y="2502738"/>
            <a:ext cx="2520000" cy="3638820"/>
            <a:chOff x="5893318" y="2898978"/>
            <a:chExt cx="2520000" cy="3638820"/>
          </a:xfrm>
        </p:grpSpPr>
        <p:sp>
          <p:nvSpPr>
            <p:cNvPr id="41" name="직사각형 40"/>
            <p:cNvSpPr/>
            <p:nvPr/>
          </p:nvSpPr>
          <p:spPr>
            <a:xfrm>
              <a:off x="5893318" y="2898978"/>
              <a:ext cx="2520000" cy="3638820"/>
            </a:xfrm>
            <a:prstGeom prst="rect">
              <a:avLst/>
            </a:prstGeom>
            <a:noFill/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93318" y="2898979"/>
              <a:ext cx="25200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- 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서로 소통할 수 있는 </a:t>
              </a:r>
              <a:endParaRPr lang="en-US" altLang="ko-KR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 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 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채팅 공간을 마련</a:t>
              </a:r>
              <a:endParaRPr lang="en-US" altLang="ko-KR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- 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제 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3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자 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(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중재자</a:t>
              </a:r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) 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가 </a:t>
              </a:r>
              <a:endParaRPr lang="en-US" altLang="ko-KR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  갈등 해소</a:t>
              </a:r>
              <a:endParaRPr lang="en-US" altLang="ko-KR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pPr marL="285750" indent="-285750">
                <a:buFontTx/>
                <a:buChar char="-"/>
              </a:pPr>
              <a:endParaRPr lang="ko-KR" altLang="en-US" dirty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30683" y="2502738"/>
            <a:ext cx="2540320" cy="3638820"/>
            <a:chOff x="730683" y="2898978"/>
            <a:chExt cx="2540320" cy="3638820"/>
          </a:xfrm>
        </p:grpSpPr>
        <p:sp>
          <p:nvSpPr>
            <p:cNvPr id="4" name="직사각형 3"/>
            <p:cNvSpPr/>
            <p:nvPr/>
          </p:nvSpPr>
          <p:spPr>
            <a:xfrm>
              <a:off x="730683" y="2898978"/>
              <a:ext cx="2520000" cy="3638820"/>
            </a:xfrm>
            <a:prstGeom prst="rect">
              <a:avLst/>
            </a:prstGeom>
            <a:noFill/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1003" y="2898979"/>
              <a:ext cx="2520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 smtClean="0"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en-US" altLang="ko-KR" dirty="0" smtClean="0">
                  <a:latin typeface="서울남산체 M" pitchFamily="18" charset="-127"/>
                  <a:ea typeface="서울남산체 M" pitchFamily="18" charset="-127"/>
                </a:rPr>
                <a:t>- </a:t>
              </a:r>
              <a:r>
                <a:rPr lang="ko-KR" altLang="en-US" dirty="0" smtClean="0">
                  <a:latin typeface="서울남산체 M" pitchFamily="18" charset="-127"/>
                  <a:ea typeface="서울남산체 M" pitchFamily="18" charset="-127"/>
                </a:rPr>
                <a:t>어르신들을 위한 </a:t>
              </a:r>
              <a:r>
                <a:rPr lang="en-US" altLang="ko-KR" dirty="0" smtClean="0">
                  <a:latin typeface="서울남산체 M" pitchFamily="18" charset="-127"/>
                  <a:ea typeface="서울남산체 M" pitchFamily="18" charset="-127"/>
                </a:rPr>
                <a:t>UI</a:t>
              </a:r>
            </a:p>
            <a:p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en-US" altLang="ko-KR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- </a:t>
              </a:r>
              <a:r>
                <a:rPr lang="ko-KR" altLang="en-US" dirty="0" err="1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리빙랩을</a:t>
              </a:r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 통해 만난 </a:t>
              </a:r>
              <a:endParaRPr lang="en-US" altLang="ko-KR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ko-KR" altLang="en-US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  시니어와의 의견 공유</a:t>
              </a:r>
              <a:endParaRPr lang="ko-KR" altLang="en-US" dirty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pic>
        <p:nvPicPr>
          <p:cNvPr id="2052" name="Picture 4" descr="C:\Users\user\Desktop\KakaoTalk_20180415_2150502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01" y="4635803"/>
            <a:ext cx="2417563" cy="135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011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721974" y="158808"/>
            <a:ext cx="3700052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프로젝트 진행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55612" y="1015057"/>
            <a:ext cx="920445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계</a:t>
            </a:r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획</a:t>
            </a:r>
          </a:p>
        </p:txBody>
      </p:sp>
      <p:pic>
        <p:nvPicPr>
          <p:cNvPr id="46" name="Picture 2" descr="C:\Users\user\Desktop\KakaoTalk_20180420_19163031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7" r="-472" b="60399"/>
          <a:stretch/>
        </p:blipFill>
        <p:spPr bwMode="auto">
          <a:xfrm>
            <a:off x="215094" y="1772781"/>
            <a:ext cx="1396448" cy="348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user\Desktop\KakaoTalk_20180420_19163031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19" r="-829" b="28891"/>
          <a:stretch/>
        </p:blipFill>
        <p:spPr bwMode="auto">
          <a:xfrm>
            <a:off x="816220" y="2545288"/>
            <a:ext cx="1401410" cy="372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2326228" y="1917790"/>
            <a:ext cx="6632348" cy="4750516"/>
            <a:chOff x="2598738" y="1965960"/>
            <a:chExt cx="6419621" cy="4504499"/>
          </a:xfrm>
        </p:grpSpPr>
        <p:sp>
          <p:nvSpPr>
            <p:cNvPr id="64" name="직사각형 63"/>
            <p:cNvSpPr/>
            <p:nvPr/>
          </p:nvSpPr>
          <p:spPr>
            <a:xfrm>
              <a:off x="6342061" y="5130114"/>
              <a:ext cx="2676298" cy="1208972"/>
            </a:xfrm>
            <a:prstGeom prst="rect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최종 </a:t>
              </a:r>
              <a:r>
                <a:rPr lang="ko-KR" altLang="en-US" sz="1600" b="1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계</a:t>
              </a:r>
              <a:r>
                <a:rPr lang="ko-KR" altLang="en-US" sz="16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약</a:t>
              </a:r>
              <a:endParaRPr lang="en-US" altLang="ko-KR" sz="1600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리스트 </a:t>
              </a:r>
              <a:r>
                <a:rPr lang="ko-KR" altLang="en-US" sz="16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뷰로</a:t>
              </a:r>
              <a:r>
                <a:rPr lang="ko-KR" altLang="en-US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 구현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관리자 승인으로 동거확정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상호 간의 계약서 확인가능</a:t>
              </a:r>
              <a:endParaRPr lang="en-US" altLang="ko-KR" sz="16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331169" y="3022283"/>
              <a:ext cx="2676298" cy="1834572"/>
            </a:xfrm>
            <a:prstGeom prst="rect">
              <a:avLst/>
            </a:prstGeom>
            <a:solidFill>
              <a:srgbClr val="9CB7CA"/>
            </a:solidFill>
            <a:ln>
              <a:solidFill>
                <a:srgbClr val="9CB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매칭</a:t>
              </a:r>
              <a:r>
                <a:rPr lang="ko-KR" altLang="en-US" sz="16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 프로그램 구성</a:t>
              </a:r>
              <a:endParaRPr lang="en-US" altLang="ko-KR" sz="1600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  <a:p>
              <a:endParaRPr lang="en-US" altLang="ko-KR" sz="5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중요도 평가 함수를 통한 </a:t>
              </a:r>
              <a:r>
                <a:rPr lang="ko-KR" altLang="en-US" sz="1600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매칭</a:t>
              </a:r>
              <a:r>
                <a:rPr lang="ko-KR" altLang="en-US" sz="16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 프로그램 </a:t>
              </a:r>
              <a:r>
                <a:rPr lang="ko-KR" altLang="en-US" sz="16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설계</a:t>
              </a:r>
              <a:endParaRPr lang="en-US" altLang="ko-KR" sz="16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  <a:p>
              <a:endParaRPr lang="en-US" altLang="ko-KR" sz="7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  <a:p>
              <a:r>
                <a:rPr lang="ko-KR" altLang="en-US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 흡연</a:t>
              </a:r>
              <a:r>
                <a:rPr lang="en-US" altLang="ko-KR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, </a:t>
              </a:r>
              <a:r>
                <a:rPr lang="ko-KR" altLang="en-US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통금</a:t>
              </a:r>
              <a:r>
                <a:rPr lang="en-US" altLang="ko-KR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, </a:t>
              </a:r>
              <a:r>
                <a:rPr lang="ko-KR" altLang="en-US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반려동물 </a:t>
              </a:r>
              <a:r>
                <a:rPr lang="en-US" altLang="ko-KR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-&gt; </a:t>
              </a:r>
              <a:r>
                <a:rPr lang="ko-KR" altLang="en-US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점수화</a:t>
              </a:r>
              <a:endParaRPr lang="en-US" altLang="ko-KR" sz="14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  <a:p>
              <a:r>
                <a:rPr lang="ko-KR" altLang="en-US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 비용</a:t>
              </a:r>
              <a:r>
                <a:rPr lang="en-US" altLang="ko-KR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, </a:t>
              </a:r>
              <a:r>
                <a:rPr lang="ko-KR" altLang="en-US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주소 </a:t>
              </a:r>
              <a:r>
                <a:rPr lang="en-US" altLang="ko-KR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-&gt; </a:t>
              </a:r>
              <a:r>
                <a:rPr lang="ko-KR" altLang="en-US" sz="14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가감제</a:t>
              </a:r>
              <a:endParaRPr lang="en-US" altLang="ko-KR" sz="14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  <a:p>
              <a:r>
                <a:rPr lang="ko-KR" altLang="en-US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 도움 가능 여부 </a:t>
              </a:r>
              <a:r>
                <a:rPr lang="en-US" altLang="ko-KR" sz="14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-&gt; </a:t>
              </a:r>
              <a:r>
                <a:rPr lang="en-US" altLang="ko-KR" sz="1400" dirty="0" err="1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446681"/>
                  </a:solidFill>
                  <a:latin typeface="서울남산체 M" pitchFamily="18" charset="-127"/>
                  <a:ea typeface="서울남산체 M" pitchFamily="18" charset="-127"/>
                  <a:cs typeface="Arial" panose="020B0604020202020204" pitchFamily="34" charset="0"/>
                </a:rPr>
                <a:t>Bool</a:t>
              </a:r>
              <a:endParaRPr lang="en-US" altLang="ko-KR" sz="14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44668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598738" y="1965960"/>
              <a:ext cx="3801895" cy="4504499"/>
              <a:chOff x="948095" y="1681442"/>
              <a:chExt cx="3937110" cy="460138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4119103" y="1713933"/>
                <a:ext cx="295275" cy="66675"/>
              </a:xfrm>
              <a:prstGeom prst="rect">
                <a:avLst/>
              </a:prstGeom>
              <a:solidFill>
                <a:srgbClr val="9CB7CA"/>
              </a:solidFill>
              <a:ln>
                <a:solidFill>
                  <a:srgbClr val="9CB7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4243881" y="2091690"/>
                <a:ext cx="45719" cy="3785394"/>
              </a:xfrm>
              <a:prstGeom prst="rect">
                <a:avLst/>
              </a:prstGeom>
              <a:solidFill>
                <a:srgbClr val="9CB7CA"/>
              </a:solidFill>
              <a:ln>
                <a:solidFill>
                  <a:srgbClr val="9CB7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4243880" y="1747270"/>
                <a:ext cx="45719" cy="3785394"/>
              </a:xfrm>
              <a:prstGeom prst="rect">
                <a:avLst/>
              </a:prstGeom>
              <a:solidFill>
                <a:srgbClr val="9CB7CA"/>
              </a:solidFill>
              <a:ln>
                <a:solidFill>
                  <a:srgbClr val="9CB7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119103" y="6216147"/>
                <a:ext cx="295275" cy="66675"/>
              </a:xfrm>
              <a:prstGeom prst="rect">
                <a:avLst/>
              </a:prstGeom>
              <a:solidFill>
                <a:srgbClr val="9CB7CA"/>
              </a:solidFill>
              <a:ln>
                <a:solidFill>
                  <a:srgbClr val="9CB7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241500" y="2433797"/>
                <a:ext cx="45719" cy="3785394"/>
              </a:xfrm>
              <a:prstGeom prst="rect">
                <a:avLst/>
              </a:prstGeom>
              <a:solidFill>
                <a:srgbClr val="9CB7CA"/>
              </a:solidFill>
              <a:ln>
                <a:solidFill>
                  <a:srgbClr val="9CB7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4171490" y="2399268"/>
                <a:ext cx="190500" cy="190500"/>
                <a:chOff x="923120" y="2786572"/>
                <a:chExt cx="190500" cy="190500"/>
              </a:xfrm>
            </p:grpSpPr>
            <p:sp>
              <p:nvSpPr>
                <p:cNvPr id="62" name="타원 61"/>
                <p:cNvSpPr/>
                <p:nvPr/>
              </p:nvSpPr>
              <p:spPr>
                <a:xfrm>
                  <a:off x="923120" y="2786572"/>
                  <a:ext cx="190500" cy="190500"/>
                </a:xfrm>
                <a:prstGeom prst="ellipse">
                  <a:avLst/>
                </a:prstGeom>
                <a:solidFill>
                  <a:srgbClr val="F553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타원 72"/>
                <p:cNvSpPr/>
                <p:nvPr/>
              </p:nvSpPr>
              <p:spPr>
                <a:xfrm>
                  <a:off x="960426" y="2818957"/>
                  <a:ext cx="115888" cy="1158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4171490" y="4641632"/>
                <a:ext cx="190500" cy="190500"/>
                <a:chOff x="923120" y="3004524"/>
                <a:chExt cx="190500" cy="190500"/>
              </a:xfrm>
            </p:grpSpPr>
            <p:sp>
              <p:nvSpPr>
                <p:cNvPr id="75" name="타원 74"/>
                <p:cNvSpPr/>
                <p:nvPr/>
              </p:nvSpPr>
              <p:spPr>
                <a:xfrm>
                  <a:off x="923120" y="3004524"/>
                  <a:ext cx="190500" cy="190500"/>
                </a:xfrm>
                <a:prstGeom prst="ellipse">
                  <a:avLst/>
                </a:prstGeom>
                <a:solidFill>
                  <a:srgbClr val="9CB7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타원 75"/>
                <p:cNvSpPr/>
                <p:nvPr/>
              </p:nvSpPr>
              <p:spPr>
                <a:xfrm>
                  <a:off x="960426" y="3041830"/>
                  <a:ext cx="115888" cy="1158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8" name="타원 77"/>
              <p:cNvSpPr/>
              <p:nvPr/>
            </p:nvSpPr>
            <p:spPr>
              <a:xfrm>
                <a:off x="4171490" y="3792490"/>
                <a:ext cx="190501" cy="190500"/>
              </a:xfrm>
              <a:prstGeom prst="ellipse">
                <a:avLst/>
              </a:prstGeom>
              <a:solidFill>
                <a:srgbClr val="9CB7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0" name="그룹 79"/>
              <p:cNvGrpSpPr/>
              <p:nvPr/>
            </p:nvGrpSpPr>
            <p:grpSpPr>
              <a:xfrm>
                <a:off x="4171490" y="5435887"/>
                <a:ext cx="190500" cy="190500"/>
                <a:chOff x="923120" y="2786572"/>
                <a:chExt cx="190500" cy="190500"/>
              </a:xfrm>
            </p:grpSpPr>
            <p:sp>
              <p:nvSpPr>
                <p:cNvPr id="81" name="타원 80"/>
                <p:cNvSpPr/>
                <p:nvPr/>
              </p:nvSpPr>
              <p:spPr>
                <a:xfrm>
                  <a:off x="923120" y="2786572"/>
                  <a:ext cx="190500" cy="190500"/>
                </a:xfrm>
                <a:prstGeom prst="ellipse">
                  <a:avLst/>
                </a:prstGeom>
                <a:solidFill>
                  <a:srgbClr val="9CB7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81"/>
                <p:cNvSpPr/>
                <p:nvPr/>
              </p:nvSpPr>
              <p:spPr>
                <a:xfrm>
                  <a:off x="960426" y="2823878"/>
                  <a:ext cx="115888" cy="1158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3" name="그룹 82"/>
              <p:cNvGrpSpPr/>
              <p:nvPr/>
            </p:nvGrpSpPr>
            <p:grpSpPr>
              <a:xfrm>
                <a:off x="948095" y="1681442"/>
                <a:ext cx="3170374" cy="1732495"/>
                <a:chOff x="482453" y="1904658"/>
                <a:chExt cx="3170374" cy="1732495"/>
              </a:xfrm>
            </p:grpSpPr>
            <p:sp>
              <p:nvSpPr>
                <p:cNvPr id="84" name="직사각형 83"/>
                <p:cNvSpPr/>
                <p:nvPr/>
              </p:nvSpPr>
              <p:spPr>
                <a:xfrm>
                  <a:off x="482453" y="1904658"/>
                  <a:ext cx="2771481" cy="1732495"/>
                </a:xfrm>
                <a:prstGeom prst="rect">
                  <a:avLst/>
                </a:prstGeom>
                <a:solidFill>
                  <a:srgbClr val="F553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>
                      <a:ln>
                        <a:solidFill>
                          <a:srgbClr val="F51979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서울남산체 M" pitchFamily="18" charset="-127"/>
                      <a:ea typeface="서울남산체 M" pitchFamily="18" charset="-127"/>
                      <a:cs typeface="Arial" panose="020B0604020202020204" pitchFamily="34" charset="0"/>
                    </a:rPr>
                    <a:t>회원가입 구성</a:t>
                  </a:r>
                  <a:endParaRPr lang="en-US" altLang="ko-KR" b="1" dirty="0">
                    <a:ln>
                      <a:solidFill>
                        <a:srgbClr val="F5197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서울남산체 M" pitchFamily="18" charset="-127"/>
                    <a:ea typeface="서울남산체 M" pitchFamily="18" charset="-127"/>
                    <a:cs typeface="Arial" panose="020B0604020202020204" pitchFamily="34" charset="0"/>
                  </a:endParaRPr>
                </a:p>
                <a:p>
                  <a:endParaRPr lang="en-US" altLang="ko-KR" sz="600" b="1" dirty="0">
                    <a:ln>
                      <a:solidFill>
                        <a:srgbClr val="F5197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서울남산체 M" pitchFamily="18" charset="-127"/>
                    <a:ea typeface="서울남산체 M" pitchFamily="18" charset="-127"/>
                    <a:cs typeface="Arial" panose="020B0604020202020204" pitchFamily="34" charset="0"/>
                  </a:endParaRPr>
                </a:p>
                <a:p>
                  <a:pPr marL="285750" indent="-285750">
                    <a:buFontTx/>
                    <a:buChar char="-"/>
                  </a:pPr>
                  <a:r>
                    <a:rPr lang="ko-KR" altLang="en-US" dirty="0">
                      <a:ln>
                        <a:solidFill>
                          <a:srgbClr val="F51979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서울남산체 M" pitchFamily="18" charset="-127"/>
                      <a:ea typeface="서울남산체 M" pitchFamily="18" charset="-127"/>
                      <a:cs typeface="Arial" panose="020B0604020202020204" pitchFamily="34" charset="0"/>
                    </a:rPr>
                    <a:t>시니어와 주니어 회원에 대한 데이터베이스 생성</a:t>
                  </a:r>
                  <a:endParaRPr lang="en-US" altLang="ko-KR" dirty="0">
                    <a:ln>
                      <a:solidFill>
                        <a:srgbClr val="F5197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서울남산체 M" pitchFamily="18" charset="-127"/>
                    <a:ea typeface="서울남산체 M" pitchFamily="18" charset="-127"/>
                    <a:cs typeface="Arial" panose="020B0604020202020204" pitchFamily="34" charset="0"/>
                  </a:endParaRPr>
                </a:p>
                <a:p>
                  <a:pPr marL="285750" indent="-285750">
                    <a:buFontTx/>
                    <a:buChar char="-"/>
                  </a:pPr>
                  <a:r>
                    <a:rPr lang="ko-KR" altLang="en-US" dirty="0">
                      <a:ln>
                        <a:solidFill>
                          <a:srgbClr val="F51979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서울남산체 M" pitchFamily="18" charset="-127"/>
                      <a:ea typeface="서울남산체 M" pitchFamily="18" charset="-127"/>
                      <a:cs typeface="Arial" panose="020B0604020202020204" pitchFamily="34" charset="0"/>
                    </a:rPr>
                    <a:t>충분한 정보를 기반으로 안전성 </a:t>
                  </a:r>
                  <a:r>
                    <a:rPr lang="ko-KR" altLang="en-US" dirty="0" smtClean="0">
                      <a:ln>
                        <a:solidFill>
                          <a:srgbClr val="F51979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서울남산체 M" pitchFamily="18" charset="-127"/>
                      <a:ea typeface="서울남산체 M" pitchFamily="18" charset="-127"/>
                      <a:cs typeface="Arial" panose="020B0604020202020204" pitchFamily="34" charset="0"/>
                    </a:rPr>
                    <a:t>보장</a:t>
                  </a:r>
                  <a:endParaRPr lang="ko-KR" altLang="en-US" dirty="0"/>
                </a:p>
              </p:txBody>
            </p:sp>
            <p:sp>
              <p:nvSpPr>
                <p:cNvPr id="85" name="이등변 삼각형 84"/>
                <p:cNvSpPr/>
                <p:nvPr/>
              </p:nvSpPr>
              <p:spPr>
                <a:xfrm rot="5400000">
                  <a:off x="3144335" y="2475207"/>
                  <a:ext cx="546158" cy="470826"/>
                </a:xfrm>
                <a:prstGeom prst="triangle">
                  <a:avLst/>
                </a:prstGeom>
                <a:solidFill>
                  <a:srgbClr val="F553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5" name="이등변 삼각형 94"/>
              <p:cNvSpPr/>
              <p:nvPr/>
            </p:nvSpPr>
            <p:spPr>
              <a:xfrm rot="16200000">
                <a:off x="4376713" y="3652761"/>
                <a:ext cx="546158" cy="470826"/>
              </a:xfrm>
              <a:prstGeom prst="triangle">
                <a:avLst/>
              </a:prstGeom>
              <a:solidFill>
                <a:srgbClr val="9CB7CA"/>
              </a:solidFill>
              <a:ln>
                <a:solidFill>
                  <a:srgbClr val="9CB7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이등변 삼각형 98"/>
              <p:cNvSpPr/>
              <p:nvPr/>
            </p:nvSpPr>
            <p:spPr>
              <a:xfrm rot="16200000">
                <a:off x="4376712" y="5297252"/>
                <a:ext cx="546158" cy="470826"/>
              </a:xfrm>
              <a:prstGeom prst="triangle">
                <a:avLst/>
              </a:prstGeom>
              <a:solidFill>
                <a:srgbClr val="9CB7CA"/>
              </a:solidFill>
              <a:ln>
                <a:solidFill>
                  <a:srgbClr val="9CB7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948095" y="4093292"/>
                <a:ext cx="3170374" cy="1259459"/>
                <a:chOff x="482453" y="2284981"/>
                <a:chExt cx="3170374" cy="1259459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482453" y="2284981"/>
                  <a:ext cx="2771481" cy="1259459"/>
                </a:xfrm>
                <a:prstGeom prst="rect">
                  <a:avLst/>
                </a:prstGeom>
                <a:solidFill>
                  <a:srgbClr val="9CB7CA"/>
                </a:solidFill>
                <a:ln>
                  <a:solidFill>
                    <a:srgbClr val="9CB7C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600" b="1" dirty="0">
                      <a:ln>
                        <a:solidFill>
                          <a:srgbClr val="F51979">
                            <a:alpha val="0"/>
                          </a:srgbClr>
                        </a:solidFill>
                      </a:ln>
                      <a:solidFill>
                        <a:srgbClr val="446681"/>
                      </a:solidFill>
                      <a:latin typeface="서울남산체 M" pitchFamily="18" charset="-127"/>
                      <a:ea typeface="서울남산체 M" pitchFamily="18" charset="-127"/>
                      <a:cs typeface="Arial" panose="020B0604020202020204" pitchFamily="34" charset="0"/>
                    </a:rPr>
                    <a:t>소통 기능</a:t>
                  </a:r>
                  <a:endParaRPr lang="en-US" altLang="ko-KR" sz="1600" b="1" dirty="0">
                    <a:ln>
                      <a:solidFill>
                        <a:srgbClr val="F51979">
                          <a:alpha val="0"/>
                        </a:srgbClr>
                      </a:solidFill>
                    </a:ln>
                    <a:solidFill>
                      <a:srgbClr val="446681"/>
                    </a:solidFill>
                    <a:latin typeface="서울남산체 M" pitchFamily="18" charset="-127"/>
                    <a:ea typeface="서울남산체 M" pitchFamily="18" charset="-127"/>
                    <a:cs typeface="Arial" panose="020B0604020202020204" pitchFamily="34" charset="0"/>
                  </a:endParaRPr>
                </a:p>
                <a:p>
                  <a:endParaRPr lang="en-US" altLang="ko-KR" sz="500" dirty="0">
                    <a:ln>
                      <a:solidFill>
                        <a:srgbClr val="F51979">
                          <a:alpha val="0"/>
                        </a:srgbClr>
                      </a:solidFill>
                    </a:ln>
                    <a:solidFill>
                      <a:srgbClr val="446681"/>
                    </a:solidFill>
                    <a:latin typeface="서울남산체 M" pitchFamily="18" charset="-127"/>
                    <a:ea typeface="서울남산체 M" pitchFamily="18" charset="-127"/>
                    <a:cs typeface="Arial" panose="020B0604020202020204" pitchFamily="34" charset="0"/>
                  </a:endParaRPr>
                </a:p>
                <a:p>
                  <a:pPr marL="285750" indent="-285750">
                    <a:buFontTx/>
                    <a:buChar char="-"/>
                  </a:pPr>
                  <a:r>
                    <a:rPr lang="ko-KR" altLang="en-US" sz="1600" dirty="0" err="1">
                      <a:ln>
                        <a:solidFill>
                          <a:srgbClr val="F51979">
                            <a:alpha val="0"/>
                          </a:srgbClr>
                        </a:solidFill>
                      </a:ln>
                      <a:solidFill>
                        <a:srgbClr val="446681"/>
                      </a:solidFill>
                      <a:latin typeface="서울남산체 M" pitchFamily="18" charset="-127"/>
                      <a:ea typeface="서울남산체 M" pitchFamily="18" charset="-127"/>
                      <a:cs typeface="Arial" panose="020B0604020202020204" pitchFamily="34" charset="0"/>
                    </a:rPr>
                    <a:t>매칭</a:t>
                  </a:r>
                  <a:r>
                    <a:rPr lang="ko-KR" altLang="en-US" sz="1600" dirty="0">
                      <a:ln>
                        <a:solidFill>
                          <a:srgbClr val="F51979">
                            <a:alpha val="0"/>
                          </a:srgbClr>
                        </a:solidFill>
                      </a:ln>
                      <a:solidFill>
                        <a:srgbClr val="446681"/>
                      </a:solidFill>
                      <a:latin typeface="서울남산체 M" pitchFamily="18" charset="-127"/>
                      <a:ea typeface="서울남산체 M" pitchFamily="18" charset="-127"/>
                      <a:cs typeface="Arial" panose="020B0604020202020204" pitchFamily="34" charset="0"/>
                    </a:rPr>
                    <a:t> 전</a:t>
                  </a:r>
                  <a:r>
                    <a:rPr lang="en-US" altLang="ko-KR" sz="1600" dirty="0">
                      <a:ln>
                        <a:solidFill>
                          <a:srgbClr val="F51979">
                            <a:alpha val="0"/>
                          </a:srgbClr>
                        </a:solidFill>
                      </a:ln>
                      <a:solidFill>
                        <a:srgbClr val="446681"/>
                      </a:solidFill>
                      <a:latin typeface="서울남산체 M" pitchFamily="18" charset="-127"/>
                      <a:ea typeface="서울남산체 M" pitchFamily="18" charset="-127"/>
                      <a:cs typeface="Arial" panose="020B0604020202020204" pitchFamily="34" charset="0"/>
                    </a:rPr>
                    <a:t>/</a:t>
                  </a:r>
                  <a:r>
                    <a:rPr lang="ko-KR" altLang="en-US" sz="1600" dirty="0">
                      <a:ln>
                        <a:solidFill>
                          <a:srgbClr val="F51979">
                            <a:alpha val="0"/>
                          </a:srgbClr>
                        </a:solidFill>
                      </a:ln>
                      <a:solidFill>
                        <a:srgbClr val="446681"/>
                      </a:solidFill>
                      <a:latin typeface="서울남산체 M" pitchFamily="18" charset="-127"/>
                      <a:ea typeface="서울남산체 M" pitchFamily="18" charset="-127"/>
                      <a:cs typeface="Arial" panose="020B0604020202020204" pitchFamily="34" charset="0"/>
                    </a:rPr>
                    <a:t>후 소통</a:t>
                  </a:r>
                  <a:endParaRPr lang="en-US" altLang="ko-KR" sz="1600" dirty="0">
                    <a:ln>
                      <a:solidFill>
                        <a:srgbClr val="F51979">
                          <a:alpha val="0"/>
                        </a:srgbClr>
                      </a:solidFill>
                    </a:ln>
                    <a:solidFill>
                      <a:srgbClr val="446681"/>
                    </a:solidFill>
                    <a:latin typeface="서울남산체 M" pitchFamily="18" charset="-127"/>
                    <a:ea typeface="서울남산체 M" pitchFamily="18" charset="-127"/>
                    <a:cs typeface="Arial" panose="020B0604020202020204" pitchFamily="34" charset="0"/>
                  </a:endParaRPr>
                </a:p>
                <a:p>
                  <a:pPr marL="285750" indent="-285750">
                    <a:buFontTx/>
                    <a:buChar char="-"/>
                  </a:pPr>
                  <a:r>
                    <a:rPr lang="ko-KR" altLang="en-US" sz="1600" dirty="0">
                      <a:ln>
                        <a:solidFill>
                          <a:srgbClr val="F51979">
                            <a:alpha val="0"/>
                          </a:srgbClr>
                        </a:solidFill>
                      </a:ln>
                      <a:solidFill>
                        <a:srgbClr val="446681"/>
                      </a:solidFill>
                      <a:latin typeface="서울남산체 M" pitchFamily="18" charset="-127"/>
                      <a:ea typeface="서울남산체 M" pitchFamily="18" charset="-127"/>
                      <a:cs typeface="Arial" panose="020B0604020202020204" pitchFamily="34" charset="0"/>
                    </a:rPr>
                    <a:t>응급 상황 대처 가능</a:t>
                  </a:r>
                  <a:endParaRPr lang="en-US" altLang="ko-KR" sz="1600" dirty="0">
                    <a:ln>
                      <a:solidFill>
                        <a:srgbClr val="F51979">
                          <a:alpha val="0"/>
                        </a:srgbClr>
                      </a:solidFill>
                    </a:ln>
                    <a:solidFill>
                      <a:srgbClr val="446681"/>
                    </a:solidFill>
                    <a:latin typeface="서울남산체 M" pitchFamily="18" charset="-127"/>
                    <a:ea typeface="서울남산체 M" pitchFamily="18" charset="-127"/>
                    <a:cs typeface="Arial" panose="020B0604020202020204" pitchFamily="34" charset="0"/>
                  </a:endParaRPr>
                </a:p>
                <a:p>
                  <a:pPr marL="285750" indent="-285750">
                    <a:buFontTx/>
                    <a:buChar char="-"/>
                  </a:pPr>
                  <a:r>
                    <a:rPr lang="ko-KR" altLang="en-US" sz="1600" dirty="0">
                      <a:ln>
                        <a:solidFill>
                          <a:srgbClr val="F51979">
                            <a:alpha val="0"/>
                          </a:srgbClr>
                        </a:solidFill>
                      </a:ln>
                      <a:solidFill>
                        <a:srgbClr val="446681"/>
                      </a:solidFill>
                      <a:latin typeface="서울남산체 M" pitchFamily="18" charset="-127"/>
                      <a:ea typeface="서울남산체 M" pitchFamily="18" charset="-127"/>
                      <a:cs typeface="Arial" panose="020B0604020202020204" pitchFamily="34" charset="0"/>
                    </a:rPr>
                    <a:t>중재자 개입에 관한 </a:t>
                  </a:r>
                  <a:r>
                    <a:rPr lang="ko-KR" altLang="en-US" sz="1600" dirty="0" smtClean="0">
                      <a:ln>
                        <a:solidFill>
                          <a:srgbClr val="F51979">
                            <a:alpha val="0"/>
                          </a:srgbClr>
                        </a:solidFill>
                      </a:ln>
                      <a:solidFill>
                        <a:srgbClr val="446681"/>
                      </a:solidFill>
                      <a:latin typeface="서울남산체 M" pitchFamily="18" charset="-127"/>
                      <a:ea typeface="서울남산체 M" pitchFamily="18" charset="-127"/>
                      <a:cs typeface="Arial" panose="020B0604020202020204" pitchFamily="34" charset="0"/>
                    </a:rPr>
                    <a:t>설계</a:t>
                  </a:r>
                  <a:endParaRPr lang="en-US" altLang="ko-KR" sz="1600" dirty="0">
                    <a:ln>
                      <a:solidFill>
                        <a:srgbClr val="F51979">
                          <a:alpha val="0"/>
                        </a:srgbClr>
                      </a:solidFill>
                    </a:ln>
                    <a:solidFill>
                      <a:srgbClr val="446681"/>
                    </a:solidFill>
                    <a:latin typeface="서울남산체 M" pitchFamily="18" charset="-127"/>
                    <a:ea typeface="서울남산체 M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이등변 삼각형 53"/>
                <p:cNvSpPr/>
                <p:nvPr/>
              </p:nvSpPr>
              <p:spPr>
                <a:xfrm rot="5400000">
                  <a:off x="3144335" y="2693153"/>
                  <a:ext cx="546158" cy="470826"/>
                </a:xfrm>
                <a:prstGeom prst="triangle">
                  <a:avLst/>
                </a:prstGeom>
                <a:solidFill>
                  <a:srgbClr val="9CB7CA"/>
                </a:solidFill>
                <a:ln>
                  <a:solidFill>
                    <a:srgbClr val="9CB7C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24543" y="2365456"/>
                  <a:ext cx="2723711" cy="34583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endParaRPr lang="en-US" altLang="ko-KR" sz="1600" dirty="0" smtClean="0">
                    <a:ln>
                      <a:solidFill>
                        <a:srgbClr val="F51979">
                          <a:alpha val="0"/>
                        </a:srgbClr>
                      </a:solidFill>
                    </a:ln>
                    <a:solidFill>
                      <a:srgbClr val="446681"/>
                    </a:solidFill>
                    <a:latin typeface="서울남산체 M" pitchFamily="18" charset="-127"/>
                    <a:ea typeface="서울남산체 M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0" name="타원 59"/>
            <p:cNvSpPr/>
            <p:nvPr/>
          </p:nvSpPr>
          <p:spPr>
            <a:xfrm>
              <a:off x="5747695" y="4066540"/>
              <a:ext cx="111908" cy="1134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3642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721974" y="158808"/>
            <a:ext cx="3700052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프로젝트 진행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55612" y="1015057"/>
            <a:ext cx="909223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진행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pic>
        <p:nvPicPr>
          <p:cNvPr id="4111" name="Picture 15" descr="C:\Users\user\Downloads\사진과 설명\어르신\1. 동의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738" y="2030795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C:\Users\user\Downloads\사진과 설명\어르신\2. 아이디 중복확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739" y="2055343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C:\Users\user\Downloads\사진과 설명\어르신\3. 아이디, 비밀번호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739" y="2055343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 descr="C:\Users\user\Downloads\사진과 설명\어르신\4. 기본정보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739" y="2055343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C:\Users\user\Downloads\사진과 설명\어르신\5. 핸드폰번호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739" y="2055343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7" name="Picture 21" descr="C:\Users\user\Downloads\사진과 설명\어르신\6. 가격까지 입력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738" y="2030795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C:\Users\user\Downloads\사진과 설명\어르신\6. 버튼누르면 주소 선택가능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739" y="2030795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23" descr="C:\Users\user\Downloads\사진과 설명\어르신\6. 신분증 제출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738" y="2055343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C:\Users\user\Downloads\사진과 설명\어르신\6.주소 가져옴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738" y="2030795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1" name="Picture 25" descr="C:\Users\user\Downloads\사진과 설명\어르신\6.주소, 방가격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739" y="2030795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C:\Users\user\Downloads\사진과 설명\어르신\7. 특이사항 체크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738" y="2030795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3" name="Picture 27" descr="C:\Users\user\Downloads\사진과 설명\어르신\8. 그외 특이사항 기입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738" y="2030795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7" descr="C:\Users\user\Downloads\사진과 설명\어르신\카메라 사용 가능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738" y="2030795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2900" y="2030795"/>
            <a:ext cx="995838" cy="529525"/>
          </a:xfrm>
          <a:prstGeom prst="rect">
            <a:avLst/>
          </a:prstGeom>
          <a:solidFill>
            <a:srgbClr val="9C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446681"/>
                </a:solidFill>
              </a:rPr>
              <a:t>어르</a:t>
            </a:r>
            <a:r>
              <a:rPr lang="ko-KR" altLang="en-US" b="1" dirty="0">
                <a:solidFill>
                  <a:srgbClr val="446681"/>
                </a:solidFill>
              </a:rPr>
              <a:t>신</a:t>
            </a:r>
          </a:p>
        </p:txBody>
      </p:sp>
      <p:pic>
        <p:nvPicPr>
          <p:cNvPr id="27" name="Picture 2" descr="C:\Users\user\Downloads\사진과 설명\청년\1. 동의서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23" y="2030795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user\Downloads\사진과 설명\청년\2. 기본정보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23" y="2030795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user\Downloads\사진과 설명\청년\3. 이메일 입력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23" y="2030795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user\Downloads\사진과 설명\청년\4. 이메일 팝업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23" y="2030795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Users\user\Downloads\사진과 설명\청년\5. 이메일 전송됨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223" y="3635550"/>
            <a:ext cx="2340000" cy="990490"/>
          </a:xfrm>
          <a:prstGeom prst="rect">
            <a:avLst/>
          </a:prstGeom>
          <a:noFill/>
          <a:ln w="25400">
            <a:solidFill>
              <a:srgbClr val="F5534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Users\user\Downloads\사진과 설명\청년\6. 코드 입력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23" y="2055343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user\Downloads\사진과 설명\청년\7. 인증완료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23" y="2055343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:\Users\user\Downloads\사진과 설명\청년\8. 신분증 제출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23" y="2030795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C:\Users\user\Downloads\사진과 설명\청년\9. 로그인 기입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23" y="2030795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:\Users\user\Downloads\사진과 설명\청년\10. DB연결통해 로그인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23" y="2030795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4874385" y="2030795"/>
            <a:ext cx="995838" cy="529525"/>
          </a:xfrm>
          <a:prstGeom prst="rect">
            <a:avLst/>
          </a:prstGeom>
          <a:solidFill>
            <a:srgbClr val="9C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446681"/>
                </a:solidFill>
              </a:rPr>
              <a:t>대학생</a:t>
            </a:r>
            <a:endParaRPr lang="en-US" altLang="ko-KR" b="1" dirty="0" smtClean="0">
              <a:solidFill>
                <a:srgbClr val="4466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23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721974" y="158808"/>
            <a:ext cx="3700052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프로젝트 진행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55612" y="1015057"/>
            <a:ext cx="909223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진행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13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0526"/>
            <a:ext cx="3946524" cy="502127"/>
            <a:chOff x="2566988" y="3752373"/>
            <a:chExt cx="3946524" cy="502127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2373"/>
              <a:ext cx="406401" cy="495300"/>
              <a:chOff x="4767263" y="307149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7149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6039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750301" y="1015057"/>
            <a:ext cx="1596912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Git</a:t>
            </a:r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-Hub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79717" y="184060"/>
            <a:ext cx="984565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Git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7260" y="1741315"/>
            <a:ext cx="2903220" cy="4898178"/>
          </a:xfrm>
          <a:prstGeom prst="rect">
            <a:avLst/>
          </a:prstGeom>
          <a:solidFill>
            <a:srgbClr val="9C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3010087" y="3537969"/>
            <a:ext cx="2354580" cy="1097280"/>
          </a:xfrm>
          <a:prstGeom prst="rightArrow">
            <a:avLst/>
          </a:prstGeom>
          <a:solidFill>
            <a:srgbClr val="9CB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utoShape 2" descr="ê¹íë¸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-193105" y="-1419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ê¹íë¸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-40705" y="104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ì´ë¯¸ì§ ê²ìê²°ê³¼"/>
          <p:cNvSpPr>
            <a:spLocks noChangeAspect="1" noChangeArrowheads="1"/>
          </p:cNvSpPr>
          <p:nvPr/>
        </p:nvSpPr>
        <p:spPr bwMode="auto">
          <a:xfrm>
            <a:off x="111695" y="1628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64665" y="1912122"/>
            <a:ext cx="2658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https://github.com/hjlim1030/FIX</a:t>
            </a:r>
            <a:endParaRPr lang="ko-KR" altLang="en-US" sz="1400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14" y="3495945"/>
            <a:ext cx="2520000" cy="1333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14" y="1912122"/>
            <a:ext cx="2520000" cy="133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14" y="5074117"/>
            <a:ext cx="2520000" cy="1333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3262902" y="3358989"/>
            <a:ext cx="1440000" cy="1455240"/>
            <a:chOff x="5691757" y="3248752"/>
            <a:chExt cx="1440000" cy="1455240"/>
          </a:xfrm>
        </p:grpSpPr>
        <p:sp>
          <p:nvSpPr>
            <p:cNvPr id="22" name="타원 21"/>
            <p:cNvSpPr/>
            <p:nvPr/>
          </p:nvSpPr>
          <p:spPr>
            <a:xfrm>
              <a:off x="5691757" y="3263992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9" name="Picture 7" descr="C:\Users\user\Desktop\41-GitHub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1757" y="3248752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65" y="3917322"/>
            <a:ext cx="3047813" cy="249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213" y="2219899"/>
            <a:ext cx="3740183" cy="159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106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4282" y="2120774"/>
            <a:ext cx="3348593" cy="1358879"/>
          </a:xfrm>
          <a:prstGeom prst="rect">
            <a:avLst/>
          </a:prstGeom>
          <a:noFill/>
          <a:ln w="63500">
            <a:solidFill>
              <a:srgbClr val="9CB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rgbClr val="446681"/>
                </a:solidFill>
              </a:rPr>
              <a:t>본인 작업 내용을 수정한 내용만 </a:t>
            </a:r>
            <a:endParaRPr lang="en-US" altLang="ko-KR" sz="1600" b="1" dirty="0" smtClean="0">
              <a:solidFill>
                <a:srgbClr val="446681"/>
              </a:solidFill>
            </a:endParaRPr>
          </a:p>
          <a:p>
            <a:r>
              <a:rPr lang="ko-KR" altLang="en-US" sz="1600" b="1" dirty="0" smtClean="0">
                <a:solidFill>
                  <a:srgbClr val="446681"/>
                </a:solidFill>
              </a:rPr>
              <a:t>구분하여 볼 수 있고 간략한 설명을 덧붙여 업로드 할 수 있다</a:t>
            </a:r>
            <a:endParaRPr lang="ko-KR" altLang="en-US" sz="1600" b="1" dirty="0">
              <a:solidFill>
                <a:srgbClr val="44668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32" y="0"/>
            <a:ext cx="9144000" cy="1270000"/>
          </a:xfrm>
          <a:prstGeom prst="rect">
            <a:avLst/>
          </a:prstGeom>
          <a:solidFill>
            <a:srgbClr val="4466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8738" y="1047353"/>
            <a:ext cx="3946524" cy="496093"/>
            <a:chOff x="2566988" y="3759200"/>
            <a:chExt cx="3946524" cy="496093"/>
          </a:xfrm>
        </p:grpSpPr>
        <p:grpSp>
          <p:nvGrpSpPr>
            <p:cNvPr id="7" name="그룹 6"/>
            <p:cNvGrpSpPr/>
            <p:nvPr/>
          </p:nvGrpSpPr>
          <p:grpSpPr>
            <a:xfrm>
              <a:off x="2566988" y="3759200"/>
              <a:ext cx="3681412" cy="495300"/>
              <a:chOff x="2566988" y="3759200"/>
              <a:chExt cx="3681412" cy="4953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832100" y="3759200"/>
                <a:ext cx="3416300" cy="495300"/>
              </a:xfrm>
              <a:prstGeom prst="rect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 rot="10800000">
                <a:off x="2566989" y="37592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각 삼각형 12"/>
              <p:cNvSpPr/>
              <p:nvPr/>
            </p:nvSpPr>
            <p:spPr>
              <a:xfrm rot="16200000">
                <a:off x="2566988" y="3848100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0800000">
              <a:off x="6107111" y="3759993"/>
              <a:ext cx="406401" cy="495300"/>
              <a:chOff x="4767263" y="3063875"/>
              <a:chExt cx="406401" cy="495300"/>
            </a:xfrm>
          </p:grpSpPr>
          <p:sp>
            <p:nvSpPr>
              <p:cNvPr id="9" name="직각 삼각형 8"/>
              <p:cNvSpPr/>
              <p:nvPr/>
            </p:nvSpPr>
            <p:spPr>
              <a:xfrm rot="10800000">
                <a:off x="4767264" y="30638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각 삼각형 9"/>
              <p:cNvSpPr/>
              <p:nvPr/>
            </p:nvSpPr>
            <p:spPr>
              <a:xfrm rot="16200000">
                <a:off x="4767263" y="3152775"/>
                <a:ext cx="406400" cy="406400"/>
              </a:xfrm>
              <a:prstGeom prst="rtTriangle">
                <a:avLst/>
              </a:prstGeom>
              <a:solidFill>
                <a:srgbClr val="F553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417293" y="1015057"/>
            <a:ext cx="2309415" cy="58477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22222"/>
                </a:solidFill>
                <a:latin typeface="Arial" panose="020B0604020202020204" pitchFamily="34" charset="0"/>
                <a:ea typeface="-윤고딕330" pitchFamily="18" charset="-127"/>
                <a:cs typeface="Arial" panose="020B0604020202020204" pitchFamily="34" charset="0"/>
              </a:rPr>
              <a:t>SourceTree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22222"/>
              </a:solidFill>
              <a:latin typeface="Arial" panose="020B0604020202020204" pitchFamily="34" charset="0"/>
              <a:ea typeface="-윤고딕330" pitchFamily="18" charset="-127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79717" y="184060"/>
            <a:ext cx="984565" cy="83099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  <a:cs typeface="Arial" panose="020B0604020202020204" pitchFamily="34" charset="0"/>
              </a:rPr>
              <a:t>Git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  <a:cs typeface="Arial" panose="020B060402020202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481"/>
          <a:stretch/>
        </p:blipFill>
        <p:spPr bwMode="auto">
          <a:xfrm>
            <a:off x="4461005" y="4042296"/>
            <a:ext cx="4555143" cy="242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47369" y="1720214"/>
            <a:ext cx="4043682" cy="2160000"/>
            <a:chOff x="335609" y="1638934"/>
            <a:chExt cx="4043682" cy="21600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37"/>
            <a:stretch/>
          </p:blipFill>
          <p:spPr bwMode="auto">
            <a:xfrm>
              <a:off x="335609" y="1638934"/>
              <a:ext cx="4043682" cy="21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37"/>
            <a:stretch/>
          </p:blipFill>
          <p:spPr bwMode="auto">
            <a:xfrm>
              <a:off x="335609" y="1638934"/>
              <a:ext cx="4043681" cy="21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" name="직선 화살표 연결선 13"/>
          <p:cNvCxnSpPr>
            <a:stCxn id="3" idx="1"/>
            <a:endCxn id="1026" idx="3"/>
          </p:cNvCxnSpPr>
          <p:nvPr/>
        </p:nvCxnSpPr>
        <p:spPr>
          <a:xfrm flipH="1">
            <a:off x="4491050" y="2800214"/>
            <a:ext cx="573232" cy="0"/>
          </a:xfrm>
          <a:prstGeom prst="straightConnector1">
            <a:avLst/>
          </a:prstGeom>
          <a:ln w="63500">
            <a:solidFill>
              <a:srgbClr val="9CB7C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47369" y="4510589"/>
            <a:ext cx="3348593" cy="1485231"/>
          </a:xfrm>
          <a:prstGeom prst="rect">
            <a:avLst/>
          </a:prstGeom>
          <a:noFill/>
          <a:ln w="63500">
            <a:solidFill>
              <a:srgbClr val="9CB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600" b="1" dirty="0" err="1" smtClean="0">
                <a:solidFill>
                  <a:srgbClr val="446681"/>
                </a:solidFill>
              </a:rPr>
              <a:t>GitHub</a:t>
            </a:r>
            <a:r>
              <a:rPr lang="en-US" altLang="ko-KR" sz="1600" b="1" dirty="0" smtClean="0">
                <a:solidFill>
                  <a:srgbClr val="446681"/>
                </a:solidFill>
              </a:rPr>
              <a:t> </a:t>
            </a:r>
            <a:r>
              <a:rPr lang="ko-KR" altLang="en-US" sz="1600" b="1" dirty="0" smtClean="0">
                <a:solidFill>
                  <a:srgbClr val="446681"/>
                </a:solidFill>
              </a:rPr>
              <a:t>와 연결하여 공동작업을 수행</a:t>
            </a:r>
            <a:endParaRPr lang="en-US" altLang="ko-KR" sz="1600" b="1" dirty="0" smtClean="0">
              <a:solidFill>
                <a:srgbClr val="44668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b="1" dirty="0" smtClean="0">
              <a:solidFill>
                <a:srgbClr val="44668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rgbClr val="446681"/>
                </a:solidFill>
              </a:rPr>
              <a:t>시각적으로 분류</a:t>
            </a:r>
            <a:r>
              <a:rPr lang="en-US" altLang="ko-KR" sz="1600" b="1" dirty="0" smtClean="0">
                <a:solidFill>
                  <a:srgbClr val="446681"/>
                </a:solidFill>
              </a:rPr>
              <a:t>/ </a:t>
            </a:r>
            <a:r>
              <a:rPr lang="ko-KR" altLang="en-US" sz="1600" b="1" dirty="0" smtClean="0">
                <a:solidFill>
                  <a:srgbClr val="446681"/>
                </a:solidFill>
              </a:rPr>
              <a:t>관리가 편함</a:t>
            </a:r>
            <a:endParaRPr lang="ko-KR" altLang="en-US" sz="1600" b="1" dirty="0">
              <a:solidFill>
                <a:srgbClr val="446681"/>
              </a:solidFill>
            </a:endParaRPr>
          </a:p>
        </p:txBody>
      </p:sp>
      <p:cxnSp>
        <p:nvCxnSpPr>
          <p:cNvPr id="22" name="직선 화살표 연결선 21"/>
          <p:cNvCxnSpPr>
            <a:stCxn id="21" idx="3"/>
            <a:endCxn id="4099" idx="1"/>
          </p:cNvCxnSpPr>
          <p:nvPr/>
        </p:nvCxnSpPr>
        <p:spPr>
          <a:xfrm>
            <a:off x="3795962" y="5253205"/>
            <a:ext cx="665043" cy="0"/>
          </a:xfrm>
          <a:prstGeom prst="straightConnector1">
            <a:avLst/>
          </a:prstGeom>
          <a:ln w="63500">
            <a:solidFill>
              <a:srgbClr val="9CB7C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649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859</TotalTime>
  <Words>302</Words>
  <Application>Microsoft Office PowerPoint</Application>
  <PresentationFormat>화면 슬라이드 쇼(4:3)</PresentationFormat>
  <Paragraphs>99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Arial</vt:lpstr>
      <vt:lpstr>맑은 고딕</vt:lpstr>
      <vt:lpstr>-윤고딕330</vt:lpstr>
      <vt:lpstr>서울남산체 M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user</cp:lastModifiedBy>
  <cp:revision>68</cp:revision>
  <dcterms:created xsi:type="dcterms:W3CDTF">2013-12-13T01:11:14Z</dcterms:created>
  <dcterms:modified xsi:type="dcterms:W3CDTF">2018-04-20T16:19:11Z</dcterms:modified>
</cp:coreProperties>
</file>