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0" r:id="rId5"/>
    <p:sldId id="283" r:id="rId6"/>
    <p:sldId id="285" r:id="rId7"/>
    <p:sldId id="287" r:id="rId8"/>
    <p:sldId id="289" r:id="rId9"/>
    <p:sldId id="259" r:id="rId10"/>
    <p:sldId id="268" r:id="rId11"/>
    <p:sldId id="291" r:id="rId12"/>
    <p:sldId id="292" r:id="rId13"/>
    <p:sldId id="293" r:id="rId14"/>
    <p:sldId id="302" r:id="rId15"/>
    <p:sldId id="278" r:id="rId16"/>
    <p:sldId id="297" r:id="rId17"/>
    <p:sldId id="298" r:id="rId18"/>
    <p:sldId id="299" r:id="rId19"/>
    <p:sldId id="300" r:id="rId20"/>
    <p:sldId id="305" r:id="rId21"/>
    <p:sldId id="307" r:id="rId22"/>
    <p:sldId id="269" r:id="rId23"/>
    <p:sldId id="323" r:id="rId24"/>
    <p:sldId id="309" r:id="rId25"/>
    <p:sldId id="310" r:id="rId26"/>
    <p:sldId id="324" r:id="rId27"/>
    <p:sldId id="340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41" r:id="rId39"/>
    <p:sldId id="338" r:id="rId40"/>
    <p:sldId id="339" r:id="rId41"/>
    <p:sldId id="280" r:id="rId42"/>
    <p:sldId id="342" r:id="rId43"/>
    <p:sldId id="343" r:id="rId44"/>
    <p:sldId id="344" r:id="rId45"/>
    <p:sldId id="345" r:id="rId46"/>
    <p:sldId id="346" r:id="rId47"/>
    <p:sldId id="347" r:id="rId48"/>
    <p:sldId id="281" r:id="rId49"/>
    <p:sldId id="348" r:id="rId5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CC"/>
    <a:srgbClr val="0000FF"/>
    <a:srgbClr val="CCECFF"/>
    <a:srgbClr val="CCFFFF"/>
    <a:srgbClr val="EAEAEA"/>
    <a:srgbClr val="66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586" y="-19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2"/>
            <a:ext cx="1600200" cy="288032"/>
          </a:xfrm>
        </p:spPr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2"/>
            <a:ext cx="2171700" cy="28803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2"/>
            <a:ext cx="1600200" cy="288032"/>
          </a:xfrm>
        </p:spPr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2520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9472916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6BB-4503-4CE5-80A3-A713639F8FF0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 flipV="1">
            <a:off x="0" y="9385300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533400" y="4114800"/>
            <a:ext cx="228600" cy="579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212" y="6585140"/>
            <a:ext cx="4800600" cy="160775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컴퓨터학과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2016320152 </a:t>
            </a:r>
            <a:r>
              <a:rPr lang="ko-KR" altLang="en-US" sz="2800" dirty="0">
                <a:solidFill>
                  <a:schemeClr val="tx1"/>
                </a:solidFill>
              </a:rPr>
              <a:t>전지연</a:t>
            </a:r>
          </a:p>
        </p:txBody>
      </p:sp>
      <p:sp>
        <p:nvSpPr>
          <p:cNvPr id="4" name="Text Box 6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62000" y="1509458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DATABASE  </a:t>
            </a:r>
            <a:b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Term Project </a:t>
            </a: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533400" y="0"/>
            <a:ext cx="2286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0" y="304800"/>
            <a:ext cx="6858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 flipV="1">
            <a:off x="0" y="5173663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65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5508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051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594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423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137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3679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765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2308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851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1393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3222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936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533400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41288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25512" y="8409384"/>
            <a:ext cx="5712668" cy="7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College of Informatics, Korea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University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279"/>
              </p:ext>
            </p:extLst>
          </p:nvPr>
        </p:nvGraphicFramePr>
        <p:xfrm>
          <a:off x="783872" y="491786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cxnSpLocks/>
            <a:stCxn id="80" idx="2"/>
            <a:endCxn id="49" idx="0"/>
          </p:cNvCxnSpPr>
          <p:nvPr/>
        </p:nvCxnSpPr>
        <p:spPr>
          <a:xfrm flipH="1">
            <a:off x="1251375" y="540554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62003"/>
              </p:ext>
            </p:extLst>
          </p:nvPr>
        </p:nvGraphicFramePr>
        <p:xfrm>
          <a:off x="692696" y="657025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예약내역수정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33878"/>
              </p:ext>
            </p:extLst>
          </p:nvPr>
        </p:nvGraphicFramePr>
        <p:xfrm>
          <a:off x="692696" y="592217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예약신청서작성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07283"/>
              </p:ext>
            </p:extLst>
          </p:nvPr>
        </p:nvGraphicFramePr>
        <p:xfrm>
          <a:off x="692696" y="721832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37269"/>
              </p:ext>
            </p:extLst>
          </p:nvPr>
        </p:nvGraphicFramePr>
        <p:xfrm>
          <a:off x="692696" y="786639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예약내역조회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9535"/>
              </p:ext>
            </p:extLst>
          </p:nvPr>
        </p:nvGraphicFramePr>
        <p:xfrm>
          <a:off x="2981650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82388"/>
              </p:ext>
            </p:extLst>
          </p:nvPr>
        </p:nvGraphicFramePr>
        <p:xfrm>
          <a:off x="1112728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74741"/>
              </p:ext>
            </p:extLst>
          </p:nvPr>
        </p:nvGraphicFramePr>
        <p:xfrm>
          <a:off x="4891823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" name="꺾인 연결선 88"/>
          <p:cNvCxnSpPr>
            <a:stCxn id="83" idx="2"/>
            <a:endCxn id="88" idx="0"/>
          </p:cNvCxnSpPr>
          <p:nvPr/>
        </p:nvCxnSpPr>
        <p:spPr>
          <a:xfrm rot="16200000" flipH="1">
            <a:off x="3946482" y="1708594"/>
            <a:ext cx="926722" cy="19101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0"/>
            <a:endCxn id="83" idx="2"/>
          </p:cNvCxnSpPr>
          <p:nvPr/>
        </p:nvCxnSpPr>
        <p:spPr>
          <a:xfrm rot="5400000" flipH="1" flipV="1">
            <a:off x="2056935" y="1729220"/>
            <a:ext cx="926722" cy="18689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8B99F93-8037-4282-9223-E03F8BA64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5947"/>
              </p:ext>
            </p:extLst>
          </p:nvPr>
        </p:nvGraphicFramePr>
        <p:xfrm>
          <a:off x="5028344" y="454112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3D53AC6-B501-49A9-8BE9-DC816398302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01451" y="5028802"/>
            <a:ext cx="0" cy="308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3FC7E96E-38F7-45D2-A657-9A8EC9F5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20093"/>
              </p:ext>
            </p:extLst>
          </p:nvPr>
        </p:nvGraphicFramePr>
        <p:xfrm>
          <a:off x="4942773" y="619351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2C78494-8D87-4B49-BBDA-AC7DC350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85939"/>
              </p:ext>
            </p:extLst>
          </p:nvPr>
        </p:nvGraphicFramePr>
        <p:xfrm>
          <a:off x="4942773" y="554544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6A38BC20-FF6F-4670-86C9-48C7F764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51460"/>
              </p:ext>
            </p:extLst>
          </p:nvPr>
        </p:nvGraphicFramePr>
        <p:xfrm>
          <a:off x="4942773" y="684158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C1D661F2-8382-445E-A369-E4B8083D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57712"/>
              </p:ext>
            </p:extLst>
          </p:nvPr>
        </p:nvGraphicFramePr>
        <p:xfrm>
          <a:off x="4870160" y="7489656"/>
          <a:ext cx="12905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FBDF57A-C139-428F-926E-4AA6747C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34633"/>
              </p:ext>
            </p:extLst>
          </p:nvPr>
        </p:nvGraphicFramePr>
        <p:xfrm>
          <a:off x="4941168" y="812135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95F7B4-9FDD-459A-A494-301C74514093}"/>
              </a:ext>
            </a:extLst>
          </p:cNvPr>
          <p:cNvSpPr txBox="1"/>
          <p:nvPr/>
        </p:nvSpPr>
        <p:spPr>
          <a:xfrm>
            <a:off x="260648" y="1066465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구현하지 않은 프로세스는 회색으로 표시하였습니다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5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15402"/>
              </p:ext>
            </p:extLst>
          </p:nvPr>
        </p:nvGraphicFramePr>
        <p:xfrm>
          <a:off x="783872" y="491786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cxnSpLocks/>
            <a:stCxn id="80" idx="2"/>
            <a:endCxn id="49" idx="0"/>
          </p:cNvCxnSpPr>
          <p:nvPr/>
        </p:nvCxnSpPr>
        <p:spPr>
          <a:xfrm flipH="1">
            <a:off x="1251375" y="540554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540"/>
              </p:ext>
            </p:extLst>
          </p:nvPr>
        </p:nvGraphicFramePr>
        <p:xfrm>
          <a:off x="692696" y="657025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03148"/>
              </p:ext>
            </p:extLst>
          </p:nvPr>
        </p:nvGraphicFramePr>
        <p:xfrm>
          <a:off x="692696" y="592217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8094"/>
              </p:ext>
            </p:extLst>
          </p:nvPr>
        </p:nvGraphicFramePr>
        <p:xfrm>
          <a:off x="692696" y="721832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13502"/>
              </p:ext>
            </p:extLst>
          </p:nvPr>
        </p:nvGraphicFramePr>
        <p:xfrm>
          <a:off x="692696" y="786639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12307"/>
              </p:ext>
            </p:extLst>
          </p:nvPr>
        </p:nvGraphicFramePr>
        <p:xfrm>
          <a:off x="2981650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76944"/>
              </p:ext>
            </p:extLst>
          </p:nvPr>
        </p:nvGraphicFramePr>
        <p:xfrm>
          <a:off x="1112728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7827"/>
              </p:ext>
            </p:extLst>
          </p:nvPr>
        </p:nvGraphicFramePr>
        <p:xfrm>
          <a:off x="4891823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메뉴별관리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" name="꺾인 연결선 88"/>
          <p:cNvCxnSpPr>
            <a:stCxn id="83" idx="2"/>
            <a:endCxn id="88" idx="0"/>
          </p:cNvCxnSpPr>
          <p:nvPr/>
        </p:nvCxnSpPr>
        <p:spPr>
          <a:xfrm rot="16200000" flipH="1">
            <a:off x="3946482" y="1708594"/>
            <a:ext cx="926722" cy="19101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0"/>
            <a:endCxn id="83" idx="2"/>
          </p:cNvCxnSpPr>
          <p:nvPr/>
        </p:nvCxnSpPr>
        <p:spPr>
          <a:xfrm rot="5400000" flipH="1" flipV="1">
            <a:off x="2056935" y="1729220"/>
            <a:ext cx="926722" cy="18689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8B99F93-8037-4282-9223-E03F8BA64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68475"/>
              </p:ext>
            </p:extLst>
          </p:nvPr>
        </p:nvGraphicFramePr>
        <p:xfrm>
          <a:off x="5028344" y="454112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메뉴별관리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3D53AC6-B501-49A9-8BE9-DC816398302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01451" y="5028802"/>
            <a:ext cx="0" cy="308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3FC7E96E-38F7-45D2-A657-9A8EC9F5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32360"/>
              </p:ext>
            </p:extLst>
          </p:nvPr>
        </p:nvGraphicFramePr>
        <p:xfrm>
          <a:off x="4942773" y="619351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2C78494-8D87-4B49-BBDA-AC7DC350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35791"/>
              </p:ext>
            </p:extLst>
          </p:nvPr>
        </p:nvGraphicFramePr>
        <p:xfrm>
          <a:off x="4942773" y="554544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6A38BC20-FF6F-4670-86C9-48C7F764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1698"/>
              </p:ext>
            </p:extLst>
          </p:nvPr>
        </p:nvGraphicFramePr>
        <p:xfrm>
          <a:off x="4942773" y="684158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C1D661F2-8382-445E-A369-E4B8083D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11571"/>
              </p:ext>
            </p:extLst>
          </p:nvPr>
        </p:nvGraphicFramePr>
        <p:xfrm>
          <a:off x="4941168" y="7489656"/>
          <a:ext cx="110775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FBDF57A-C139-428F-926E-4AA6747C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71077"/>
              </p:ext>
            </p:extLst>
          </p:nvPr>
        </p:nvGraphicFramePr>
        <p:xfrm>
          <a:off x="4941168" y="812135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0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38895"/>
              </p:ext>
            </p:extLst>
          </p:nvPr>
        </p:nvGraphicFramePr>
        <p:xfrm>
          <a:off x="783872" y="491786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cxnSpLocks/>
            <a:stCxn id="80" idx="2"/>
            <a:endCxn id="49" idx="0"/>
          </p:cNvCxnSpPr>
          <p:nvPr/>
        </p:nvCxnSpPr>
        <p:spPr>
          <a:xfrm flipH="1">
            <a:off x="1251375" y="540554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65456"/>
              </p:ext>
            </p:extLst>
          </p:nvPr>
        </p:nvGraphicFramePr>
        <p:xfrm>
          <a:off x="692696" y="657025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677"/>
              </p:ext>
            </p:extLst>
          </p:nvPr>
        </p:nvGraphicFramePr>
        <p:xfrm>
          <a:off x="692696" y="592217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45890"/>
              </p:ext>
            </p:extLst>
          </p:nvPr>
        </p:nvGraphicFramePr>
        <p:xfrm>
          <a:off x="692696" y="721832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06387"/>
              </p:ext>
            </p:extLst>
          </p:nvPr>
        </p:nvGraphicFramePr>
        <p:xfrm>
          <a:off x="692696" y="786639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52392"/>
              </p:ext>
            </p:extLst>
          </p:nvPr>
        </p:nvGraphicFramePr>
        <p:xfrm>
          <a:off x="2981650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17860"/>
              </p:ext>
            </p:extLst>
          </p:nvPr>
        </p:nvGraphicFramePr>
        <p:xfrm>
          <a:off x="1112728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3362"/>
              </p:ext>
            </p:extLst>
          </p:nvPr>
        </p:nvGraphicFramePr>
        <p:xfrm>
          <a:off x="4891823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" name="꺾인 연결선 88"/>
          <p:cNvCxnSpPr>
            <a:stCxn id="83" idx="2"/>
            <a:endCxn id="88" idx="0"/>
          </p:cNvCxnSpPr>
          <p:nvPr/>
        </p:nvCxnSpPr>
        <p:spPr>
          <a:xfrm rot="16200000" flipH="1">
            <a:off x="3946482" y="1708594"/>
            <a:ext cx="926722" cy="19101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0"/>
            <a:endCxn id="83" idx="2"/>
          </p:cNvCxnSpPr>
          <p:nvPr/>
        </p:nvCxnSpPr>
        <p:spPr>
          <a:xfrm rot="5400000" flipH="1" flipV="1">
            <a:off x="2056935" y="1729220"/>
            <a:ext cx="926722" cy="18689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52A06D1-9D13-44EC-960F-B1830648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9541"/>
              </p:ext>
            </p:extLst>
          </p:nvPr>
        </p:nvGraphicFramePr>
        <p:xfrm>
          <a:off x="5047948" y="490116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F217A1-7234-4841-BB20-05D709C0B6B9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5515451" y="5388842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7F6D356-85CD-4056-A4D5-7CECDCE5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34091"/>
              </p:ext>
            </p:extLst>
          </p:nvPr>
        </p:nvGraphicFramePr>
        <p:xfrm>
          <a:off x="4956772" y="655355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4F5BCE4-D8AC-4C91-8081-080B890B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15910"/>
              </p:ext>
            </p:extLst>
          </p:nvPr>
        </p:nvGraphicFramePr>
        <p:xfrm>
          <a:off x="4956772" y="590548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AB85D17-849B-4476-B75D-3CB379194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55974"/>
              </p:ext>
            </p:extLst>
          </p:nvPr>
        </p:nvGraphicFramePr>
        <p:xfrm>
          <a:off x="4956772" y="720162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E0B2A0-EF00-44D8-93A1-18511A4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50880"/>
              </p:ext>
            </p:extLst>
          </p:nvPr>
        </p:nvGraphicFramePr>
        <p:xfrm>
          <a:off x="4956772" y="784969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15181"/>
              </p:ext>
            </p:extLst>
          </p:nvPr>
        </p:nvGraphicFramePr>
        <p:xfrm>
          <a:off x="783872" y="491786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cxnSpLocks/>
            <a:stCxn id="80" idx="2"/>
            <a:endCxn id="49" idx="0"/>
          </p:cNvCxnSpPr>
          <p:nvPr/>
        </p:nvCxnSpPr>
        <p:spPr>
          <a:xfrm flipH="1">
            <a:off x="1251375" y="540554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5382"/>
              </p:ext>
            </p:extLst>
          </p:nvPr>
        </p:nvGraphicFramePr>
        <p:xfrm>
          <a:off x="568251" y="6585864"/>
          <a:ext cx="136624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지점별실적비교통계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52186"/>
              </p:ext>
            </p:extLst>
          </p:nvPr>
        </p:nvGraphicFramePr>
        <p:xfrm>
          <a:off x="692696" y="592217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이달의실적작성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31121"/>
              </p:ext>
            </p:extLst>
          </p:nvPr>
        </p:nvGraphicFramePr>
        <p:xfrm>
          <a:off x="568251" y="7218322"/>
          <a:ext cx="13732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월별실적비교통계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8750"/>
              </p:ext>
            </p:extLst>
          </p:nvPr>
        </p:nvGraphicFramePr>
        <p:xfrm>
          <a:off x="692696" y="786639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2312"/>
              </p:ext>
            </p:extLst>
          </p:nvPr>
        </p:nvGraphicFramePr>
        <p:xfrm>
          <a:off x="2981650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212"/>
              </p:ext>
            </p:extLst>
          </p:nvPr>
        </p:nvGraphicFramePr>
        <p:xfrm>
          <a:off x="1112728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09253"/>
              </p:ext>
            </p:extLst>
          </p:nvPr>
        </p:nvGraphicFramePr>
        <p:xfrm>
          <a:off x="4891823" y="312704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" name="꺾인 연결선 88"/>
          <p:cNvCxnSpPr>
            <a:stCxn id="83" idx="2"/>
            <a:endCxn id="88" idx="0"/>
          </p:cNvCxnSpPr>
          <p:nvPr/>
        </p:nvCxnSpPr>
        <p:spPr>
          <a:xfrm rot="16200000" flipH="1">
            <a:off x="3946482" y="1708594"/>
            <a:ext cx="926722" cy="19101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0"/>
            <a:endCxn id="83" idx="2"/>
          </p:cNvCxnSpPr>
          <p:nvPr/>
        </p:nvCxnSpPr>
        <p:spPr>
          <a:xfrm rot="5400000" flipH="1" flipV="1">
            <a:off x="2056935" y="1729220"/>
            <a:ext cx="926722" cy="18689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C6B52F1-A798-4C95-91A4-67D24ACB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59463"/>
              </p:ext>
            </p:extLst>
          </p:nvPr>
        </p:nvGraphicFramePr>
        <p:xfrm>
          <a:off x="5002047" y="495300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5B6CE2-66AD-4CC4-91A8-9BFF7C1A14B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5469550" y="544068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40DA012-365E-48B1-A2EC-64C3DA3D6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62381"/>
              </p:ext>
            </p:extLst>
          </p:nvPr>
        </p:nvGraphicFramePr>
        <p:xfrm>
          <a:off x="4910871" y="660539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8A835FA-0651-42BA-B40B-8207610B7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4185"/>
              </p:ext>
            </p:extLst>
          </p:nvPr>
        </p:nvGraphicFramePr>
        <p:xfrm>
          <a:off x="4910871" y="595731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B264484-4406-4659-B1A6-52ADFA14C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23309"/>
              </p:ext>
            </p:extLst>
          </p:nvPr>
        </p:nvGraphicFramePr>
        <p:xfrm>
          <a:off x="4910871" y="725346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2306A7B-9F60-4050-AB84-4BE72C739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55664"/>
              </p:ext>
            </p:extLst>
          </p:nvPr>
        </p:nvGraphicFramePr>
        <p:xfrm>
          <a:off x="4910871" y="790153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20209"/>
              </p:ext>
            </p:extLst>
          </p:nvPr>
        </p:nvGraphicFramePr>
        <p:xfrm>
          <a:off x="645460" y="4917860"/>
          <a:ext cx="119936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cxnSpLocks/>
            <a:stCxn id="80" idx="2"/>
            <a:endCxn id="46" idx="2"/>
          </p:cNvCxnSpPr>
          <p:nvPr/>
        </p:nvCxnSpPr>
        <p:spPr>
          <a:xfrm>
            <a:off x="1245142" y="5405540"/>
            <a:ext cx="6233" cy="165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96968"/>
              </p:ext>
            </p:extLst>
          </p:nvPr>
        </p:nvGraphicFramePr>
        <p:xfrm>
          <a:off x="692696" y="657025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이벤트후기작성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28366"/>
              </p:ext>
            </p:extLst>
          </p:nvPr>
        </p:nvGraphicFramePr>
        <p:xfrm>
          <a:off x="692696" y="592217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09437"/>
              </p:ext>
            </p:extLst>
          </p:nvPr>
        </p:nvGraphicFramePr>
        <p:xfrm>
          <a:off x="2981650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565"/>
              </p:ext>
            </p:extLst>
          </p:nvPr>
        </p:nvGraphicFramePr>
        <p:xfrm>
          <a:off x="1112728" y="3127042"/>
          <a:ext cx="109213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55996"/>
              </p:ext>
            </p:extLst>
          </p:nvPr>
        </p:nvGraphicFramePr>
        <p:xfrm>
          <a:off x="4891823" y="3127042"/>
          <a:ext cx="118230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9" name="꺾인 연결선 88"/>
          <p:cNvCxnSpPr>
            <a:cxnSpLocks/>
            <a:stCxn id="83" idx="2"/>
            <a:endCxn id="88" idx="0"/>
          </p:cNvCxnSpPr>
          <p:nvPr/>
        </p:nvCxnSpPr>
        <p:spPr>
          <a:xfrm rot="16200000" flipH="1">
            <a:off x="4005505" y="1649571"/>
            <a:ext cx="926722" cy="20282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cxnSpLocks/>
            <a:stCxn id="85" idx="0"/>
            <a:endCxn id="83" idx="2"/>
          </p:cNvCxnSpPr>
          <p:nvPr/>
        </p:nvCxnSpPr>
        <p:spPr>
          <a:xfrm rot="5400000" flipH="1" flipV="1">
            <a:off x="2093415" y="1765701"/>
            <a:ext cx="926722" cy="1795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52A06D1-9D13-44EC-960F-B1830648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99828"/>
              </p:ext>
            </p:extLst>
          </p:nvPr>
        </p:nvGraphicFramePr>
        <p:xfrm>
          <a:off x="4941168" y="4304928"/>
          <a:ext cx="11023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F217A1-7234-4841-BB20-05D709C0B6B9}"/>
              </a:ext>
            </a:extLst>
          </p:cNvPr>
          <p:cNvCxnSpPr>
            <a:cxnSpLocks/>
            <a:stCxn id="22" idx="2"/>
            <a:endCxn id="28" idx="2"/>
          </p:cNvCxnSpPr>
          <p:nvPr/>
        </p:nvCxnSpPr>
        <p:spPr>
          <a:xfrm>
            <a:off x="5492338" y="4792608"/>
            <a:ext cx="23113" cy="366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7F6D356-85CD-4056-A4D5-7CECDCE5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24730"/>
              </p:ext>
            </p:extLst>
          </p:nvPr>
        </p:nvGraphicFramePr>
        <p:xfrm>
          <a:off x="4956772" y="595731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4F5BCE4-D8AC-4C91-8081-080B890B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56898"/>
              </p:ext>
            </p:extLst>
          </p:nvPr>
        </p:nvGraphicFramePr>
        <p:xfrm>
          <a:off x="4956772" y="530924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AB85D17-849B-4476-B75D-3CB379194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82928"/>
              </p:ext>
            </p:extLst>
          </p:nvPr>
        </p:nvGraphicFramePr>
        <p:xfrm>
          <a:off x="4956772" y="660539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E0B2A0-EF00-44D8-93A1-18511A4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1325"/>
              </p:ext>
            </p:extLst>
          </p:nvPr>
        </p:nvGraphicFramePr>
        <p:xfrm>
          <a:off x="4956772" y="725346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12976BB-5456-40D4-BE8A-2D1C0BDFF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23793"/>
              </p:ext>
            </p:extLst>
          </p:nvPr>
        </p:nvGraphicFramePr>
        <p:xfrm>
          <a:off x="4956772" y="797354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이벤트후기작성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23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43075"/>
              </p:ext>
            </p:extLst>
          </p:nvPr>
        </p:nvGraphicFramePr>
        <p:xfrm>
          <a:off x="316180" y="6212520"/>
          <a:ext cx="6264028" cy="24756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262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495140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예약신청서작성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본인 혹은 관리자가 그 회원의 예약을 신청한다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예약의 내용을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예약취소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예약을 취소한다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예약한 내역을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사이트에 회원가입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회원이 되어야 예약을 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본인의 아이디를 제외한 회원정보를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회원탈퇴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사이트를 탈퇴한다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예약내역이 사라진다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관리자도 특정 회원을 탈퇴 시킬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사이트에 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로그인을 해야 예약 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25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관리자는 전체 회원의 정보를 조회할 수 있고 회원은 자신의 정보를 조회할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B015D4A-7C6F-4C76-B126-C187AED2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9600"/>
              </p:ext>
            </p:extLst>
          </p:nvPr>
        </p:nvGraphicFramePr>
        <p:xfrm>
          <a:off x="768704" y="1691452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1112CE-F2D4-418D-BEA6-BBF1EB331A4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1236207" y="2179132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D2B9DDD-C36C-4F53-8087-ECCB7EDD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60433"/>
              </p:ext>
            </p:extLst>
          </p:nvPr>
        </p:nvGraphicFramePr>
        <p:xfrm>
          <a:off x="677528" y="334384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예약내역수정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10EE9CA-FB85-479A-BA92-2D779B724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58361"/>
              </p:ext>
            </p:extLst>
          </p:nvPr>
        </p:nvGraphicFramePr>
        <p:xfrm>
          <a:off x="677528" y="269577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예약신청서작성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97C7A0B-325E-47C2-9629-50BC31A81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4773"/>
              </p:ext>
            </p:extLst>
          </p:nvPr>
        </p:nvGraphicFramePr>
        <p:xfrm>
          <a:off x="677528" y="399191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F98FCD4-F82D-4C0C-84A7-A88A14790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6876"/>
              </p:ext>
            </p:extLst>
          </p:nvPr>
        </p:nvGraphicFramePr>
        <p:xfrm>
          <a:off x="677528" y="463998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예약내역조회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7ABEF0F-F5E4-47F6-A601-CB0C685C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61179"/>
              </p:ext>
            </p:extLst>
          </p:nvPr>
        </p:nvGraphicFramePr>
        <p:xfrm>
          <a:off x="5013176" y="131471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3E45302-EDC6-465C-810E-E131D13EB82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486283" y="1802394"/>
            <a:ext cx="0" cy="308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4DDFD19-B7AC-405D-BB84-5381CCD5D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9208"/>
              </p:ext>
            </p:extLst>
          </p:nvPr>
        </p:nvGraphicFramePr>
        <p:xfrm>
          <a:off x="4927605" y="296710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13B7A41-2A97-4355-8A22-46477AC66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58038"/>
              </p:ext>
            </p:extLst>
          </p:nvPr>
        </p:nvGraphicFramePr>
        <p:xfrm>
          <a:off x="4927605" y="231903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FB50951-2637-42B7-AAC5-F7432408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3228"/>
              </p:ext>
            </p:extLst>
          </p:nvPr>
        </p:nvGraphicFramePr>
        <p:xfrm>
          <a:off x="4927605" y="361517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C266F020-11F6-4F60-A441-D7157EF80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75105"/>
              </p:ext>
            </p:extLst>
          </p:nvPr>
        </p:nvGraphicFramePr>
        <p:xfrm>
          <a:off x="4869160" y="4263248"/>
          <a:ext cx="125447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06CFB2C-72D7-4530-A816-66948A75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99857"/>
              </p:ext>
            </p:extLst>
          </p:nvPr>
        </p:nvGraphicFramePr>
        <p:xfrm>
          <a:off x="4926000" y="489494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3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73432"/>
              </p:ext>
            </p:extLst>
          </p:nvPr>
        </p:nvGraphicFramePr>
        <p:xfrm>
          <a:off x="316180" y="6212520"/>
          <a:ext cx="6225640" cy="24756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코스추가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코스를 추가한다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 등 코스의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코스를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코스정보조회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코스의 상세한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메뉴추가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메뉴를 추가한다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 등 메뉴의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메뉴를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메뉴에 관한 정보들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메뉴를 검색한다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25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메뉴정보조회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메뉴의 상세한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5711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B7FDDE-7A9B-4110-9D47-0D57E278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00627"/>
              </p:ext>
            </p:extLst>
          </p:nvPr>
        </p:nvGraphicFramePr>
        <p:xfrm>
          <a:off x="783872" y="151331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13A332-1D3C-4028-8E9A-94FFCE62462D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1251375" y="2000994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B9F088-9906-46FB-82F9-EFAE9403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77231"/>
              </p:ext>
            </p:extLst>
          </p:nvPr>
        </p:nvGraphicFramePr>
        <p:xfrm>
          <a:off x="692696" y="316570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0989DDF-D4AC-4799-944F-D422951A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01608"/>
              </p:ext>
            </p:extLst>
          </p:nvPr>
        </p:nvGraphicFramePr>
        <p:xfrm>
          <a:off x="692696" y="251763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5FE8BC-BB51-4980-A240-242687BE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76276"/>
              </p:ext>
            </p:extLst>
          </p:nvPr>
        </p:nvGraphicFramePr>
        <p:xfrm>
          <a:off x="692696" y="381377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81E4806-C819-48E5-88DA-74D1F5C67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71008"/>
              </p:ext>
            </p:extLst>
          </p:nvPr>
        </p:nvGraphicFramePr>
        <p:xfrm>
          <a:off x="692696" y="446184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9208184-3B47-44E0-82C3-A1DA73984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68296"/>
              </p:ext>
            </p:extLst>
          </p:nvPr>
        </p:nvGraphicFramePr>
        <p:xfrm>
          <a:off x="5028344" y="113657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메뉴별관리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DD4FB19-E107-4CB9-8718-51A541A6634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501451" y="1624256"/>
            <a:ext cx="0" cy="308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8AE25B7-11D3-48CE-B986-5F918D50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80688"/>
              </p:ext>
            </p:extLst>
          </p:nvPr>
        </p:nvGraphicFramePr>
        <p:xfrm>
          <a:off x="4942773" y="278896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B5AC0-05AA-466B-8DB2-1D448D03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5842"/>
              </p:ext>
            </p:extLst>
          </p:nvPr>
        </p:nvGraphicFramePr>
        <p:xfrm>
          <a:off x="4942773" y="214089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84DDAD8-D3FA-48BF-8BED-6F643006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52452"/>
              </p:ext>
            </p:extLst>
          </p:nvPr>
        </p:nvGraphicFramePr>
        <p:xfrm>
          <a:off x="4942773" y="343703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71BEA9-B84B-4F32-AC3E-13E9722F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74767"/>
              </p:ext>
            </p:extLst>
          </p:nvPr>
        </p:nvGraphicFramePr>
        <p:xfrm>
          <a:off x="4941168" y="4085110"/>
          <a:ext cx="110775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FD3868E6-1851-4AC6-87FC-8138BBE3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05310"/>
              </p:ext>
            </p:extLst>
          </p:nvPr>
        </p:nvGraphicFramePr>
        <p:xfrm>
          <a:off x="4941168" y="471680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5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755"/>
              </p:ext>
            </p:extLst>
          </p:nvPr>
        </p:nvGraphicFramePr>
        <p:xfrm>
          <a:off x="316180" y="6212520"/>
          <a:ext cx="6225640" cy="22242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요리사등록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레스토랑의 새로운 요리사를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요리사의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요리사를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요리사의 상세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홀직원등록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레스토랑의 새로운 홀직원을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홀직원의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홀직원을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홀직원의 상세정보를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F0E181D-BD2F-4645-A58B-D3FA85CA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9594"/>
              </p:ext>
            </p:extLst>
          </p:nvPr>
        </p:nvGraphicFramePr>
        <p:xfrm>
          <a:off x="783872" y="1729338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F8F567-0F9F-4FDF-8C96-0003E6ED917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1251375" y="2217018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30680D-0356-4584-93DC-7A5FB7BD0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97539"/>
              </p:ext>
            </p:extLst>
          </p:nvPr>
        </p:nvGraphicFramePr>
        <p:xfrm>
          <a:off x="692696" y="338172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CDB179A-C993-406D-8C44-80F2478C7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15674"/>
              </p:ext>
            </p:extLst>
          </p:nvPr>
        </p:nvGraphicFramePr>
        <p:xfrm>
          <a:off x="692696" y="273365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P19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3A6DBB7-502E-4BA8-BC8D-6F1B4818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7833"/>
              </p:ext>
            </p:extLst>
          </p:nvPr>
        </p:nvGraphicFramePr>
        <p:xfrm>
          <a:off x="692696" y="402980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BA231E7-1EAC-4ED7-B2AD-707AEEF63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3156"/>
              </p:ext>
            </p:extLst>
          </p:nvPr>
        </p:nvGraphicFramePr>
        <p:xfrm>
          <a:off x="692696" y="467787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1D10A71-A705-4C42-B870-2A99B5A0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87509"/>
              </p:ext>
            </p:extLst>
          </p:nvPr>
        </p:nvGraphicFramePr>
        <p:xfrm>
          <a:off x="5047948" y="1712640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899AC4-7581-4EE7-8964-5779717839D5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5515451" y="2200320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756A398-AC3E-4309-A599-A6F017A16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9682"/>
              </p:ext>
            </p:extLst>
          </p:nvPr>
        </p:nvGraphicFramePr>
        <p:xfrm>
          <a:off x="4956772" y="336503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BB7C1DC-D432-4BF7-BA93-8AAD7610C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74136"/>
              </p:ext>
            </p:extLst>
          </p:nvPr>
        </p:nvGraphicFramePr>
        <p:xfrm>
          <a:off x="4956772" y="271695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CB151F9-87AF-4B19-98E3-D7DCCCC45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55513"/>
              </p:ext>
            </p:extLst>
          </p:nvPr>
        </p:nvGraphicFramePr>
        <p:xfrm>
          <a:off x="4956772" y="401310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76CA2AD-CE63-4912-B64A-0BDFE3DE8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73707"/>
              </p:ext>
            </p:extLst>
          </p:nvPr>
        </p:nvGraphicFramePr>
        <p:xfrm>
          <a:off x="4956772" y="466117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01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1174"/>
              </p:ext>
            </p:extLst>
          </p:nvPr>
        </p:nvGraphicFramePr>
        <p:xfrm>
          <a:off x="316180" y="6212520"/>
          <a:ext cx="6225640" cy="22242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262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4913020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이달의실적작성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지점별로 이달의 실적을 작성한다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지점별실적비교통계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달의 실적을 지점별로 비교하고 통계를 낸다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월별실적비교통계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특정지점의 실적을 월별로 비교하고 통계를 낸다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특정지점의 실적을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지점추가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지점을 추가한다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지점을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지점정보수정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지점의 정보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위치 등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지점의 상세 정보를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506A05-1DB3-4F2A-BA74-F0EEBCFC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83297"/>
              </p:ext>
            </p:extLst>
          </p:nvPr>
        </p:nvGraphicFramePr>
        <p:xfrm>
          <a:off x="783872" y="156862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3CD032-0DC9-4A5A-8FC6-BA8E105F150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1251375" y="2056304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EE006AE-8E54-41F0-B459-3DCACCF41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07908"/>
              </p:ext>
            </p:extLst>
          </p:nvPr>
        </p:nvGraphicFramePr>
        <p:xfrm>
          <a:off x="568251" y="3236628"/>
          <a:ext cx="136624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지점별실적비교통계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60828D9-8932-4B5D-B76A-B8561582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84067"/>
              </p:ext>
            </p:extLst>
          </p:nvPr>
        </p:nvGraphicFramePr>
        <p:xfrm>
          <a:off x="692696" y="257294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이달의실적작성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6CD9BFB-DE6C-49AC-B02B-B0DB332D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43436"/>
              </p:ext>
            </p:extLst>
          </p:nvPr>
        </p:nvGraphicFramePr>
        <p:xfrm>
          <a:off x="568251" y="3869086"/>
          <a:ext cx="13732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P29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월별실적비교통계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60FA645-79E5-48F7-86B9-64B81D907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5687"/>
              </p:ext>
            </p:extLst>
          </p:nvPr>
        </p:nvGraphicFramePr>
        <p:xfrm>
          <a:off x="692696" y="451715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9CC4F2-F500-4BBB-8991-407F04F2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41959"/>
              </p:ext>
            </p:extLst>
          </p:nvPr>
        </p:nvGraphicFramePr>
        <p:xfrm>
          <a:off x="5002047" y="1603764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EDED0D-5D5A-4A61-A914-D082241F8B07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5469550" y="2091444"/>
            <a:ext cx="5604" cy="246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E1231AA-727C-467B-B0F8-3F398A917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027"/>
              </p:ext>
            </p:extLst>
          </p:nvPr>
        </p:nvGraphicFramePr>
        <p:xfrm>
          <a:off x="4910871" y="325615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0A23B69-EF6D-4628-91A4-69446DCB8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3472"/>
              </p:ext>
            </p:extLst>
          </p:nvPr>
        </p:nvGraphicFramePr>
        <p:xfrm>
          <a:off x="4910871" y="260808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6C4E970-42ED-45CF-A9CF-9B00F577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34032"/>
              </p:ext>
            </p:extLst>
          </p:nvPr>
        </p:nvGraphicFramePr>
        <p:xfrm>
          <a:off x="4910871" y="390422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7BF6543-3742-4F4E-AD97-F949D1408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7519"/>
              </p:ext>
            </p:extLst>
          </p:nvPr>
        </p:nvGraphicFramePr>
        <p:xfrm>
          <a:off x="4910871" y="4552298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7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81" y="5760727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프로세스들에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26498"/>
              </p:ext>
            </p:extLst>
          </p:nvPr>
        </p:nvGraphicFramePr>
        <p:xfrm>
          <a:off x="316180" y="6212520"/>
          <a:ext cx="6225640" cy="19804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262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4913020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지난이벤트조회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종료된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이벤트들을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지난이벤트후기작성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고객들이 종료된 이벤트 후기를 작성할 수 있도록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이벤트등록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진행중인 이벤트를 등록한다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진행중인 이벤트 정보를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이벤트종료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종료 된 이벤트를 지난이벤트 창으로 옮긴다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진행이벤트조회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본인진행중인 이벤트를 조회한다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진행이벤트후기작성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고객들이 진행중인 이벤트의 후기를 작성할 수 있도록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BC96230-D913-45B4-8383-DDB1F347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73968"/>
              </p:ext>
            </p:extLst>
          </p:nvPr>
        </p:nvGraphicFramePr>
        <p:xfrm>
          <a:off x="645460" y="1893524"/>
          <a:ext cx="119936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F5.1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A56BB1-A541-4C2D-9D3D-0BC136ED23FC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>
            <a:off x="1245142" y="2381204"/>
            <a:ext cx="12060" cy="165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80B6889-2F7A-4D3E-B60D-1272F78B1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46543"/>
              </p:ext>
            </p:extLst>
          </p:nvPr>
        </p:nvGraphicFramePr>
        <p:xfrm>
          <a:off x="548679" y="3545914"/>
          <a:ext cx="141704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지난이벤트후기작성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51888D-B6AB-49D2-8714-28B45056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99830"/>
              </p:ext>
            </p:extLst>
          </p:nvPr>
        </p:nvGraphicFramePr>
        <p:xfrm>
          <a:off x="692696" y="289784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지난이벤트조회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E231602-4EDA-4897-9EF0-38D65001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64352"/>
              </p:ext>
            </p:extLst>
          </p:nvPr>
        </p:nvGraphicFramePr>
        <p:xfrm>
          <a:off x="4941168" y="1280592"/>
          <a:ext cx="11023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F5.2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EEE263-9CF5-4367-AF53-8F35C9218000}"/>
              </a:ext>
            </a:extLst>
          </p:cNvPr>
          <p:cNvCxnSpPr>
            <a:cxnSpLocks/>
            <a:stCxn id="23" idx="2"/>
            <a:endCxn id="29" idx="2"/>
          </p:cNvCxnSpPr>
          <p:nvPr/>
        </p:nvCxnSpPr>
        <p:spPr>
          <a:xfrm>
            <a:off x="5492338" y="1768272"/>
            <a:ext cx="60898" cy="366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804ECEE-A258-437B-BF98-51EAEBF35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8204"/>
              </p:ext>
            </p:extLst>
          </p:nvPr>
        </p:nvGraphicFramePr>
        <p:xfrm>
          <a:off x="4956772" y="2932982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8574C10-9DCA-4947-9D74-CB586CBB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96996"/>
              </p:ext>
            </p:extLst>
          </p:nvPr>
        </p:nvGraphicFramePr>
        <p:xfrm>
          <a:off x="4956772" y="2284910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EF19DC-1531-4B72-AA14-4C35B60B0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06469"/>
              </p:ext>
            </p:extLst>
          </p:nvPr>
        </p:nvGraphicFramePr>
        <p:xfrm>
          <a:off x="4956772" y="3581054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P39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D88E942-423A-4588-8AFD-E81BA203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45950"/>
              </p:ext>
            </p:extLst>
          </p:nvPr>
        </p:nvGraphicFramePr>
        <p:xfrm>
          <a:off x="4956772" y="4229126"/>
          <a:ext cx="111735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진행이벤트조회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27322A8-EB1F-4594-B787-0E3093D1B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85553"/>
              </p:ext>
            </p:extLst>
          </p:nvPr>
        </p:nvGraphicFramePr>
        <p:xfrm>
          <a:off x="4869160" y="4949206"/>
          <a:ext cx="136815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P41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진행이벤트후기작성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2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시스템 개발 대상인 업무에 대한 개략적인 설명을 기술함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Youn’s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kitchen</a:t>
            </a:r>
            <a:r>
              <a:rPr lang="ko-KR" altLang="en-US" sz="1200" dirty="0">
                <a:solidFill>
                  <a:schemeClr val="tx1"/>
                </a:solidFill>
              </a:rPr>
              <a:t>이라는 레스토랑에 필요한 데이터들을 관리한다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크게 회원관리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메뉴관리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직원관리가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회원관리에서는 회원정보를 관리하고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회원이 예약정보를 관리한다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사이트의 </a:t>
            </a:r>
            <a:r>
              <a:rPr lang="en-US" altLang="ko-KR" sz="1200" dirty="0">
                <a:solidFill>
                  <a:schemeClr val="tx1"/>
                </a:solidFill>
              </a:rPr>
              <a:t>login </a:t>
            </a:r>
            <a:r>
              <a:rPr lang="ko-KR" altLang="en-US" sz="1200" dirty="0">
                <a:solidFill>
                  <a:schemeClr val="tx1"/>
                </a:solidFill>
              </a:rPr>
              <a:t>탭을 클릭하면 로그인 창으로 가는데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아이디가 없을 경우 회원가입을 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고객들이 회원가입 하면서 입력한 정보들은 회원 본인이 수정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삭제가 가능하고 관리자는 회원삭제만 가능하다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로그인을 하면 </a:t>
            </a:r>
            <a:r>
              <a:rPr lang="en-US" altLang="ko-KR" sz="1200" dirty="0" err="1">
                <a:solidFill>
                  <a:schemeClr val="tx1"/>
                </a:solidFill>
              </a:rPr>
              <a:t>mykitchen</a:t>
            </a:r>
            <a:r>
              <a:rPr lang="ko-KR" altLang="en-US" sz="1200" dirty="0">
                <a:solidFill>
                  <a:schemeClr val="tx1"/>
                </a:solidFill>
              </a:rPr>
              <a:t>이라는 탭이 보이는데 여기서 회원정보 조회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탈퇴가 가능하고 레스토랑 예약 신청과 수정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취소가 가능하다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관리자의 경우 로그인을 하면 </a:t>
            </a:r>
            <a:r>
              <a:rPr lang="en-US" altLang="ko-KR" sz="1200" dirty="0">
                <a:solidFill>
                  <a:schemeClr val="tx1"/>
                </a:solidFill>
              </a:rPr>
              <a:t>member </a:t>
            </a:r>
            <a:r>
              <a:rPr lang="ko-KR" altLang="en-US" sz="1200" dirty="0">
                <a:solidFill>
                  <a:schemeClr val="tx1"/>
                </a:solidFill>
              </a:rPr>
              <a:t>라는 탭이 보인다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클릭하면 사이트에 가입한 회원 목록이 보이고 각 회원에 대해 비밀번호를 제외한 정보를 볼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전화로 회원이 예약하거나 수정할 경우를 대비해 관리자 역시 각 회원의 예약정보를 추가 수정 또는 삭제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메뉴관리에서 관리자는 </a:t>
            </a:r>
            <a:r>
              <a:rPr lang="en-US" altLang="ko-KR" sz="1200" dirty="0" err="1">
                <a:solidFill>
                  <a:schemeClr val="tx1"/>
                </a:solidFill>
              </a:rPr>
              <a:t>Youn’s</a:t>
            </a:r>
            <a:r>
              <a:rPr lang="en-US" altLang="ko-KR" sz="1200" dirty="0">
                <a:solidFill>
                  <a:schemeClr val="tx1"/>
                </a:solidFill>
              </a:rPr>
              <a:t> kitchen</a:t>
            </a:r>
            <a:r>
              <a:rPr lang="ko-KR" altLang="en-US" sz="1200" dirty="0">
                <a:solidFill>
                  <a:schemeClr val="tx1"/>
                </a:solidFill>
              </a:rPr>
              <a:t>의 신메뉴를 등록할 수 있고 더 이상 판매하지 않는 메뉴를 지울 수도 있으며 메뉴의 정보를 수정할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메뉴를 등록할 때는 메뉴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 재료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간단한 메뉴 설명을 입력하고 이 메뉴를 만드는 요리사와 메뉴의 타입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에피타이저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디저트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음료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코스를 선택한다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메뉴를 만드는 요리사는 한 명 뿐이다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한 메뉴는 한 코스에만 속해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일반회원은 위와 같은 메뉴관리는 불가능하고 통합검색에서 검색하거나 메뉴 탭을 클릭하면 나오는 창에서 메뉴 정보를 볼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메뉴리스트에서 상세보기로 들어가면 이 메뉴를 만드는 요리사와 메뉴가 속해 있는 코스에 대한 정보에 대한 상세보기 버튼이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Youn’s</a:t>
            </a:r>
            <a:r>
              <a:rPr lang="en-US" altLang="ko-KR" sz="1200" dirty="0">
                <a:solidFill>
                  <a:schemeClr val="tx1"/>
                </a:solidFill>
              </a:rPr>
              <a:t> kitchen </a:t>
            </a:r>
            <a:r>
              <a:rPr lang="ko-KR" altLang="en-US" sz="1200" dirty="0">
                <a:solidFill>
                  <a:schemeClr val="tx1"/>
                </a:solidFill>
              </a:rPr>
              <a:t>은 코스 정보들도 관리 하지만 이번 과제에서는 구현하지 않고 메뉴가 </a:t>
            </a:r>
            <a:r>
              <a:rPr lang="ko-KR" altLang="en-US" sz="1200" dirty="0" err="1">
                <a:solidFill>
                  <a:schemeClr val="tx1"/>
                </a:solidFill>
              </a:rPr>
              <a:t>속해있는</a:t>
            </a:r>
            <a:r>
              <a:rPr lang="ko-KR" altLang="en-US" sz="1200" dirty="0">
                <a:solidFill>
                  <a:schemeClr val="tx1"/>
                </a:solidFill>
              </a:rPr>
              <a:t> 코스의 정보만 볼 수 있게 해 놓았다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직원은 요리사와 일반 홀직원을 관리하는데 사이트에서는 요리사 관리만 구현하였다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관리자는 요리사의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경력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등급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정보를 바탕으로 요리사를 추가하거나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정보를 수정할 수 있고 일반회원은 요리사에 대한 정보를 열람만 할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Youn’s</a:t>
            </a:r>
            <a:r>
              <a:rPr lang="en-US" altLang="ko-KR" sz="1200" dirty="0">
                <a:solidFill>
                  <a:schemeClr val="tx1"/>
                </a:solidFill>
              </a:rPr>
              <a:t> kitchen</a:t>
            </a:r>
            <a:r>
              <a:rPr lang="ko-KR" altLang="en-US" sz="1200" dirty="0">
                <a:solidFill>
                  <a:schemeClr val="tx1"/>
                </a:solidFill>
              </a:rPr>
              <a:t>은 카드 할인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생일파티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이달의 이벤트와 같은 이벤트와 지점정보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위치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도 관리한다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 역시 이번 과제에서는 구현하지 않았다</a:t>
            </a:r>
            <a:r>
              <a:rPr lang="en-US" altLang="ko-KR" sz="1200" dirty="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업무개요서 </a:t>
            </a:r>
            <a:r>
              <a:rPr lang="en-US" altLang="ko-KR" sz="2800" b="1" dirty="0">
                <a:ea typeface="+mn-ea"/>
              </a:rPr>
              <a:t>: </a:t>
            </a:r>
            <a:r>
              <a:rPr lang="ko-KR" altLang="en-US" sz="2800" b="1" dirty="0">
                <a:ea typeface="+mn-ea"/>
              </a:rPr>
              <a:t>업무개요</a:t>
            </a:r>
          </a:p>
        </p:txBody>
      </p:sp>
    </p:spTree>
    <p:extLst>
      <p:ext uri="{BB962C8B-B14F-4D97-AF65-F5344CB8AC3E}">
        <p14:creationId xmlns:p14="http://schemas.microsoft.com/office/powerpoint/2010/main" val="58195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13712"/>
              </p:ext>
            </p:extLst>
          </p:nvPr>
        </p:nvGraphicFramePr>
        <p:xfrm>
          <a:off x="332656" y="1136576"/>
          <a:ext cx="6135925" cy="79416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74731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3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메뉴에 대한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auto_increment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등급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가격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ingredient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경력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주재료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menu_desc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설명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added_datetime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메뉴가 추가된 시간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메뉴를 만드는 요리사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chef(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c_id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course_name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메뉴가 속한 코스 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course(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course_name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메뉴의 타입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menu_type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t_id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foreign key – on update cascade, on delete cascade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5491"/>
              </p:ext>
            </p:extLst>
          </p:nvPr>
        </p:nvGraphicFramePr>
        <p:xfrm>
          <a:off x="332656" y="1136576"/>
          <a:ext cx="6196573" cy="78373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424085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릴에이션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예약에 대한 정보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auto_increment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member_id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예약한 회원 아이디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member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member_id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course_name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등급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예약한 코스 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PK,FK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course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맑은 고딕" pitchFamily="50" charset="-127"/>
                          <a:ea typeface="맑은 고딕" pitchFamily="50" charset="-127"/>
                        </a:rPr>
                        <a:t>course_name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people_num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요리사 경력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방문할 인원 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예약날짜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added_datetime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예약이 추가된 시간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02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foreign key – on update cascade, on delete cascade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920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4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6148"/>
              </p:ext>
            </p:extLst>
          </p:nvPr>
        </p:nvGraphicFramePr>
        <p:xfrm>
          <a:off x="332656" y="1064568"/>
          <a:ext cx="6192688" cy="818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예약신청서작성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F1.1 P1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레스토랑 예약 신청서 작성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예약날짜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People#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방문할 인원 수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예약할 코스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빠짐없이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입력한경우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 Details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 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예약한 코스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예약이 추가된 날짜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입력안한값이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있을경우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입력하라는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가격은 입력 받은 방문할 인원과 예약한 그 코스의 가격을 곱한 값을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course: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reservation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-number,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people_num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date,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number,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people_num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date,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TO reservation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7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7499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예약내역수정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F1.1 P2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고객이 예약한 내역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예약날짜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People#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방문할 인원 수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예약할 코스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Details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 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예약한 코스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예약이 추가된 날짜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수정한 내용을 반영하여 예약내역을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course: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reservation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-number,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people_num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date,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number,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people_num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date,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TO reservation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83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27823"/>
              </p:ext>
            </p:extLst>
          </p:nvPr>
        </p:nvGraphicFramePr>
        <p:xfrm>
          <a:off x="332656" y="1064568"/>
          <a:ext cx="5903461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F1.1.P3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고객이 예약한 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삭제된 예약이 없는 예약 내역을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reservation: number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reservation where number=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number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그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예약내역으로 돌아간다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21596"/>
              </p:ext>
            </p:extLst>
          </p:nvPr>
        </p:nvGraphicFramePr>
        <p:xfrm>
          <a:off x="332656" y="1064569"/>
          <a:ext cx="6192688" cy="814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예약내역조회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F1.1 P4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고객이 예약한 내역 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 삭제 버튼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방문인원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추가된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고객이 예약한 내역들을 리스트로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 예약의 예약번호를 클릭하면 그 예약의 상세정보를 볼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9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076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reservation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member:member_id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reservation: number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reservation where number=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number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36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14489"/>
              </p:ext>
            </p:extLst>
          </p:nvPr>
        </p:nvGraphicFramePr>
        <p:xfrm>
          <a:off x="332656" y="1064568"/>
          <a:ext cx="6192688" cy="795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F1.2 P5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사이트에 회원 가입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 아이디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PASSWORD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 비밀번호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PASSWORD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확인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 재입력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빠짐없이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 확인도 맞을 경우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 화면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(id, password)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입력안한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항목이 있을 경우 입력하라는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다를경우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다르다는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사이트에서 회원가입 한 경우 모두 일반회원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 있는 아이디일 경우 존재하는 회원이라고 알려준다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3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127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member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password, name, phone, admin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password, name, phone, admin TO member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8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75826"/>
              </p:ext>
            </p:extLst>
          </p:nvPr>
        </p:nvGraphicFramePr>
        <p:xfrm>
          <a:off x="332656" y="1064568"/>
          <a:ext cx="6192688" cy="778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F1.2 P6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의 정보수정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Password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 비밀번호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Password check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 재입력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Phone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빠짐없이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 확인도 맞을 경우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 화면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(My kitchen)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입력안한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항목이 있을 경우 입력하라는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다를경우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다르다는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수정할 수 없다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3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127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member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password, name, phone, admin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password, name, phone, admin TO member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2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9424"/>
              </p:ext>
            </p:extLst>
          </p:nvPr>
        </p:nvGraphicFramePr>
        <p:xfrm>
          <a:off x="332656" y="1064568"/>
          <a:ext cx="5903461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F1.2.P7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사이트 회원 탈퇴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회원탈퇴버튼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클릭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 페이지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고객이 예약한 내역까지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member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78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30026"/>
              </p:ext>
            </p:extLst>
          </p:nvPr>
        </p:nvGraphicFramePr>
        <p:xfrm>
          <a:off x="332656" y="1064569"/>
          <a:ext cx="6192688" cy="809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F1.2 P8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사이트에 로그인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로그아웃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 버튼 클릭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홈페이지 메인 화면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)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 화면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9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076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member: password,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아이디와 비밀번호가 읽어온 정보와 일치할 경우 로그인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845745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기능분해도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80195"/>
              </p:ext>
            </p:extLst>
          </p:nvPr>
        </p:nvGraphicFramePr>
        <p:xfrm>
          <a:off x="4125429" y="237344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4241"/>
              </p:ext>
            </p:extLst>
          </p:nvPr>
        </p:nvGraphicFramePr>
        <p:xfrm>
          <a:off x="363187" y="237344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30127"/>
              </p:ext>
            </p:extLst>
          </p:nvPr>
        </p:nvGraphicFramePr>
        <p:xfrm>
          <a:off x="1627420" y="237344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75036"/>
              </p:ext>
            </p:extLst>
          </p:nvPr>
        </p:nvGraphicFramePr>
        <p:xfrm>
          <a:off x="2884287" y="237344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91745"/>
              </p:ext>
            </p:extLst>
          </p:nvPr>
        </p:nvGraphicFramePr>
        <p:xfrm>
          <a:off x="5393636" y="237344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63527"/>
              </p:ext>
            </p:extLst>
          </p:nvPr>
        </p:nvGraphicFramePr>
        <p:xfrm>
          <a:off x="1196405" y="3628127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18204"/>
              </p:ext>
            </p:extLst>
          </p:nvPr>
        </p:nvGraphicFramePr>
        <p:xfrm>
          <a:off x="149706" y="3628128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F1.1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1511"/>
              </p:ext>
            </p:extLst>
          </p:nvPr>
        </p:nvGraphicFramePr>
        <p:xfrm>
          <a:off x="2567134" y="3610966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0801"/>
              </p:ext>
            </p:extLst>
          </p:nvPr>
        </p:nvGraphicFramePr>
        <p:xfrm>
          <a:off x="3679808" y="3604458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7867"/>
              </p:ext>
            </p:extLst>
          </p:nvPr>
        </p:nvGraphicFramePr>
        <p:xfrm>
          <a:off x="2780928" y="1294696"/>
          <a:ext cx="119137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Youn’s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Kitchen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cxnSpLocks/>
            <a:stCxn id="26" idx="2"/>
            <a:endCxn id="20" idx="0"/>
          </p:cNvCxnSpPr>
          <p:nvPr/>
        </p:nvCxnSpPr>
        <p:spPr>
          <a:xfrm rot="5400000">
            <a:off x="3079090" y="2075921"/>
            <a:ext cx="575830" cy="19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cxnSpLocks/>
            <a:stCxn id="26" idx="2"/>
            <a:endCxn id="19" idx="0"/>
          </p:cNvCxnSpPr>
          <p:nvPr/>
        </p:nvCxnSpPr>
        <p:spPr>
          <a:xfrm rot="5400000">
            <a:off x="2450656" y="1447487"/>
            <a:ext cx="575830" cy="1276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cxnSpLocks/>
            <a:stCxn id="26" idx="2"/>
            <a:endCxn id="18" idx="0"/>
          </p:cNvCxnSpPr>
          <p:nvPr/>
        </p:nvCxnSpPr>
        <p:spPr>
          <a:xfrm rot="5400000">
            <a:off x="1818540" y="815371"/>
            <a:ext cx="575830" cy="2540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cxnSpLocks/>
            <a:stCxn id="21" idx="0"/>
            <a:endCxn id="26" idx="2"/>
          </p:cNvCxnSpPr>
          <p:nvPr/>
        </p:nvCxnSpPr>
        <p:spPr>
          <a:xfrm rot="16200000" flipV="1">
            <a:off x="4333764" y="840467"/>
            <a:ext cx="575830" cy="2490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cxnSpLocks/>
            <a:stCxn id="3" idx="0"/>
            <a:endCxn id="26" idx="2"/>
          </p:cNvCxnSpPr>
          <p:nvPr/>
        </p:nvCxnSpPr>
        <p:spPr>
          <a:xfrm rot="16200000" flipV="1">
            <a:off x="3699661" y="1474570"/>
            <a:ext cx="575830" cy="1221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cxnSpLocks/>
            <a:endCxn id="20" idx="2"/>
          </p:cNvCxnSpPr>
          <p:nvPr/>
        </p:nvCxnSpPr>
        <p:spPr>
          <a:xfrm rot="16200000" flipV="1">
            <a:off x="3297006" y="2921515"/>
            <a:ext cx="749839" cy="6290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24" idx="0"/>
            <a:endCxn id="20" idx="2"/>
          </p:cNvCxnSpPr>
          <p:nvPr/>
        </p:nvCxnSpPr>
        <p:spPr>
          <a:xfrm rot="5400000" flipH="1" flipV="1">
            <a:off x="2823897" y="3077470"/>
            <a:ext cx="749840" cy="317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cxnSpLocks/>
          </p:cNvCxnSpPr>
          <p:nvPr/>
        </p:nvCxnSpPr>
        <p:spPr>
          <a:xfrm rot="5400000" flipH="1" flipV="1">
            <a:off x="295391" y="3093799"/>
            <a:ext cx="769603" cy="30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634" y="5807355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각 세부 기능들에 대한 간략한 설명을 기술</a:t>
            </a:r>
            <a:endParaRPr lang="en-US" altLang="ko-KR" sz="1400" dirty="0">
              <a:solidFill>
                <a:srgbClr val="0000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50814"/>
              </p:ext>
            </p:extLst>
          </p:nvPr>
        </p:nvGraphicFramePr>
        <p:xfrm>
          <a:off x="316180" y="6348447"/>
          <a:ext cx="6225640" cy="26814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232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회원이 예약한 정보를 관리한다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회원의 개인정보를 관리하고 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회원가입을 가능하게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코스별관리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코스에 대한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메뉴별관리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메뉴에 대한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Youn’s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kitchen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일하고 있는 요리사들의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요리사를 제외한 직원들의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지난이벤트관리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진행했던 이벤트들의 정보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후기를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13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진행이벤트관리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진행중인 이벤트들의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지점들의 실적을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위치정보관리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지점들의 위치정보를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956D8F2-2507-4BF2-A6C4-71D6233703D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32322" y="3245928"/>
            <a:ext cx="837190" cy="3821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03DC03C-E20E-4E80-AC32-89D0758EF520}"/>
              </a:ext>
            </a:extLst>
          </p:cNvPr>
          <p:cNvCxnSpPr/>
          <p:nvPr/>
        </p:nvCxnSpPr>
        <p:spPr>
          <a:xfrm rot="5400000">
            <a:off x="929469" y="3061861"/>
            <a:ext cx="1371795" cy="970323"/>
          </a:xfrm>
          <a:prstGeom prst="bentConnector3">
            <a:avLst>
              <a:gd name="adj1" fmla="val 172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8D4C937-1F0A-490B-88A4-843FE37D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93180"/>
              </p:ext>
            </p:extLst>
          </p:nvPr>
        </p:nvGraphicFramePr>
        <p:xfrm>
          <a:off x="698728" y="4217087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46F55E83-BF3E-457D-A3AD-84A63338E915}"/>
              </a:ext>
            </a:extLst>
          </p:cNvPr>
          <p:cNvCxnSpPr/>
          <p:nvPr/>
        </p:nvCxnSpPr>
        <p:spPr>
          <a:xfrm rot="16200000" flipH="1">
            <a:off x="1618730" y="3342921"/>
            <a:ext cx="1355962" cy="392369"/>
          </a:xfrm>
          <a:prstGeom prst="bentConnector3">
            <a:avLst>
              <a:gd name="adj1" fmla="val 1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E5AFA2A-6817-4BEB-AF9E-3CA4F5ED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53955"/>
              </p:ext>
            </p:extLst>
          </p:nvPr>
        </p:nvGraphicFramePr>
        <p:xfrm>
          <a:off x="1958369" y="4215759"/>
          <a:ext cx="94621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F2.2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메뉴별관리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B0A2AD8-AB39-4C64-8221-973AB0259C91}"/>
              </a:ext>
            </a:extLst>
          </p:cNvPr>
          <p:cNvCxnSpPr>
            <a:cxnSpLocks/>
            <a:endCxn id="60" idx="0"/>
          </p:cNvCxnSpPr>
          <p:nvPr/>
        </p:nvCxnSpPr>
        <p:spPr>
          <a:xfrm rot="5400000">
            <a:off x="4743715" y="3058578"/>
            <a:ext cx="1320482" cy="9255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6575CB5-830E-4030-A7AB-BF9389912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0816"/>
              </p:ext>
            </p:extLst>
          </p:nvPr>
        </p:nvGraphicFramePr>
        <p:xfrm>
          <a:off x="4365106" y="4181607"/>
          <a:ext cx="115212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A418094-04D5-4646-9407-EFBA9638DF5F}"/>
              </a:ext>
            </a:extLst>
          </p:cNvPr>
          <p:cNvCxnSpPr/>
          <p:nvPr/>
        </p:nvCxnSpPr>
        <p:spPr>
          <a:xfrm rot="16200000" flipH="1">
            <a:off x="5439017" y="3280772"/>
            <a:ext cx="1320483" cy="4811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0976F01-AB62-4F5F-BAC1-FC62C2BFD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00141"/>
              </p:ext>
            </p:extLst>
          </p:nvPr>
        </p:nvGraphicFramePr>
        <p:xfrm>
          <a:off x="5641829" y="4187452"/>
          <a:ext cx="10801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F5.2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61257D8-7297-495B-8881-7A6759E47333}"/>
              </a:ext>
            </a:extLst>
          </p:cNvPr>
          <p:cNvSpPr txBox="1"/>
          <p:nvPr/>
        </p:nvSpPr>
        <p:spPr>
          <a:xfrm>
            <a:off x="116632" y="975979"/>
            <a:ext cx="2783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구현한 기능을 빨간색으로 표시하였습니다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F2.1 </a:t>
            </a:r>
            <a:r>
              <a:rPr lang="ko-KR" altLang="en-US" sz="1000" dirty="0"/>
              <a:t>코스별 관리는 일부 구현하였습니다</a:t>
            </a:r>
            <a:r>
              <a:rPr lang="en-US" altLang="ko-KR" sz="1000" dirty="0"/>
              <a:t>.  </a:t>
            </a:r>
            <a:endParaRPr lang="ko-KR" altLang="en-US" sz="10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051986-AA19-43A6-9DDB-7986E3D8E580}"/>
              </a:ext>
            </a:extLst>
          </p:cNvPr>
          <p:cNvCxnSpPr>
            <a:cxnSpLocks/>
          </p:cNvCxnSpPr>
          <p:nvPr/>
        </p:nvCxnSpPr>
        <p:spPr>
          <a:xfrm rot="5400000">
            <a:off x="3047124" y="3401585"/>
            <a:ext cx="2091878" cy="1010952"/>
          </a:xfrm>
          <a:prstGeom prst="bentConnector3">
            <a:avLst>
              <a:gd name="adj1" fmla="val 24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46E4AD7-F6BF-4A26-BDE5-3D61D8BA78ED}"/>
              </a:ext>
            </a:extLst>
          </p:cNvPr>
          <p:cNvCxnSpPr/>
          <p:nvPr/>
        </p:nvCxnSpPr>
        <p:spPr>
          <a:xfrm rot="16200000" flipH="1">
            <a:off x="4034342" y="3425315"/>
            <a:ext cx="2091878" cy="963491"/>
          </a:xfrm>
          <a:prstGeom prst="bentConnector3">
            <a:avLst>
              <a:gd name="adj1" fmla="val 24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1328563-1D59-4539-833C-ADBFD6E6D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86237"/>
              </p:ext>
            </p:extLst>
          </p:nvPr>
        </p:nvGraphicFramePr>
        <p:xfrm>
          <a:off x="3051151" y="4957394"/>
          <a:ext cx="101095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D611A1D-00FF-483E-A6B8-F25E75B0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80290"/>
              </p:ext>
            </p:extLst>
          </p:nvPr>
        </p:nvGraphicFramePr>
        <p:xfrm>
          <a:off x="5058438" y="4942475"/>
          <a:ext cx="10801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F4.2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4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33425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F1.2 P9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회원의 상세 정보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 리스트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관리자인지 일반인지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삭제버튼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회원상세정보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</a:t>
                      </a:r>
                      <a:endParaRPr lang="en-US" altLang="ko-KR" sz="1100" dirty="0" err="1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관리자는 전체 회원들을 조회 가능하다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-select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회원정보상세조회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member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select * from member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5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4626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코스정보조회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F2.1 P13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코스의 상세 정보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 menus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디저트 등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 가격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상세보기에서 코스의 상세보기 페이지로 갈 수 있고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 상세보기에서 코스에 속하는 메뉴들의 상세보기로 갈 수도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course:course_name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menu natural join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natural join course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=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4414"/>
              </p:ext>
            </p:extLst>
          </p:nvPr>
        </p:nvGraphicFramePr>
        <p:xfrm>
          <a:off x="332656" y="1064568"/>
          <a:ext cx="5903461" cy="801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F2.2.P14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레스토랑의 새로운 메뉴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5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name 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메뉴의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description 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메뉴에 대한 설명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price 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메뉴가격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 ingredient-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메뉴의 주재료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course,type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은 있는 목록에서 선택하게 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빠짐없이 입력했을 경우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Details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주재료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설명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누락된 경우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5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103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chef: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type_name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course: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menu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price, ingredient,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menu_desc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price, ingredient,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menu_desc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TO menu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7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5649"/>
              </p:ext>
            </p:extLst>
          </p:nvPr>
        </p:nvGraphicFramePr>
        <p:xfrm>
          <a:off x="332656" y="1064569"/>
          <a:ext cx="6192688" cy="820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F2.2 P15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메뉴의 정보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0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name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–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메뉴의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description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메뉴에 대한 설명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price 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메뉴가격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 ingredient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메뉴의 주재료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course,type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은 있는 목록에서 선택하게 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빠짐없이 입력했을 경우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 Details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주재료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설명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누락된 경우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알림창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수정된 값 반영하여 메뉴의 상세정보를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0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627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chef: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type_name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course: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menu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price, ingredient,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menu_desc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price, ingredient,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menu_desc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added_datetime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TO menu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67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54633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F2.2 P16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메뉴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삭제버튼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메뉴가 추가된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삭제된 메뉴를 제외한 메뉴 리스트를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menu: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menu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8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985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F2.2 P17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 검색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검색할 키워드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검색할 키워드가 포함된 메뉴 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메뉴가 추가된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검색은 메뉴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 이름으로 가능하다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menu natural join chef natural join course natural join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like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검색키워드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or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like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검색키워드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 or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like 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검색키워드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19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89557"/>
              </p:ext>
            </p:extLst>
          </p:nvPr>
        </p:nvGraphicFramePr>
        <p:xfrm>
          <a:off x="332656" y="1064568"/>
          <a:ext cx="5903461" cy="739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메뉴정보조회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F2.2 P18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메뉴의 정보 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메뉴 리스트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9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메뉴가 추가된 시간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쉐프상세보기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주재료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코스상세보기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설명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상세보기에서 요리사와 코스에 대한 상세보기 페이지로 넘어 갈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0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9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1536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menu natural join chef natural join course natural join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menu: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(menu id)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menu natural join chef natural join course natural join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menu_type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=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16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10524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요리사등록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F3.1 P19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레스토랑의 새로운 요리사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등급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Career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경력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 Details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만드는 음식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chef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star, career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star, career TO chef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6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79706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요리사정보수정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F3.1 P20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요리사의 정보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등급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Career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경력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 Details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만드는 음식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수정된 값 반영하여 디테일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chef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star, career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MOVE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star, career TO chef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66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14204"/>
              </p:ext>
            </p:extLst>
          </p:nvPr>
        </p:nvGraphicFramePr>
        <p:xfrm>
          <a:off x="332656" y="1064568"/>
          <a:ext cx="5903461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요리사삭제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F3.1.P21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특정 요리사 정보 삭제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삭제버튼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삭제된 요리사를 제외한 요리사 리스트를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chef: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chef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51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39098"/>
              </p:ext>
            </p:extLst>
          </p:nvPr>
        </p:nvGraphicFramePr>
        <p:xfrm>
          <a:off x="329683" y="848544"/>
          <a:ext cx="6225641" cy="28705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91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사이트에 가입한 회원만이 예약할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예약관리부에서는 각 회원이 예약한 정보들을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예약서에는 예약날짜와 방문할 인원 수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예약할 코스가 기입되어야 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b.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한번에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한코스만 예약 가능하다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c.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인원수대로 그 코스를 준비한다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스스로도 자신이 예약한 정보들을 관리할 수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전화로 예약하거나 예약을 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취소 할 경우 예약관리부에서 회원이 예약한 정보들을 수정한다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레스토랑에서는 예약정보를 바탕으로 메뉴를 미리 준비하고 테이블을 세팅한다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CA8E7B-CFE7-46C7-B499-75B2DAE81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83364"/>
              </p:ext>
            </p:extLst>
          </p:nvPr>
        </p:nvGraphicFramePr>
        <p:xfrm>
          <a:off x="329683" y="5299544"/>
          <a:ext cx="6225641" cy="25337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936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회원관리부에서는 사이트에 가입한 회원들의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회원가입을 할 때는 아이디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비밀번호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전화번호를 기입한다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b.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회원관리부에서는 회원들의 정보를 열람 혹은 삭제만 가능하다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c.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본인은 자신의 정보를 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열람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 모두 가능하다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d.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회원정보에서 아이디는 변경할 수 없다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e.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일반 회원은 다른 회원의 정보를 볼 수 없다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62548"/>
              </p:ext>
            </p:extLst>
          </p:nvPr>
        </p:nvGraphicFramePr>
        <p:xfrm>
          <a:off x="332656" y="1064569"/>
          <a:ext cx="6192688" cy="809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요리사조회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F1.1 P4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고객이 예약한 내역 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코드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만드는 음식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9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076"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요리사리스트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chef</a:t>
                      </a: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요리사상세보기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READ chef: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* from chef natural join menu where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=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읽어온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c_id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21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87078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chef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11701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chef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C463FFE-200B-4372-85A4-8BF7CC62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1" y="2216696"/>
            <a:ext cx="5887938" cy="1608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A67116-F278-419E-B936-524EA0CB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6181886"/>
            <a:ext cx="3638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7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chef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chef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C463FFE-200B-4372-85A4-8BF7CC62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1" y="2216696"/>
            <a:ext cx="5887938" cy="1608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A67116-F278-419E-B936-524EA0CB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6181886"/>
            <a:ext cx="3638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8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53539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course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68141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course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64DF871-2056-4A7C-946F-71D5E9FB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370305"/>
            <a:ext cx="5505450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F66AE4-0DF8-414B-AC2F-2B1ABD20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177136"/>
            <a:ext cx="3733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84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6912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member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46317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member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3B6926B-D768-453B-856D-70BA165B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042753"/>
            <a:ext cx="5810250" cy="225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A9AEDF-19A9-434F-B716-C154CDEE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6053298"/>
            <a:ext cx="5972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14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71775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menu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24668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menu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194F9E8-FD49-4D49-B4BF-4755F035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6" y="1933414"/>
            <a:ext cx="5725047" cy="2443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B3E42-A3BA-4B1D-8E4F-D00F80BAA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9" b="-2227"/>
          <a:stretch/>
        </p:blipFill>
        <p:spPr>
          <a:xfrm>
            <a:off x="375179" y="6033120"/>
            <a:ext cx="594527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0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64372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</a:t>
                      </a:r>
                      <a:r>
                        <a:rPr lang="en-US" altLang="ko-KR" sz="1000" b="1" baseline="0" dirty="0" err="1">
                          <a:solidFill>
                            <a:schemeClr val="tx1"/>
                          </a:solidFill>
                        </a:rPr>
                        <a:t>menu_type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0058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</a:t>
                      </a:r>
                      <a:r>
                        <a:rPr lang="en-US" altLang="ko-KR" sz="1000" b="1" baseline="0" dirty="0" err="1">
                          <a:solidFill>
                            <a:schemeClr val="tx1"/>
                          </a:solidFill>
                        </a:rPr>
                        <a:t>menu_type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85228C4-B303-43C1-8E8F-515675B1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8" y="2432720"/>
            <a:ext cx="6118250" cy="1461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45D9F9-B932-4909-8C19-9E355A78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76" y="6033120"/>
            <a:ext cx="3971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2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53410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schema : reservation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9943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data : reservation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88EF4B6-4FB0-4398-9A86-D6CC21BD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5" y="2144688"/>
            <a:ext cx="6093296" cy="2066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961932-6D96-465F-BF5C-C0449024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56" y="6249144"/>
            <a:ext cx="6021288" cy="13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03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05239"/>
              </p:ext>
            </p:extLst>
          </p:nvPr>
        </p:nvGraphicFramePr>
        <p:xfrm>
          <a:off x="316180" y="1064568"/>
          <a:ext cx="6225641" cy="8280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56636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616877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56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13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특정요리사정보를 데이터베이스에서 삭제하는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요리사등록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요리사정보수정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요리사 정보나 변경된 요리사 정보를 받아온다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요리사등록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요리사정보를 데이터베이스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요리사들을 리스트로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요리사정보수정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변경된 요리사 정보를 데이터베이스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chef_view.php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요리사 정보를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db360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내 데이터베이스에 연결하는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course_view.php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코스정보조회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코스의 정보를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footer.php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사이트의 하단에 나오는 정보에 대한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header.php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사이트의 상단에 나오는 정보에 대한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사이트의 첫 화면에 대한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회원의 정보를 받는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 정보를 데이터베이스에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login.php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회원이 사이트에 입력한 아이디와 비밀번호를 받는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login_confirm.php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입력한 아이디와 비밀번호로 데이터베이스의 회원이 맞는지 확인하는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73140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funtion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들을 정의한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34292"/>
                  </a:ext>
                </a:extLst>
              </a:tr>
              <a:tr h="456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특정회원의 정보를 데이터베이스에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7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13606"/>
              </p:ext>
            </p:extLst>
          </p:nvPr>
        </p:nvGraphicFramePr>
        <p:xfrm>
          <a:off x="316180" y="1064568"/>
          <a:ext cx="6225641" cy="81368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266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32884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48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0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logout.php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로그아웃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사이트에서 로그아웃 하게 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회원탈퇴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회원을 데이터베이스에서 삭제하는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회원들을 데이터베이스에서 가져와 리스트로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회원의 정보를 데이터베이스에서 가져와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member_modiform.php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회원정보수정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회원의 수정할 코드를 받아오는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메뉴삭제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특정메뉴를 데이터베이스에서 삭제하는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메뉴추가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메뉴정보수정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메뉴를 추가하거나 메뉴정보를 변경하고 싶을 때 그 정보들을 받아오는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메뉴추가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메뉴를 데이터베이스에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메뉴검색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메뉴정보조회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메뉴들을 데이터베이스에서 가져와 리스트로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menu_view.php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메뉴정보조회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메뉴의 정보를 데이터베이스에서 가져와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reservation_delete.php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예약취소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특정예약을 데이터베이스에서 삭제하는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reservation_form.php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예약신청서작성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예약이나 변경할 예약의 정보를 받아오는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reservation_insert.php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예약신청서작성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예약을 데이터베이스에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예약들을 데이터베이스에서 가져와 리스트로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91755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reservation_modify.php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예약내역수정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변경할 예약 정보를 데이터베이스에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93351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reservation_view.php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예약내역조회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예약 정보를 데이터베이스에서 가져와 보여주는 코드이다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43819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css,fonts,images,js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폴더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부트스트랩과 기존 테마 이용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7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3397"/>
              </p:ext>
            </p:extLst>
          </p:nvPr>
        </p:nvGraphicFramePr>
        <p:xfrm>
          <a:off x="329683" y="848544"/>
          <a:ext cx="6225641" cy="23281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코스별관리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287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메뉴관리부는 판매 하는 코스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 정보는 코스 이름과 가격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코스에 속한 메뉴들로 이루어져 있다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요리사와 메뉴 관리부가 회의하여 새로운 코스를 만들거나 더 이상 판매하지 않는 코스를 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관리부는 변경 된 코스 정보를 사이트에 반영한다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코스를 회원들이 예약한다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B70FD7-83E2-4933-B617-9C16D24E0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25371"/>
              </p:ext>
            </p:extLst>
          </p:nvPr>
        </p:nvGraphicFramePr>
        <p:xfrm>
          <a:off x="329683" y="3901296"/>
          <a:ext cx="6225641" cy="3139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메뉴별관리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96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메뉴관리부에서는 메뉴들의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 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신메뉴를 등록할 때는 메뉴의 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가격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주재료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메뉴에 대한 설명과 속한 코스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만드는 요리사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   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피타이저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메인 등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기입한다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  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b.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메뉴는 최소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최대 한 코스에만 속한다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요리사와 메뉴 관리부가 회의하여 새로운 코스를 개발하면 그에 들어갈 새로운 메뉴가 생기고 더 이상 판매하지 않을 메뉴도 회의로 정한다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메뉴 관리부는 변경 된 메뉴 정보를 사이트에 반영한다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요리사가 식당을 그만 두기 전 그 메뉴를 만들 수 있는 또다른 요리사가 있는지 알아보고 있으면 반영하고 없으면 메뉴도 함께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43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37491"/>
              </p:ext>
            </p:extLst>
          </p:nvPr>
        </p:nvGraphicFramePr>
        <p:xfrm>
          <a:off x="329683" y="848544"/>
          <a:ext cx="6225641" cy="2592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요리사관리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579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인사관리부에서는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youn’s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kitchen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일하고 있는 직원들을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인사관리부의 요리사 관리부서는 요리사만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등급을 입력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하고 그만 둘 경우 그 요리사의 정보를 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요리사를 뽑으면 요리사의 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경력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사이트에 등록한다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a.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요리사의 등급은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까지이다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b.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요리사의 정보에서 요리사가 만드는 메뉴 정보도 열람 가능하게 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412B55-A2CE-4D66-B808-0032E696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80556"/>
              </p:ext>
            </p:extLst>
          </p:nvPr>
        </p:nvGraphicFramePr>
        <p:xfrm>
          <a:off x="329683" y="4119474"/>
          <a:ext cx="6225641" cy="2592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홀직원관리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5480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인사관리부에서는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youn’s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kitchen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일하고 있는 직원들을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인사관리부의 직원 관리부서는 요리사를 제외한 직원들을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홀직원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a.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나이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근무 시간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근무 기간 등의 정보를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직원이 뽑히면 직원 데이터에 그 직원의 정보를 입력한다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71348"/>
              </p:ext>
            </p:extLst>
          </p:nvPr>
        </p:nvGraphicFramePr>
        <p:xfrm>
          <a:off x="329683" y="1175167"/>
          <a:ext cx="6225641" cy="2193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실적관리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817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지점관리부에서는 각 지점의 실적을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실적이 계속 안 좋은 지점은 제거한다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a.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지점의 정보를 지점 위치정보 관리 부서에게 주면 위치정보를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실적이 꾸준히 좋아지고 있는 지점에게는 포상을 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 startAt="4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실적이 안 좋은 지점의 정보를 이벤트 관리부에게 전하여 실적을 오를 수 있게 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822CCE-093F-4365-A220-332129512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90910"/>
              </p:ext>
            </p:extLst>
          </p:nvPr>
        </p:nvGraphicFramePr>
        <p:xfrm>
          <a:off x="329683" y="4734948"/>
          <a:ext cx="6225641" cy="2450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지점정보관리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83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지점관리부에서는 각 지점의 정보를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a.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 오픈한 매장의 위치를 추가한다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b.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폐점한 지점의 위치정보는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c.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지점별 직원을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d.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지점의 위치 이동이 있었을 경우 그 정보를 반영한다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07769"/>
              </p:ext>
            </p:extLst>
          </p:nvPr>
        </p:nvGraphicFramePr>
        <p:xfrm>
          <a:off x="329683" y="1099795"/>
          <a:ext cx="6225641" cy="21970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지난이벤트관리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181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마케팅부에서는 이벤트를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이벤트가 종료되면 고객들이 작성한 후기를 바탕으로 그 이벤트에 대한 평가를 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이벤트로 인한 실적을 실적관리부서에게 전달한다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실적관리부서에게 받은 실적이 안 좋은 지점을 위한 이벤트를 개발한다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지난 이벤트에 대한 평가를 바탕으로  앞으로의 이벤트를 기획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20C5F8-3824-4562-A47F-BE7E1B53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61168"/>
              </p:ext>
            </p:extLst>
          </p:nvPr>
        </p:nvGraphicFramePr>
        <p:xfrm>
          <a:off x="329683" y="4551522"/>
          <a:ext cx="6225641" cy="21296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진행이벤트관리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830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마케팅부에서는 현재 진행중인 이벤트를 관리한다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a.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진행 중인 이벤트 정보를 고객에게 알린다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b.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수정사항이 있을 경우 반영해서 올린다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이벤트에 대한 후기를 고객에게 받는다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12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ERD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03484"/>
              </p:ext>
            </p:extLst>
          </p:nvPr>
        </p:nvGraphicFramePr>
        <p:xfrm>
          <a:off x="188640" y="3295627"/>
          <a:ext cx="909746" cy="94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chef                 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c_id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chef_name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star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career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6707"/>
              </p:ext>
            </p:extLst>
          </p:nvPr>
        </p:nvGraphicFramePr>
        <p:xfrm>
          <a:off x="5165392" y="1416587"/>
          <a:ext cx="883874" cy="63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>
                          <a:solidFill>
                            <a:schemeClr val="tx1"/>
                          </a:solidFill>
                        </a:rPr>
                        <a:t>menu_type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t_id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 err="1">
                          <a:solidFill>
                            <a:schemeClr val="tx1"/>
                          </a:solidFill>
                        </a:rPr>
                        <a:t>type_name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2944"/>
              </p:ext>
            </p:extLst>
          </p:nvPr>
        </p:nvGraphicFramePr>
        <p:xfrm>
          <a:off x="2838962" y="2783842"/>
          <a:ext cx="1219200" cy="140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sng" dirty="0" err="1">
                          <a:solidFill>
                            <a:schemeClr val="tx1"/>
                          </a:solidFill>
                        </a:rPr>
                        <a:t>m_id</a:t>
                      </a:r>
                      <a:endParaRPr lang="en-US" altLang="ko-KR" sz="1000" i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u="none" dirty="0" err="1">
                          <a:solidFill>
                            <a:schemeClr val="tx1"/>
                          </a:solidFill>
                        </a:rPr>
                        <a:t>menu_name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ingredient</a:t>
                      </a:r>
                    </a:p>
                    <a:p>
                      <a:pPr latinLnBrk="1"/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menu_desc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added_datetime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464618" y="3552591"/>
            <a:ext cx="1008112" cy="43633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cook</a:t>
            </a:r>
          </a:p>
        </p:txBody>
      </p:sp>
      <p:cxnSp>
        <p:nvCxnSpPr>
          <p:cNvPr id="8" name="AutoShape 17"/>
          <p:cNvCxnSpPr>
            <a:cxnSpLocks noChangeShapeType="1"/>
            <a:stCxn id="7" idx="3"/>
          </p:cNvCxnSpPr>
          <p:nvPr/>
        </p:nvCxnSpPr>
        <p:spPr bwMode="auto">
          <a:xfrm>
            <a:off x="2472730" y="3770759"/>
            <a:ext cx="3662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"/>
          <p:cNvCxnSpPr>
            <a:cxnSpLocks noChangeShapeType="1"/>
            <a:stCxn id="7" idx="1"/>
            <a:endCxn id="4" idx="3"/>
          </p:cNvCxnSpPr>
          <p:nvPr/>
        </p:nvCxnSpPr>
        <p:spPr bwMode="auto">
          <a:xfrm flipH="1" flipV="1">
            <a:off x="1098386" y="3767929"/>
            <a:ext cx="366232" cy="2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045066" y="4340722"/>
            <a:ext cx="3962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4946683" y="4734832"/>
            <a:ext cx="404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865213" y="1550671"/>
            <a:ext cx="1152231" cy="36761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correspond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3051687" y="2353973"/>
            <a:ext cx="3968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1111492" y="3537808"/>
            <a:ext cx="403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96767"/>
              </p:ext>
            </p:extLst>
          </p:nvPr>
        </p:nvGraphicFramePr>
        <p:xfrm>
          <a:off x="752006" y="5817096"/>
          <a:ext cx="1122195" cy="128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en-US" altLang="ko-KR" sz="100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  <a:p>
                      <a:pPr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13672"/>
              </p:ext>
            </p:extLst>
          </p:nvPr>
        </p:nvGraphicFramePr>
        <p:xfrm>
          <a:off x="5445224" y="4632948"/>
          <a:ext cx="1075184" cy="64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err="1">
                          <a:solidFill>
                            <a:schemeClr val="tx1"/>
                          </a:solidFill>
                        </a:rPr>
                        <a:t>course_name</a:t>
                      </a:r>
                      <a:r>
                        <a:rPr lang="en-US" altLang="ko-KR" sz="1000" u="sng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u="none" dirty="0" err="1">
                          <a:solidFill>
                            <a:schemeClr val="tx1"/>
                          </a:solidFill>
                        </a:rPr>
                        <a:t>course_price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3B0905-3A12-4C65-8A24-05DE97248EC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3441329" y="1918283"/>
            <a:ext cx="7233" cy="86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3E9166-4AB8-4702-8678-5D231685846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17444" y="1734477"/>
            <a:ext cx="1147948" cy="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9">
            <a:extLst>
              <a:ext uri="{FF2B5EF4-FFF2-40B4-BE49-F238E27FC236}">
                <a16:creationId xmlns:a16="http://schemas.microsoft.com/office/drawing/2014/main" id="{5C814906-335C-4F2C-BD44-DD928A40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293" y="1488414"/>
            <a:ext cx="403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52" name="AutoShape 9">
            <a:extLst>
              <a:ext uri="{FF2B5EF4-FFF2-40B4-BE49-F238E27FC236}">
                <a16:creationId xmlns:a16="http://schemas.microsoft.com/office/drawing/2014/main" id="{763107DE-F9D1-48FF-9F7A-343B4DC5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793" y="4734832"/>
            <a:ext cx="1008112" cy="43633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include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4D116F3-C40B-40F9-AEF9-EB7B8CC20CE2}"/>
              </a:ext>
            </a:extLst>
          </p:cNvPr>
          <p:cNvCxnSpPr>
            <a:cxnSpLocks/>
            <a:stCxn id="6" idx="2"/>
            <a:endCxn id="52" idx="1"/>
          </p:cNvCxnSpPr>
          <p:nvPr/>
        </p:nvCxnSpPr>
        <p:spPr>
          <a:xfrm rot="16200000" flipH="1">
            <a:off x="3247094" y="4394300"/>
            <a:ext cx="760167" cy="357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56F1D21-0098-4198-B704-04AAC0F46965}"/>
              </a:ext>
            </a:extLst>
          </p:cNvPr>
          <p:cNvCxnSpPr>
            <a:cxnSpLocks/>
            <a:stCxn id="52" idx="3"/>
            <a:endCxn id="20" idx="1"/>
          </p:cNvCxnSpPr>
          <p:nvPr/>
        </p:nvCxnSpPr>
        <p:spPr>
          <a:xfrm>
            <a:off x="4813905" y="4953000"/>
            <a:ext cx="63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9">
            <a:extLst>
              <a:ext uri="{FF2B5EF4-FFF2-40B4-BE49-F238E27FC236}">
                <a16:creationId xmlns:a16="http://schemas.microsoft.com/office/drawing/2014/main" id="{2EF33CA8-8FC8-45BB-BC84-28058E3C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36" y="6105128"/>
            <a:ext cx="1008112" cy="436335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1" dirty="0">
                <a:ea typeface="굴림" pitchFamily="50" charset="-127"/>
              </a:rPr>
              <a:t>reserve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BD0AF54-70AA-4B0E-8638-0B710CA9C9B9}"/>
              </a:ext>
            </a:extLst>
          </p:cNvPr>
          <p:cNvCxnSpPr>
            <a:endCxn id="63" idx="1"/>
          </p:cNvCxnSpPr>
          <p:nvPr/>
        </p:nvCxnSpPr>
        <p:spPr>
          <a:xfrm>
            <a:off x="1874201" y="6323295"/>
            <a:ext cx="15648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E9135E4-92FB-4DD3-9F80-7FD345F4B9B4}"/>
              </a:ext>
            </a:extLst>
          </p:cNvPr>
          <p:cNvCxnSpPr>
            <a:stCxn id="63" idx="3"/>
            <a:endCxn id="20" idx="2"/>
          </p:cNvCxnSpPr>
          <p:nvPr/>
        </p:nvCxnSpPr>
        <p:spPr>
          <a:xfrm flipV="1">
            <a:off x="4447148" y="5273052"/>
            <a:ext cx="1535668" cy="10502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9">
            <a:extLst>
              <a:ext uri="{FF2B5EF4-FFF2-40B4-BE49-F238E27FC236}">
                <a16:creationId xmlns:a16="http://schemas.microsoft.com/office/drawing/2014/main" id="{66335C39-921C-4995-82FE-057FF3F0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7197" y="5996356"/>
            <a:ext cx="403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69" name="Text Box 29">
            <a:extLst>
              <a:ext uri="{FF2B5EF4-FFF2-40B4-BE49-F238E27FC236}">
                <a16:creationId xmlns:a16="http://schemas.microsoft.com/office/drawing/2014/main" id="{C5E4C4F0-FF12-4427-82FF-AC15B899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591" y="5442177"/>
            <a:ext cx="4032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A89189C-1950-47B4-A781-07CCA60D8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14002"/>
              </p:ext>
            </p:extLst>
          </p:nvPr>
        </p:nvGraphicFramePr>
        <p:xfrm>
          <a:off x="3317463" y="7314248"/>
          <a:ext cx="1251258" cy="82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  <a:p>
                      <a:pPr latinLnBrk="1"/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pPr latinLnBrk="1"/>
                      <a:r>
                        <a:rPr lang="en-US" altLang="ko-KR" sz="1000" b="0" u="none" dirty="0" err="1">
                          <a:solidFill>
                            <a:schemeClr val="tx1"/>
                          </a:solidFill>
                        </a:rPr>
                        <a:t>people_num</a:t>
                      </a:r>
                      <a:endParaRPr lang="en-US" altLang="ko-KR" sz="1000" b="0" u="non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u="none" dirty="0" err="1">
                          <a:solidFill>
                            <a:schemeClr val="tx1"/>
                          </a:solidFill>
                        </a:rPr>
                        <a:t>added_datetime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51" marB="45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7B6846A-2F3D-4FB9-A6A2-B26221D7BFD6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>
            <a:off x="3943092" y="6541463"/>
            <a:ext cx="0" cy="772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E79341FC-B7E0-486D-A361-D1E3B055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631" y="3508945"/>
            <a:ext cx="3968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1000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85841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26513</TotalTime>
  <Words>4452</Words>
  <Application>Microsoft Office PowerPoint</Application>
  <PresentationFormat>A4 용지(210x297mm)</PresentationFormat>
  <Paragraphs>1267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HY신명조</vt:lpstr>
      <vt:lpstr>굴림</vt:lpstr>
      <vt:lpstr>맑은 고딕</vt:lpstr>
      <vt:lpstr>함초롬바탕</vt:lpstr>
      <vt:lpstr>휴먼편지체</vt:lpstr>
      <vt:lpstr>Arial</vt:lpstr>
      <vt:lpstr>Helvetica</vt:lpstr>
      <vt:lpstr>Times New Roman</vt:lpstr>
      <vt:lpstr>Wingdings</vt:lpstr>
      <vt:lpstr>Office 테마</vt:lpstr>
      <vt:lpstr>DATABASE   Term Project </vt:lpstr>
      <vt:lpstr>업무개요서 : 업무개요</vt:lpstr>
      <vt:lpstr>기능분해도</vt:lpstr>
      <vt:lpstr>요구사항 명세서 : 기능별 </vt:lpstr>
      <vt:lpstr>요구사항 명세서 : 기능별 </vt:lpstr>
      <vt:lpstr>요구사항 명세서 : 기능별 </vt:lpstr>
      <vt:lpstr>요구사항 명세서 : 기능별 </vt:lpstr>
      <vt:lpstr>요구사항 명세서 : 기능별 </vt:lpstr>
      <vt:lpstr>ERD </vt:lpstr>
      <vt:lpstr>프로세스 계층도</vt:lpstr>
      <vt:lpstr>프로세스 계층도</vt:lpstr>
      <vt:lpstr>프로세스 계층도</vt:lpstr>
      <vt:lpstr>프로세스 계층도</vt:lpstr>
      <vt:lpstr>프로세스 계층도</vt:lpstr>
      <vt:lpstr>프로세스 계층도 및 설명서</vt:lpstr>
      <vt:lpstr>프로세스 계층도 및 설명서</vt:lpstr>
      <vt:lpstr>프로세스 계층도 및 설명서</vt:lpstr>
      <vt:lpstr>프로세스 계층도 및 설명서</vt:lpstr>
      <vt:lpstr>프로세스 계층도 및 설명서</vt:lpstr>
      <vt:lpstr>릴레이션 정의서 </vt:lpstr>
      <vt:lpstr>릴레이션 정의서 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DB 구현 내역서</vt:lpstr>
      <vt:lpstr>DB 구현 내역서</vt:lpstr>
      <vt:lpstr>DB 구현 내역서</vt:lpstr>
      <vt:lpstr>DB 구현 내역서</vt:lpstr>
      <vt:lpstr>DB 구현 내역서</vt:lpstr>
      <vt:lpstr>DB 구현 내역서</vt:lpstr>
      <vt:lpstr>DB 구현 내역서</vt:lpstr>
      <vt:lpstr>소스 코드 요약 설명서</vt:lpstr>
      <vt:lpstr>소스 코드 요약 설명서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전 지연</cp:lastModifiedBy>
  <cp:revision>313</cp:revision>
  <dcterms:created xsi:type="dcterms:W3CDTF">2011-09-22T12:41:15Z</dcterms:created>
  <dcterms:modified xsi:type="dcterms:W3CDTF">2018-05-28T07:20:03Z</dcterms:modified>
</cp:coreProperties>
</file>