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8" r:id="rId5"/>
    <p:sldId id="265" r:id="rId6"/>
    <p:sldId id="266" r:id="rId7"/>
    <p:sldId id="267" r:id="rId8"/>
    <p:sldId id="275" r:id="rId9"/>
    <p:sldId id="276" r:id="rId10"/>
    <p:sldId id="269" r:id="rId11"/>
    <p:sldId id="270" r:id="rId12"/>
    <p:sldId id="277" r:id="rId13"/>
    <p:sldId id="271" r:id="rId14"/>
    <p:sldId id="278" r:id="rId15"/>
    <p:sldId id="272" r:id="rId16"/>
    <p:sldId id="279" r:id="rId17"/>
    <p:sldId id="273" r:id="rId18"/>
    <p:sldId id="274" r:id="rId19"/>
    <p:sldId id="257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EE17-233F-4EC6-8FAB-034F4CF9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4853A-7E7C-4993-998F-4DEF9A73A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F7AA2-B00A-43AA-9E85-D8CBA593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E70DD-A2F3-4360-A212-691426E6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435C2-C58F-424E-BF5B-3E04A59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DDDFF-1DAB-4A48-A146-81DD164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24BB2-1DA2-4968-8ACD-70134261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2E9E-BF83-4FBC-9432-9577A45B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6981-393A-4839-9FAF-53560231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6DC81-E47C-4551-AFE8-DF16F516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4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79A97-A902-4D84-88E7-B19500323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5212E-3853-4830-B27C-B2CC66A4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DA9E4-BE3F-48B7-9B53-3F20CA4D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BBEB-C413-4D68-9C34-E3440594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28DB8-8EEC-45DC-B1DD-E9C97DDC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ACED1-74EF-4B22-85AE-E4809AF2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A4D24-B8F3-4AA2-89D7-C9209CFF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81B27-D120-4029-A51B-2652C25E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A450B-6CB5-4F38-BE80-60D7E74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4C3A2-F91E-411A-8FAD-8B986C2A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7D4B-63C7-4A87-9211-BE86249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596D3-184F-4C3F-BB4D-E1B31FD7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61C8D-DBD4-472E-9542-01254CD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D7105-96FE-4241-97B5-D56E855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27E6C-5DAA-48DF-A0E7-EC91FDAD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B99B4-0839-45B0-9448-74E8D8AA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AD7DD-1027-475E-8415-DEB83F78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F9CB7-E9C1-4E76-9204-53518B5FE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25FAC-5396-4BAF-A247-0328A138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E40ED-E7BA-4929-92B3-7D97AF8F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9EC7-2D29-40DE-83CC-2141B4A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589C-BDEC-491D-9ABA-2138A34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E3602-C5DC-414E-A3DF-5E2A90D4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9E077-50CE-4565-884E-034D6AD5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81F8E-79D5-45D9-9596-91B4D1BC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A26BB-4727-413D-B27C-F4B7FA33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E345D-F83E-4AEB-805D-D36FE01E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E807D-4B78-40D1-9325-7C381DDD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8FF03-29EB-4E9B-ABEB-75E4A621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3735-2AFB-423A-AECA-6C8A9D72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39AEF-2BE3-4133-B30A-B3C7C2D0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5B6F7-FA93-4499-93E8-2259B932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0BFA1-3AB1-4D51-8D40-8E0CFD91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EE75-D5D4-49F2-96D3-1D99EFB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BA9E02-2BD8-433C-BD49-F6DD568A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5FADC-68CE-4922-8AE5-686F4796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A8EB-804D-49A5-BAD5-2EB059C7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AE104-9B71-4637-ABB9-B4366037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40314-5E3C-4F3F-A2E2-86C6ABE7C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37730-A7EB-4502-ACC4-1F804057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DC00A-7EDA-4A25-B6C8-DC26BBF7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032A9-1CF1-4290-8E2F-FE08C01E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6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34D4-BEE6-4562-A4C6-77889426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F253BE-7EBD-4817-BC51-8E9A61E76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09E49-839C-47A0-A4A5-6A0C7AC0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A5C1F-AC8C-4A09-80AA-8A0F03F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C33B2-E0D7-401E-9DD5-2877AA1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6EB1D-E368-4D83-890C-5937EEF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E1060F-01E6-424C-8789-EF642010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40993-8371-4562-9921-4E5C488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C6697-7AE3-47D8-B5FD-F25DBB063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E185-4A8D-4933-8D57-57A3BEAFAFC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CEAC3-8C22-4D39-B984-024264A39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76EAE-E787-4F88-BEF3-A20CB049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EE0A-955C-45DF-A5B2-62924EEB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FF508E-9538-4DDF-8236-BB207079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99210"/>
              </p:ext>
            </p:extLst>
          </p:nvPr>
        </p:nvGraphicFramePr>
        <p:xfrm>
          <a:off x="746235" y="1252405"/>
          <a:ext cx="10520855" cy="1154464"/>
        </p:xfrm>
        <a:graphic>
          <a:graphicData uri="http://schemas.openxmlformats.org/drawingml/2006/table">
            <a:tbl>
              <a:tblPr/>
              <a:tblGrid>
                <a:gridCol w="10520855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11544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여러 사람에 의해 </a:t>
                      </a:r>
                      <a:r>
                        <a:rPr lang="ko-KR" altLang="en-US" b="1" u="sng" dirty="0" smtClean="0"/>
                        <a:t>공유</a:t>
                      </a:r>
                      <a:r>
                        <a:rPr lang="ko-KR" altLang="en-US" dirty="0" smtClean="0"/>
                        <a:t>되어 사용될 목적으로 </a:t>
                      </a:r>
                      <a:r>
                        <a:rPr lang="ko-KR" altLang="en-US" b="1" u="sng" dirty="0" smtClean="0"/>
                        <a:t>통합</a:t>
                      </a:r>
                      <a:r>
                        <a:rPr lang="ko-KR" altLang="en-US" dirty="0" smtClean="0"/>
                        <a:t>하여 </a:t>
                      </a:r>
                      <a:r>
                        <a:rPr lang="ko-KR" altLang="en-US" b="1" u="sng" dirty="0" smtClean="0"/>
                        <a:t>저장</a:t>
                      </a:r>
                      <a:r>
                        <a:rPr lang="en-US" altLang="ko-KR" b="1" u="sng" dirty="0" smtClean="0"/>
                        <a:t>, </a:t>
                      </a:r>
                      <a:r>
                        <a:rPr lang="ko-KR" altLang="en-US" b="1" u="sng" dirty="0" smtClean="0"/>
                        <a:t>운영</a:t>
                      </a:r>
                      <a:r>
                        <a:rPr lang="ko-KR" altLang="en-US" dirty="0" smtClean="0"/>
                        <a:t>되는 데이터들의 집합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r>
                        <a:rPr lang="ko-KR" altLang="en-US" dirty="0" smtClean="0"/>
                        <a:t>데이터의 저장소</a:t>
                      </a:r>
                      <a:endParaRPr lang="ko-KR" altLang="en-US" dirty="0" smtClean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F4AE9ED-906F-44AB-AF20-FA7D61F0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53019"/>
              </p:ext>
            </p:extLst>
          </p:nvPr>
        </p:nvGraphicFramePr>
        <p:xfrm>
          <a:off x="746234" y="3641697"/>
          <a:ext cx="10520855" cy="2643490"/>
        </p:xfrm>
        <a:graphic>
          <a:graphicData uri="http://schemas.openxmlformats.org/drawingml/2006/table">
            <a:tbl>
              <a:tblPr/>
              <a:tblGrid>
                <a:gridCol w="3071445">
                  <a:extLst>
                    <a:ext uri="{9D8B030D-6E8A-4147-A177-3AD203B41FA5}">
                      <a16:colId xmlns:a16="http://schemas.microsoft.com/office/drawing/2014/main" val="1010774244"/>
                    </a:ext>
                  </a:extLst>
                </a:gridCol>
                <a:gridCol w="7449410">
                  <a:extLst>
                    <a:ext uri="{9D8B030D-6E8A-4147-A177-3AD203B41FA5}">
                      <a16:colId xmlns:a16="http://schemas.microsoft.com/office/drawing/2014/main" val="2279470585"/>
                    </a:ext>
                  </a:extLst>
                </a:gridCol>
              </a:tblGrid>
              <a:tr h="5437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실시간 접근성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다수의 사용자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또는 응용 프로그램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의 요구에 즉시 응답하거나 처리할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31756"/>
                  </a:ext>
                </a:extLst>
              </a:tr>
              <a:tr h="7260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실시간 변화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데이터의 삽입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삭제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수정 등을 통해 지속적으로 데이터를 변화시키면 최신의 데이터베이스 내용을 유지한다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681709"/>
                  </a:ext>
                </a:extLst>
              </a:tr>
              <a:tr h="7260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내용에 의한 참조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데이터베이스에 저장된 데이터는 물리적인 위치가 아니라 데이터베이스의 내용에 따라 참조된다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467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동시 공유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다수의 사용자들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또는 응용 프로그램들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돋움" panose="02030504000101010101" pitchFamily="18" charset="-127"/>
                        </a:rPr>
                        <a:t>이 동시에 접속하여 원하는 작업을 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870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7E0801-02DE-40EC-8A2F-09D7530457D2}"/>
              </a:ext>
            </a:extLst>
          </p:cNvPr>
          <p:cNvSpPr txBox="1"/>
          <p:nvPr/>
        </p:nvSpPr>
        <p:spPr>
          <a:xfrm>
            <a:off x="714703" y="819807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데이터 베이스란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7EE7B-CFD0-4CC6-B3C9-8A36712CFCFD}"/>
              </a:ext>
            </a:extLst>
          </p:cNvPr>
          <p:cNvSpPr txBox="1"/>
          <p:nvPr/>
        </p:nvSpPr>
        <p:spPr>
          <a:xfrm>
            <a:off x="714702" y="313733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데이터 베이스의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AA3BA-4BA5-41B3-9DB5-B38A8512BD65}"/>
              </a:ext>
            </a:extLst>
          </p:cNvPr>
          <p:cNvSpPr txBox="1"/>
          <p:nvPr/>
        </p:nvSpPr>
        <p:spPr>
          <a:xfrm>
            <a:off x="825694" y="181453"/>
            <a:ext cx="490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빈칸에 알맞은 내용을 삽입하세요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학생지침_아이콘">
            <a:extLst>
              <a:ext uri="{FF2B5EF4-FFF2-40B4-BE49-F238E27FC236}">
                <a16:creationId xmlns:a16="http://schemas.microsoft.com/office/drawing/2014/main" id="{06F306E2-0CB4-4CFD-AD37-4A8D6555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09637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2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54561-29F6-4C75-A5F3-B114D4FD3B60}"/>
              </a:ext>
            </a:extLst>
          </p:cNvPr>
          <p:cNvSpPr txBox="1"/>
          <p:nvPr/>
        </p:nvSpPr>
        <p:spPr>
          <a:xfrm>
            <a:off x="0" y="-42514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dirty="0">
                <a:latin typeface="+mj-lt"/>
                <a:ea typeface="+mj-ea"/>
                <a:cs typeface="+mj-cs"/>
              </a:rPr>
              <a:t>    </a:t>
            </a:r>
            <a:r>
              <a:rPr lang="en-US" altLang="ko-KR" sz="2500" kern="12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5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다음 데이터베이스의 정보를 활용하여 제시되는 문제를 해결하세요</a:t>
            </a:r>
            <a:r>
              <a:rPr lang="en-US" altLang="ko-KR" sz="25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DD5BE-A285-4EA5-9143-41F5B780BA2E}"/>
              </a:ext>
            </a:extLst>
          </p:cNvPr>
          <p:cNvSpPr/>
          <p:nvPr/>
        </p:nvSpPr>
        <p:spPr>
          <a:xfrm>
            <a:off x="0" y="557048"/>
            <a:ext cx="12192000" cy="998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E7E08-4C7D-419B-B3B2-4ECE1CE838EE}"/>
              </a:ext>
            </a:extLst>
          </p:cNvPr>
          <p:cNvSpPr txBox="1"/>
          <p:nvPr/>
        </p:nvSpPr>
        <p:spPr>
          <a:xfrm>
            <a:off x="812800" y="684405"/>
            <a:ext cx="11379200" cy="1285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spc="0" dirty="0">
                <a:effectLst/>
              </a:rPr>
              <a:t>동계 올림픽 조직 위원회에서는 올림픽 기간 동안 사용할 프로그램을 개발하려 한다</a:t>
            </a:r>
            <a:r>
              <a:rPr lang="en-US" altLang="ko-KR" sz="1600" spc="0" dirty="0">
                <a:effectLst/>
              </a:rPr>
              <a:t>. </a:t>
            </a:r>
          </a:p>
          <a:p>
            <a:pPr indent="-228600" algn="just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spc="0" dirty="0">
                <a:effectLst/>
              </a:rPr>
              <a:t>이때 프로그램에서 사용될 데이터베이스를 설계하고 생성하려 한다</a:t>
            </a:r>
            <a:r>
              <a:rPr lang="en-US" altLang="ko-KR" sz="1600" spc="0" dirty="0">
                <a:effectLst/>
              </a:rPr>
              <a:t>. </a:t>
            </a:r>
          </a:p>
          <a:p>
            <a:pPr indent="-228600" algn="just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spc="0" dirty="0">
                <a:effectLst/>
              </a:rPr>
              <a:t>선수</a:t>
            </a:r>
            <a:r>
              <a:rPr lang="en-US" altLang="ko-KR" sz="1600" spc="0" dirty="0">
                <a:effectLst/>
              </a:rPr>
              <a:t>(player), </a:t>
            </a:r>
            <a:r>
              <a:rPr lang="ko-KR" altLang="en-US" sz="1600" spc="0" dirty="0">
                <a:effectLst/>
              </a:rPr>
              <a:t>국가</a:t>
            </a:r>
            <a:r>
              <a:rPr lang="en-US" altLang="ko-KR" sz="1600" spc="0" dirty="0">
                <a:effectLst/>
              </a:rPr>
              <a:t>(nation), </a:t>
            </a:r>
            <a:r>
              <a:rPr lang="ko-KR" altLang="en-US" sz="1600" spc="0" dirty="0">
                <a:effectLst/>
              </a:rPr>
              <a:t>종목</a:t>
            </a:r>
            <a:r>
              <a:rPr lang="en-US" altLang="ko-KR" sz="1600" spc="0" dirty="0">
                <a:effectLst/>
              </a:rPr>
              <a:t>(event), </a:t>
            </a:r>
            <a:r>
              <a:rPr lang="ko-KR" altLang="en-US" sz="1600" spc="0" dirty="0">
                <a:effectLst/>
              </a:rPr>
              <a:t>경기 정보</a:t>
            </a:r>
            <a:r>
              <a:rPr lang="en-US" altLang="ko-KR" sz="1600" spc="0" dirty="0">
                <a:effectLst/>
              </a:rPr>
              <a:t>(game)</a:t>
            </a:r>
            <a:r>
              <a:rPr lang="ko-KR" altLang="en-US" sz="1600" spc="0" dirty="0">
                <a:effectLst/>
              </a:rPr>
              <a:t>에 대해 각각 정의하고 필요한 테이블을 생성하고자 한다</a:t>
            </a:r>
            <a:r>
              <a:rPr lang="en-US" altLang="ko-KR" sz="1600" spc="0" dirty="0">
                <a:effectLst/>
              </a:rPr>
              <a:t>.</a:t>
            </a:r>
          </a:p>
          <a:p>
            <a:pPr algn="just" latinLnBrk="0">
              <a:lnSpc>
                <a:spcPct val="150000"/>
              </a:lnSpc>
              <a:spcAft>
                <a:spcPts val="600"/>
              </a:spcAft>
            </a:pPr>
            <a:endParaRPr lang="en-US" altLang="ko-KR" sz="1600" spc="0" dirty="0">
              <a:effectLst/>
            </a:endParaRPr>
          </a:p>
          <a:p>
            <a:pPr indent="-228600" algn="just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8" name="_x223988352">
            <a:extLst>
              <a:ext uri="{FF2B5EF4-FFF2-40B4-BE49-F238E27FC236}">
                <a16:creationId xmlns:a16="http://schemas.microsoft.com/office/drawing/2014/main" id="{632C1E54-C808-4CC4-BE37-A1608E9C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6" y="2203757"/>
            <a:ext cx="9390994" cy="45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학생지침_아이콘">
            <a:extLst>
              <a:ext uri="{FF2B5EF4-FFF2-40B4-BE49-F238E27FC236}">
                <a16:creationId xmlns:a16="http://schemas.microsoft.com/office/drawing/2014/main" id="{5C5ED939-032F-4BC3-9CC1-C6946028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2"/>
            <a:ext cx="748771" cy="7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39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26701A-4C4B-4A46-A69A-391C95D4FB1F}"/>
              </a:ext>
            </a:extLst>
          </p:cNvPr>
          <p:cNvSpPr txBox="1"/>
          <p:nvPr/>
        </p:nvSpPr>
        <p:spPr>
          <a:xfrm>
            <a:off x="1366744" y="472966"/>
            <a:ext cx="7779694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mysql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에서 데이터베이스를 생성해 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데이터베이스명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Olympics)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 선수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국가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경기일정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종목 릴레이션을  아래를 참고하여 만들자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51952-5D72-4484-BAFC-0D9051F1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10" y="2305870"/>
            <a:ext cx="8384254" cy="39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2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5AD5C-BB67-41AD-82DE-5B92AD61BAF4}"/>
              </a:ext>
            </a:extLst>
          </p:cNvPr>
          <p:cNvSpPr txBox="1"/>
          <p:nvPr/>
        </p:nvSpPr>
        <p:spPr>
          <a:xfrm>
            <a:off x="340360" y="225683"/>
            <a:ext cx="13292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캡쳐화면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1084382"/>
            <a:ext cx="6668431" cy="1181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2381651"/>
            <a:ext cx="666843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" y="4193342"/>
            <a:ext cx="6849431" cy="1295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61" y="5716058"/>
            <a:ext cx="6668430" cy="962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537" y="709124"/>
            <a:ext cx="4387418" cy="23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7A93E-CC9B-46DE-B291-C18D2009CBF1}"/>
              </a:ext>
            </a:extLst>
          </p:cNvPr>
          <p:cNvSpPr txBox="1"/>
          <p:nvPr/>
        </p:nvSpPr>
        <p:spPr>
          <a:xfrm>
            <a:off x="903888" y="342066"/>
            <a:ext cx="975360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</a:rPr>
              <a:t>3. nation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테이블에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데이터를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삽입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하세요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. 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기본키와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외래키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생각하며하기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FEA9F7-1336-4F0F-A42F-9F84C0C8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20065"/>
              </p:ext>
            </p:extLst>
          </p:nvPr>
        </p:nvGraphicFramePr>
        <p:xfrm>
          <a:off x="1250731" y="984710"/>
          <a:ext cx="7882760" cy="2640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6131">
                  <a:extLst>
                    <a:ext uri="{9D8B030D-6E8A-4147-A177-3AD203B41FA5}">
                      <a16:colId xmlns:a16="http://schemas.microsoft.com/office/drawing/2014/main" val="488989152"/>
                    </a:ext>
                  </a:extLst>
                </a:gridCol>
                <a:gridCol w="1526131">
                  <a:extLst>
                    <a:ext uri="{9D8B030D-6E8A-4147-A177-3AD203B41FA5}">
                      <a16:colId xmlns:a16="http://schemas.microsoft.com/office/drawing/2014/main" val="616208630"/>
                    </a:ext>
                  </a:extLst>
                </a:gridCol>
                <a:gridCol w="1526131">
                  <a:extLst>
                    <a:ext uri="{9D8B030D-6E8A-4147-A177-3AD203B41FA5}">
                      <a16:colId xmlns:a16="http://schemas.microsoft.com/office/drawing/2014/main" val="3732423402"/>
                    </a:ext>
                  </a:extLst>
                </a:gridCol>
                <a:gridCol w="831207">
                  <a:extLst>
                    <a:ext uri="{9D8B030D-6E8A-4147-A177-3AD203B41FA5}">
                      <a16:colId xmlns:a16="http://schemas.microsoft.com/office/drawing/2014/main" val="3277058504"/>
                    </a:ext>
                  </a:extLst>
                </a:gridCol>
                <a:gridCol w="1294491">
                  <a:extLst>
                    <a:ext uri="{9D8B030D-6E8A-4147-A177-3AD203B41FA5}">
                      <a16:colId xmlns:a16="http://schemas.microsoft.com/office/drawing/2014/main" val="827721949"/>
                    </a:ext>
                  </a:extLst>
                </a:gridCol>
                <a:gridCol w="1178669">
                  <a:extLst>
                    <a:ext uri="{9D8B030D-6E8A-4147-A177-3AD203B41FA5}">
                      <a16:colId xmlns:a16="http://schemas.microsoft.com/office/drawing/2014/main" val="2096694778"/>
                    </a:ext>
                  </a:extLst>
                </a:gridCol>
              </a:tblGrid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193657"/>
                          </a:solidFill>
                          <a:effectLst/>
                        </a:rPr>
                        <a:t>code 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name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number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game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now_rank 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last_rank 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5552137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KOREA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61423032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43412108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CHINA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0631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63205262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39603228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ENGLAND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4004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0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7C622-62BE-4D32-AFF0-6C8AD2FBFDB7}"/>
              </a:ext>
            </a:extLst>
          </p:cNvPr>
          <p:cNvSpPr txBox="1"/>
          <p:nvPr/>
        </p:nvSpPr>
        <p:spPr>
          <a:xfrm>
            <a:off x="340360" y="225683"/>
            <a:ext cx="13292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캡쳐화면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0" y="810545"/>
            <a:ext cx="8340897" cy="29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BCF6F-D1DC-4D11-BED5-A17C7CC5D290}"/>
              </a:ext>
            </a:extLst>
          </p:cNvPr>
          <p:cNvSpPr txBox="1"/>
          <p:nvPr/>
        </p:nvSpPr>
        <p:spPr>
          <a:xfrm>
            <a:off x="507999" y="220133"/>
            <a:ext cx="10515599" cy="512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2070" marR="0" indent="-5207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kern="1200" spc="0" dirty="0">
                <a:solidFill>
                  <a:schemeClr val="tx1"/>
                </a:solidFill>
                <a:effectLst/>
                <a:ea typeface="+mj-ea"/>
                <a:cs typeface="+mj-cs"/>
              </a:rPr>
              <a:t>4. player </a:t>
            </a:r>
            <a:r>
              <a:rPr lang="ko-KR" altLang="en-US" kern="1200" spc="0" dirty="0">
                <a:solidFill>
                  <a:schemeClr val="tx1"/>
                </a:solidFill>
                <a:effectLst/>
                <a:ea typeface="+mj-ea"/>
                <a:cs typeface="+mj-cs"/>
              </a:rPr>
              <a:t>테이블에 데이터를 삽입해 보세요</a:t>
            </a:r>
            <a:r>
              <a:rPr lang="en-US" altLang="ko-KR" kern="1200" spc="0" dirty="0">
                <a:solidFill>
                  <a:schemeClr val="tx1"/>
                </a:solidFill>
                <a:effectLst/>
                <a:ea typeface="+mj-ea"/>
                <a:cs typeface="+mj-cs"/>
              </a:rPr>
              <a:t>.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기본키와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외래키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생각하며하기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kern="1200" spc="0" dirty="0">
              <a:solidFill>
                <a:schemeClr val="tx1"/>
              </a:solidFill>
              <a:effectLst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A1728-EEFC-4BFF-8F01-BCF125B6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95325"/>
              </p:ext>
            </p:extLst>
          </p:nvPr>
        </p:nvGraphicFramePr>
        <p:xfrm>
          <a:off x="745062" y="1010079"/>
          <a:ext cx="10515602" cy="354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156">
                  <a:extLst>
                    <a:ext uri="{9D8B030D-6E8A-4147-A177-3AD203B41FA5}">
                      <a16:colId xmlns:a16="http://schemas.microsoft.com/office/drawing/2014/main" val="2264121692"/>
                    </a:ext>
                  </a:extLst>
                </a:gridCol>
                <a:gridCol w="1723093">
                  <a:extLst>
                    <a:ext uri="{9D8B030D-6E8A-4147-A177-3AD203B41FA5}">
                      <a16:colId xmlns:a16="http://schemas.microsoft.com/office/drawing/2014/main" val="3896037488"/>
                    </a:ext>
                  </a:extLst>
                </a:gridCol>
                <a:gridCol w="1980851">
                  <a:extLst>
                    <a:ext uri="{9D8B030D-6E8A-4147-A177-3AD203B41FA5}">
                      <a16:colId xmlns:a16="http://schemas.microsoft.com/office/drawing/2014/main" val="698380389"/>
                    </a:ext>
                  </a:extLst>
                </a:gridCol>
                <a:gridCol w="1424095">
                  <a:extLst>
                    <a:ext uri="{9D8B030D-6E8A-4147-A177-3AD203B41FA5}">
                      <a16:colId xmlns:a16="http://schemas.microsoft.com/office/drawing/2014/main" val="556770441"/>
                    </a:ext>
                  </a:extLst>
                </a:gridCol>
                <a:gridCol w="1430775">
                  <a:extLst>
                    <a:ext uri="{9D8B030D-6E8A-4147-A177-3AD203B41FA5}">
                      <a16:colId xmlns:a16="http://schemas.microsoft.com/office/drawing/2014/main" val="1267022051"/>
                    </a:ext>
                  </a:extLst>
                </a:gridCol>
                <a:gridCol w="1160151">
                  <a:extLst>
                    <a:ext uri="{9D8B030D-6E8A-4147-A177-3AD203B41FA5}">
                      <a16:colId xmlns:a16="http://schemas.microsoft.com/office/drawing/2014/main" val="1437788447"/>
                    </a:ext>
                  </a:extLst>
                </a:gridCol>
                <a:gridCol w="1370481">
                  <a:extLst>
                    <a:ext uri="{9D8B030D-6E8A-4147-A177-3AD203B41FA5}">
                      <a16:colId xmlns:a16="http://schemas.microsoft.com/office/drawing/2014/main" val="2624845903"/>
                    </a:ext>
                  </a:extLst>
                </a:gridCol>
              </a:tblGrid>
              <a:tr h="529150">
                <a:tc>
                  <a:txBody>
                    <a:bodyPr/>
                    <a:lstStyle/>
                    <a:p>
                      <a:pPr marL="52070" marR="0" indent="-520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p_code</a:t>
                      </a:r>
                      <a:endParaRPr lang="en-US" sz="1400" b="1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p_name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n_code 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e_code</a:t>
                      </a:r>
                      <a:endParaRPr lang="en-US" sz="1400" b="1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p_rank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 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height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1614304298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SeoYoon</a:t>
                      </a: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Kim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54.2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2518713195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Andrew Min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66.2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1691622025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Mark </a:t>
                      </a:r>
                      <a:r>
                        <a:rPr lang="en-US" sz="14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Danber</a:t>
                      </a:r>
                      <a:endParaRPr lang="en-US" sz="14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76.3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2839256704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Egol</a:t>
                      </a: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elos</a:t>
                      </a:r>
                      <a:endParaRPr lang="en-US" sz="14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89.1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1500362230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Tim Albert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88.2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4273198334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YunSU</a:t>
                      </a: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Song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161213" marR="120910" marT="80607" marB="806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65.1</a:t>
                      </a:r>
                    </a:p>
                  </a:txBody>
                  <a:tcPr marL="161213" marR="120910" marT="80607" marB="80607" anchor="ctr"/>
                </a:tc>
                <a:extLst>
                  <a:ext uri="{0D108BD9-81ED-4DB2-BD59-A6C34878D82A}">
                    <a16:rowId xmlns:a16="http://schemas.microsoft.com/office/drawing/2014/main" val="7216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07E24-821B-44C5-8BF9-5A8E9EE592F1}"/>
              </a:ext>
            </a:extLst>
          </p:cNvPr>
          <p:cNvSpPr txBox="1"/>
          <p:nvPr/>
        </p:nvSpPr>
        <p:spPr>
          <a:xfrm>
            <a:off x="340360" y="225683"/>
            <a:ext cx="13292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캡쳐화면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6" y="1551774"/>
            <a:ext cx="9260439" cy="28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3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A970B-198E-46AE-BEBE-F45E993618F6}"/>
              </a:ext>
            </a:extLst>
          </p:cNvPr>
          <p:cNvSpPr txBox="1"/>
          <p:nvPr/>
        </p:nvSpPr>
        <p:spPr>
          <a:xfrm>
            <a:off x="743315" y="327228"/>
            <a:ext cx="8677131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" indent="-52070"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cs typeface="Dubai" panose="020B0503030403030204" pitchFamily="34" charset="-78"/>
              </a:rPr>
              <a:t>5. event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  <a:cs typeface="Dubai" panose="020B0503030403030204" pitchFamily="34" charset="-78"/>
              </a:rPr>
              <a:t>테이블에 데이터를 삽입해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  <a:cs typeface="Dubai" panose="020B0503030403030204" pitchFamily="34" charset="-78"/>
              </a:rPr>
              <a:t>보시오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  <a:cs typeface="Dubai" panose="020B0503030403030204" pitchFamily="34" charset="-78"/>
              </a:rPr>
              <a:t>.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기본키와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외래키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생각하며하기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lt"/>
              <a:cs typeface="Dubai" panose="020B0503030403030204" pitchFamily="34" charset="-78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5FEAE6-9D3A-4D88-978B-81977157A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08226"/>
              </p:ext>
            </p:extLst>
          </p:nvPr>
        </p:nvGraphicFramePr>
        <p:xfrm>
          <a:off x="1233436" y="1114485"/>
          <a:ext cx="8331854" cy="2640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8328">
                  <a:extLst>
                    <a:ext uri="{9D8B030D-6E8A-4147-A177-3AD203B41FA5}">
                      <a16:colId xmlns:a16="http://schemas.microsoft.com/office/drawing/2014/main" val="1532296787"/>
                    </a:ext>
                  </a:extLst>
                </a:gridCol>
                <a:gridCol w="2197980">
                  <a:extLst>
                    <a:ext uri="{9D8B030D-6E8A-4147-A177-3AD203B41FA5}">
                      <a16:colId xmlns:a16="http://schemas.microsoft.com/office/drawing/2014/main" val="3735656729"/>
                    </a:ext>
                  </a:extLst>
                </a:gridCol>
                <a:gridCol w="2112773">
                  <a:extLst>
                    <a:ext uri="{9D8B030D-6E8A-4147-A177-3AD203B41FA5}">
                      <a16:colId xmlns:a16="http://schemas.microsoft.com/office/drawing/2014/main" val="4137226355"/>
                    </a:ext>
                  </a:extLst>
                </a:gridCol>
                <a:gridCol w="2112773">
                  <a:extLst>
                    <a:ext uri="{9D8B030D-6E8A-4147-A177-3AD203B41FA5}">
                      <a16:colId xmlns:a16="http://schemas.microsoft.com/office/drawing/2014/main" val="1526255441"/>
                    </a:ext>
                  </a:extLst>
                </a:gridCol>
              </a:tblGrid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e_code 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193657"/>
                          </a:solidFill>
                          <a:effectLst/>
                        </a:rPr>
                        <a:t>e_name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8100" marR="3810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8100" marR="3810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93655586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Curling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1988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53123394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Figure Skating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1924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23863165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Ski Jump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1924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6626864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Lugi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1964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86008563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Short Track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1922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82167590"/>
                  </a:ext>
                </a:extLst>
              </a:tr>
              <a:tr h="242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Ice Hockey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1920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289005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C6A63A-9B2B-4225-9BF5-8400AF849B6D}"/>
              </a:ext>
            </a:extLst>
          </p:cNvPr>
          <p:cNvSpPr txBox="1"/>
          <p:nvPr/>
        </p:nvSpPr>
        <p:spPr>
          <a:xfrm>
            <a:off x="1100667" y="5647267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game</a:t>
            </a:r>
            <a:r>
              <a:rPr lang="ko-KR" altLang="en-US" dirty="0"/>
              <a:t>테이블은 다음주에 함께 만들어 </a:t>
            </a:r>
            <a:r>
              <a:rPr lang="ko-KR" altLang="en-US" dirty="0" err="1"/>
              <a:t>볼께요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4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8A036-7622-415B-B9CA-9C59162A9738}"/>
              </a:ext>
            </a:extLst>
          </p:cNvPr>
          <p:cNvSpPr txBox="1"/>
          <p:nvPr/>
        </p:nvSpPr>
        <p:spPr>
          <a:xfrm>
            <a:off x="340360" y="225683"/>
            <a:ext cx="13292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캡쳐화면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1205346"/>
            <a:ext cx="5660358" cy="30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2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E8FE0-791D-4CA7-B170-9C5F11A266D1}"/>
              </a:ext>
            </a:extLst>
          </p:cNvPr>
          <p:cNvSpPr txBox="1"/>
          <p:nvPr/>
        </p:nvSpPr>
        <p:spPr>
          <a:xfrm>
            <a:off x="486782" y="864908"/>
            <a:ext cx="10122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다음 테이블 스키마를 활용하여 물음에 답하세요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학생 </a:t>
            </a:r>
            <a:r>
              <a:rPr lang="en-US" altLang="ko-KR" dirty="0"/>
              <a:t>( 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, </a:t>
            </a:r>
            <a:r>
              <a:rPr lang="ko-KR" altLang="en-US" dirty="0"/>
              <a:t>학년 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과목 </a:t>
            </a:r>
            <a:r>
              <a:rPr lang="en-US" altLang="ko-KR" dirty="0"/>
              <a:t>( </a:t>
            </a:r>
            <a:r>
              <a:rPr lang="ko-KR" altLang="en-US" u="sng" dirty="0"/>
              <a:t>과목번호</a:t>
            </a:r>
            <a:r>
              <a:rPr lang="en-US" altLang="ko-KR" dirty="0"/>
              <a:t>, </a:t>
            </a:r>
            <a:r>
              <a:rPr lang="ko-KR" altLang="en-US" dirty="0"/>
              <a:t>과목이름 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수강 </a:t>
            </a:r>
            <a:r>
              <a:rPr lang="en-US" altLang="ko-KR" dirty="0"/>
              <a:t>( </a:t>
            </a:r>
            <a:r>
              <a:rPr lang="ko-KR" altLang="en-US" u="sng" dirty="0"/>
              <a:t>학번</a:t>
            </a:r>
            <a:r>
              <a:rPr lang="en-US" altLang="ko-KR" u="sng" dirty="0"/>
              <a:t>*, </a:t>
            </a:r>
            <a:r>
              <a:rPr lang="ko-KR" altLang="en-US" u="sng" dirty="0"/>
              <a:t>과목번호</a:t>
            </a:r>
            <a:r>
              <a:rPr lang="en-US" altLang="ko-KR" u="sng" dirty="0"/>
              <a:t>*</a:t>
            </a:r>
            <a:r>
              <a:rPr lang="en-US" altLang="ko-KR" dirty="0"/>
              <a:t>, </a:t>
            </a:r>
            <a:r>
              <a:rPr lang="ko-KR" altLang="en-US" dirty="0"/>
              <a:t>중간성적</a:t>
            </a:r>
            <a:r>
              <a:rPr lang="en-US" altLang="ko-KR" dirty="0"/>
              <a:t>, </a:t>
            </a:r>
            <a:r>
              <a:rPr lang="ko-KR" altLang="en-US" dirty="0"/>
              <a:t>기말성적</a:t>
            </a:r>
            <a:r>
              <a:rPr lang="en-US" altLang="ko-KR" dirty="0"/>
              <a:t>, </a:t>
            </a:r>
            <a:r>
              <a:rPr lang="ko-KR" altLang="en-US" dirty="0"/>
              <a:t>학점 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각 스키마의 기본키와 외래키를 찾으세요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MYSQL</a:t>
            </a:r>
            <a:r>
              <a:rPr lang="ko-KR" altLang="en-US" dirty="0"/>
              <a:t>로 테이블을 작성해보세요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F9C34A-CE88-44D1-85B9-170023195F82}"/>
              </a:ext>
            </a:extLst>
          </p:cNvPr>
          <p:cNvSpPr/>
          <p:nvPr/>
        </p:nvSpPr>
        <p:spPr>
          <a:xfrm>
            <a:off x="486782" y="1658541"/>
            <a:ext cx="9736718" cy="23419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762B3-4D73-41BE-86AE-2F9B5754E794}"/>
              </a:ext>
            </a:extLst>
          </p:cNvPr>
          <p:cNvSpPr txBox="1"/>
          <p:nvPr/>
        </p:nvSpPr>
        <p:spPr>
          <a:xfrm>
            <a:off x="835572" y="61711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파일시스템의 문제점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EF88C7-29EB-457D-8117-BBEA42AA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61923"/>
              </p:ext>
            </p:extLst>
          </p:nvPr>
        </p:nvGraphicFramePr>
        <p:xfrm>
          <a:off x="1158647" y="1154433"/>
          <a:ext cx="10239432" cy="1145376"/>
        </p:xfrm>
        <a:graphic>
          <a:graphicData uri="http://schemas.openxmlformats.org/drawingml/2006/table">
            <a:tbl>
              <a:tblPr/>
              <a:tblGrid>
                <a:gridCol w="10239432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5726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1.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데이터의 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중속성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  <a:tr h="5726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2.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데이터의 </a:t>
                      </a:r>
                      <a:r>
                        <a:rPr lang="ko-KR" altLang="en-US" sz="2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중복성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85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13E739-4C91-4542-A538-F94081C37CBE}"/>
              </a:ext>
            </a:extLst>
          </p:cNvPr>
          <p:cNvSpPr txBox="1"/>
          <p:nvPr/>
        </p:nvSpPr>
        <p:spPr>
          <a:xfrm>
            <a:off x="835572" y="2569683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관계 데이터 모델에서 릴레이션을 구성하는 모든 속성의 개수를 무엇이라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D498D-11CD-4677-96F6-4C7328B12E2B}"/>
              </a:ext>
            </a:extLst>
          </p:cNvPr>
          <p:cNvSpPr txBox="1"/>
          <p:nvPr/>
        </p:nvSpPr>
        <p:spPr>
          <a:xfrm>
            <a:off x="835572" y="3899648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관계 데이터 모델에서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모든 </a:t>
            </a:r>
            <a:r>
              <a:rPr lang="ko-KR" altLang="en-US" dirty="0" err="1"/>
              <a:t>튜플의</a:t>
            </a:r>
            <a:r>
              <a:rPr lang="ko-KR" altLang="en-US" dirty="0"/>
              <a:t> 개수를 무엇이라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9E45B-16B2-4A56-9B2F-2E5D601287DA}"/>
              </a:ext>
            </a:extLst>
          </p:cNvPr>
          <p:cNvSpPr txBox="1"/>
          <p:nvPr/>
        </p:nvSpPr>
        <p:spPr>
          <a:xfrm>
            <a:off x="835572" y="5290302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릴레이션에서 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</a:t>
            </a:r>
            <a:r>
              <a:rPr lang="ko-KR" altLang="en-US" dirty="0"/>
              <a:t>만족하는 속성 혹은 속서들의 집합을 의미하는 키는 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17D4-EA9D-496C-9A24-72BD6F626103}"/>
              </a:ext>
            </a:extLst>
          </p:cNvPr>
          <p:cNvSpPr txBox="1"/>
          <p:nvPr/>
        </p:nvSpPr>
        <p:spPr>
          <a:xfrm>
            <a:off x="835572" y="2988069"/>
            <a:ext cx="609824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E14166-0B93-43B0-86F9-86EACBAB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57330"/>
              </p:ext>
            </p:extLst>
          </p:nvPr>
        </p:nvGraphicFramePr>
        <p:xfrm>
          <a:off x="1158647" y="3098930"/>
          <a:ext cx="5601087" cy="632732"/>
        </p:xfrm>
        <a:graphic>
          <a:graphicData uri="http://schemas.openxmlformats.org/drawingml/2006/table">
            <a:tbl>
              <a:tblPr/>
              <a:tblGrid>
                <a:gridCol w="5601087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632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차수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99EBE7D-0854-480C-AB10-17B19354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5760"/>
              </p:ext>
            </p:extLst>
          </p:nvPr>
        </p:nvGraphicFramePr>
        <p:xfrm>
          <a:off x="1158647" y="4436966"/>
          <a:ext cx="5601087" cy="632732"/>
        </p:xfrm>
        <a:graphic>
          <a:graphicData uri="http://schemas.openxmlformats.org/drawingml/2006/table">
            <a:tbl>
              <a:tblPr/>
              <a:tblGrid>
                <a:gridCol w="5601087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632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카디널리티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8A894C-8475-4A1F-A807-E5EC4F45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37066"/>
              </p:ext>
            </p:extLst>
          </p:nvPr>
        </p:nvGraphicFramePr>
        <p:xfrm>
          <a:off x="1084148" y="5880238"/>
          <a:ext cx="5601087" cy="632732"/>
        </p:xfrm>
        <a:graphic>
          <a:graphicData uri="http://schemas.openxmlformats.org/drawingml/2006/table">
            <a:tbl>
              <a:tblPr/>
              <a:tblGrid>
                <a:gridCol w="5601087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632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후보키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(Candidate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 Key)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5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2C43F-2569-4051-AC53-23289769BFF9}"/>
              </a:ext>
            </a:extLst>
          </p:cNvPr>
          <p:cNvSpPr txBox="1"/>
          <p:nvPr/>
        </p:nvSpPr>
        <p:spPr>
          <a:xfrm>
            <a:off x="340360" y="225683"/>
            <a:ext cx="13292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캡쳐화면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884785"/>
            <a:ext cx="6830378" cy="1247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2024267"/>
            <a:ext cx="7011378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" y="3040300"/>
            <a:ext cx="780206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4D1B8-9DD8-4B9C-8723-AA8B0C342BB0}"/>
              </a:ext>
            </a:extLst>
          </p:cNvPr>
          <p:cNvSpPr txBox="1"/>
          <p:nvPr/>
        </p:nvSpPr>
        <p:spPr>
          <a:xfrm>
            <a:off x="835572" y="369786"/>
            <a:ext cx="4793300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다음 문장의 </a:t>
            </a:r>
            <a:r>
              <a:rPr lang="en-US" altLang="ko-KR" dirty="0"/>
              <a:t>O,X</a:t>
            </a:r>
            <a:r>
              <a:rPr lang="ko-KR" altLang="en-US" dirty="0"/>
              <a:t>를 표시하세요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1) </a:t>
            </a:r>
            <a:r>
              <a:rPr lang="ko-KR" altLang="en-US" dirty="0" err="1"/>
              <a:t>슈퍼키는</a:t>
            </a:r>
            <a:r>
              <a:rPr lang="ko-KR" altLang="en-US" dirty="0"/>
              <a:t> </a:t>
            </a:r>
            <a:r>
              <a:rPr lang="ko-KR" altLang="en-US" dirty="0" smtClean="0"/>
              <a:t>후보키이기도 </a:t>
            </a:r>
            <a:r>
              <a:rPr lang="ko-KR" altLang="en-US" dirty="0"/>
              <a:t>하다 </a:t>
            </a:r>
            <a:r>
              <a:rPr lang="en-US" altLang="ko-KR" dirty="0" smtClean="0"/>
              <a:t>( X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2) </a:t>
            </a:r>
            <a:r>
              <a:rPr lang="ko-KR" altLang="en-US" dirty="0" err="1"/>
              <a:t>기본키는</a:t>
            </a:r>
            <a:r>
              <a:rPr lang="ko-KR" altLang="en-US" dirty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이기도 </a:t>
            </a:r>
            <a:r>
              <a:rPr lang="ko-KR" altLang="en-US" dirty="0"/>
              <a:t>하다 </a:t>
            </a:r>
            <a:r>
              <a:rPr lang="en-US" altLang="ko-KR" dirty="0" smtClean="0"/>
              <a:t>( O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3) </a:t>
            </a:r>
            <a:r>
              <a:rPr lang="ko-KR" altLang="en-US" dirty="0"/>
              <a:t>외래키는 </a:t>
            </a:r>
            <a:r>
              <a:rPr lang="ko-KR" altLang="en-US" dirty="0" err="1"/>
              <a:t>널값이</a:t>
            </a:r>
            <a:r>
              <a:rPr lang="ko-KR" altLang="en-US" dirty="0"/>
              <a:t> 허용된다</a:t>
            </a:r>
            <a:r>
              <a:rPr lang="en-US" altLang="ko-KR" dirty="0"/>
              <a:t> </a:t>
            </a:r>
            <a:r>
              <a:rPr lang="en-US" altLang="ko-KR" dirty="0" smtClean="0"/>
              <a:t>( O 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4) </a:t>
            </a:r>
            <a:r>
              <a:rPr lang="ko-KR" altLang="en-US" dirty="0"/>
              <a:t>기본키는 </a:t>
            </a:r>
            <a:r>
              <a:rPr lang="ko-KR" altLang="en-US" dirty="0" err="1"/>
              <a:t>널값이</a:t>
            </a:r>
            <a:r>
              <a:rPr lang="ko-KR" altLang="en-US" dirty="0"/>
              <a:t> 허용된다 </a:t>
            </a:r>
            <a:r>
              <a:rPr lang="en-US" altLang="ko-KR" dirty="0" smtClean="0"/>
              <a:t>( X 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5)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중복된 값이 이 가능하다 </a:t>
            </a:r>
            <a:r>
              <a:rPr lang="en-US" altLang="ko-KR" dirty="0"/>
              <a:t>( X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EE14C-090A-4AED-89CD-54596EC1EF37}"/>
              </a:ext>
            </a:extLst>
          </p:cNvPr>
          <p:cNvSpPr txBox="1"/>
          <p:nvPr/>
        </p:nvSpPr>
        <p:spPr>
          <a:xfrm>
            <a:off x="835572" y="3429000"/>
            <a:ext cx="8597225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다음 문장의 </a:t>
            </a:r>
            <a:r>
              <a:rPr lang="en-US" altLang="ko-KR" dirty="0"/>
              <a:t>O,X</a:t>
            </a:r>
            <a:r>
              <a:rPr lang="ko-KR" altLang="en-US" dirty="0"/>
              <a:t>를 표시하세요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1) </a:t>
            </a:r>
            <a:r>
              <a:rPr lang="ko-KR" altLang="en-US" dirty="0"/>
              <a:t>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있는 모든 </a:t>
            </a:r>
            <a:r>
              <a:rPr lang="ko-KR" altLang="en-US" dirty="0" err="1"/>
              <a:t>튜</a:t>
            </a:r>
            <a:r>
              <a:rPr lang="ko-KR" altLang="en-US" dirty="0" err="1" smtClean="0"/>
              <a:t>플은</a:t>
            </a:r>
            <a:r>
              <a:rPr lang="ko-KR" altLang="en-US" dirty="0" smtClean="0"/>
              <a:t> </a:t>
            </a:r>
            <a:r>
              <a:rPr lang="ko-KR" altLang="en-US" dirty="0"/>
              <a:t>서로 다른 값을 가진다 </a:t>
            </a:r>
            <a:r>
              <a:rPr lang="en-US" altLang="ko-KR" dirty="0" smtClean="0"/>
              <a:t>( O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2) </a:t>
            </a:r>
            <a:r>
              <a:rPr lang="ko-KR" altLang="en-US" dirty="0"/>
              <a:t>하나의 릴레이션에서의 </a:t>
            </a:r>
            <a:r>
              <a:rPr lang="ko-KR" altLang="en-US" dirty="0" err="1"/>
              <a:t>튜</a:t>
            </a:r>
            <a:r>
              <a:rPr lang="ko-KR" altLang="en-US" dirty="0" err="1" smtClean="0"/>
              <a:t>플</a:t>
            </a:r>
            <a:r>
              <a:rPr lang="ko-KR" altLang="en-US" dirty="0" smtClean="0"/>
              <a:t> </a:t>
            </a:r>
            <a:r>
              <a:rPr lang="ko-KR" altLang="en-US" dirty="0"/>
              <a:t>사이의 순서는 없다 </a:t>
            </a:r>
            <a:r>
              <a:rPr lang="en-US" altLang="ko-KR" dirty="0" smtClean="0"/>
              <a:t>( O 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3) </a:t>
            </a:r>
            <a:r>
              <a:rPr lang="ko-KR" altLang="en-US" dirty="0"/>
              <a:t>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있는 모든 속성은 서로 다른 이름으로 구별된다 </a:t>
            </a:r>
            <a:r>
              <a:rPr lang="en-US" altLang="ko-KR" dirty="0" smtClean="0"/>
              <a:t>( O </a:t>
            </a:r>
            <a:r>
              <a:rPr lang="en-US" altLang="ko-KR" dirty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4) </a:t>
            </a:r>
            <a:r>
              <a:rPr lang="ko-KR" altLang="en-US" dirty="0"/>
              <a:t>하나의 릴레이션에서 속성의 순서는 중요한 의미를 지닌다  </a:t>
            </a:r>
            <a:r>
              <a:rPr lang="en-US" altLang="ko-KR" dirty="0" smtClean="0"/>
              <a:t>( X 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5) </a:t>
            </a:r>
            <a:r>
              <a:rPr lang="ko-KR" altLang="en-US" dirty="0"/>
              <a:t>모든 속성의 값은 논리적으로 더는 분해할 수 없는 원자 값만 허용된다 </a:t>
            </a:r>
            <a:r>
              <a:rPr lang="en-US" altLang="ko-KR" dirty="0" smtClean="0"/>
              <a:t>( X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6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BFF70-BE0D-4D4A-857A-360FBFDFD159}"/>
              </a:ext>
            </a:extLst>
          </p:cNvPr>
          <p:cNvSpPr txBox="1"/>
          <p:nvPr/>
        </p:nvSpPr>
        <p:spPr>
          <a:xfrm>
            <a:off x="594360" y="515284"/>
            <a:ext cx="751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관계데이터베이스에서 </a:t>
            </a:r>
            <a:r>
              <a:rPr lang="ko-KR" altLang="en-US" dirty="0" err="1"/>
              <a:t>슈퍼키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ko-KR" altLang="en-US" dirty="0"/>
              <a:t>대해서 설명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CA1114-FFCE-4C1F-977E-C2507836E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62828"/>
              </p:ext>
            </p:extLst>
          </p:nvPr>
        </p:nvGraphicFramePr>
        <p:xfrm>
          <a:off x="989479" y="1154432"/>
          <a:ext cx="8033498" cy="1830815"/>
        </p:xfrm>
        <a:graphic>
          <a:graphicData uri="http://schemas.openxmlformats.org/drawingml/2006/table">
            <a:tbl>
              <a:tblPr/>
              <a:tblGrid>
                <a:gridCol w="8033498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1830815">
                <a:tc>
                  <a:txBody>
                    <a:bodyPr/>
                    <a:lstStyle/>
                    <a:p>
                      <a:pPr marL="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슈퍼키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고유하게 식별하는 하나의 </a:t>
                      </a:r>
                      <a:r>
                        <a:rPr lang="ko-KR" altLang="en-US" dirty="0" err="1" smtClean="0"/>
                        <a:t>애트리뷰트</a:t>
                      </a:r>
                      <a:r>
                        <a:rPr lang="ko-KR" altLang="en-US" dirty="0" smtClean="0"/>
                        <a:t> 또는 </a:t>
                      </a:r>
                      <a:r>
                        <a:rPr lang="ko-KR" altLang="en-US" dirty="0" err="1" smtClean="0"/>
                        <a:t>애트리뷰트들의</a:t>
                      </a:r>
                      <a:r>
                        <a:rPr lang="ko-KR" altLang="en-US" dirty="0" smtClean="0"/>
                        <a:t> 집합</a:t>
                      </a:r>
                      <a:endParaRPr lang="en-US" altLang="ko-KR" dirty="0" smtClean="0"/>
                    </a:p>
                    <a:p>
                      <a:pPr marL="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외래키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sz="1800" dirty="0" smtClean="0"/>
                        <a:t>다른 </a:t>
                      </a:r>
                      <a:r>
                        <a:rPr lang="ko-KR" altLang="en-US" sz="1800" dirty="0" err="1" smtClean="0"/>
                        <a:t>릴레이션의</a:t>
                      </a:r>
                      <a:r>
                        <a:rPr lang="ko-KR" altLang="en-US" sz="1800" dirty="0" smtClean="0"/>
                        <a:t> 기본 키를 속성으로 가지는 키 </a:t>
                      </a:r>
                      <a:endParaRPr lang="en-US" altLang="ko-KR" sz="1800" dirty="0" smtClean="0"/>
                    </a:p>
                    <a:p>
                      <a:pPr marL="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기본키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err="1" smtClean="0"/>
                        <a:t>후보키</a:t>
                      </a:r>
                      <a:r>
                        <a:rPr lang="ko-KR" altLang="en-US" sz="1800" dirty="0" smtClean="0"/>
                        <a:t> 중에서 선택한 </a:t>
                      </a:r>
                      <a:r>
                        <a:rPr lang="ko-KR" altLang="en-US" sz="1800" dirty="0" err="1" smtClean="0"/>
                        <a:t>주키</a:t>
                      </a:r>
                      <a:endParaRPr lang="ko-KR" altLang="en-US" dirty="0" smtClean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939EE4-AF7F-4851-A263-7B3C41DA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72465"/>
              </p:ext>
            </p:extLst>
          </p:nvPr>
        </p:nvGraphicFramePr>
        <p:xfrm>
          <a:off x="989479" y="4323642"/>
          <a:ext cx="8033498" cy="1830815"/>
        </p:xfrm>
        <a:graphic>
          <a:graphicData uri="http://schemas.openxmlformats.org/drawingml/2006/table">
            <a:tbl>
              <a:tblPr/>
              <a:tblGrid>
                <a:gridCol w="8033498">
                  <a:extLst>
                    <a:ext uri="{9D8B030D-6E8A-4147-A177-3AD203B41FA5}">
                      <a16:colId xmlns:a16="http://schemas.microsoft.com/office/drawing/2014/main" val="1811126887"/>
                    </a:ext>
                  </a:extLst>
                </a:gridCol>
              </a:tblGrid>
              <a:tr h="1830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장점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1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 :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데이터 독립성</a:t>
                      </a:r>
                      <a:endParaRPr lang="en-US" altLang="ko-KR" sz="2000" kern="0" spc="0" baseline="0" dirty="0" smtClean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단점 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1 : </a:t>
                      </a:r>
                      <a:r>
                        <a:rPr lang="ko-KR" altLang="en-US" sz="2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중복성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819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2C45EF-A3CA-477A-8663-101E4FF69E7E}"/>
              </a:ext>
            </a:extLst>
          </p:cNvPr>
          <p:cNvSpPr txBox="1"/>
          <p:nvPr/>
        </p:nvSpPr>
        <p:spPr>
          <a:xfrm>
            <a:off x="594359" y="3710952"/>
            <a:ext cx="743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DBMS</a:t>
            </a:r>
            <a:r>
              <a:rPr lang="ko-KR" altLang="en-US" dirty="0"/>
              <a:t>의 장점과 단점 </a:t>
            </a:r>
            <a:r>
              <a:rPr lang="ko-KR" altLang="en-US" dirty="0" err="1"/>
              <a:t>한개씩</a:t>
            </a:r>
            <a:r>
              <a:rPr lang="ko-KR" altLang="en-US" dirty="0"/>
              <a:t> 작성하세요</a:t>
            </a:r>
          </a:p>
        </p:txBody>
      </p:sp>
    </p:spTree>
    <p:extLst>
      <p:ext uri="{BB962C8B-B14F-4D97-AF65-F5344CB8AC3E}">
        <p14:creationId xmlns:p14="http://schemas.microsoft.com/office/powerpoint/2010/main" val="209446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FD930F-CFB0-4329-992F-A2E3A6692517}"/>
              </a:ext>
            </a:extLst>
          </p:cNvPr>
          <p:cNvSpPr txBox="1"/>
          <p:nvPr/>
        </p:nvSpPr>
        <p:spPr>
          <a:xfrm>
            <a:off x="594360" y="51528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다음 학생의 릴레이션을 보고 물음에 답하세요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0A7F4D-771E-4331-8065-25CAF4A82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6660"/>
              </p:ext>
            </p:extLst>
          </p:nvPr>
        </p:nvGraphicFramePr>
        <p:xfrm>
          <a:off x="889000" y="1108020"/>
          <a:ext cx="10137590" cy="2320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18">
                  <a:extLst>
                    <a:ext uri="{9D8B030D-6E8A-4147-A177-3AD203B41FA5}">
                      <a16:colId xmlns:a16="http://schemas.microsoft.com/office/drawing/2014/main" val="1567621749"/>
                    </a:ext>
                  </a:extLst>
                </a:gridCol>
                <a:gridCol w="2027518">
                  <a:extLst>
                    <a:ext uri="{9D8B030D-6E8A-4147-A177-3AD203B41FA5}">
                      <a16:colId xmlns:a16="http://schemas.microsoft.com/office/drawing/2014/main" val="302091725"/>
                    </a:ext>
                  </a:extLst>
                </a:gridCol>
                <a:gridCol w="2027518">
                  <a:extLst>
                    <a:ext uri="{9D8B030D-6E8A-4147-A177-3AD203B41FA5}">
                      <a16:colId xmlns:a16="http://schemas.microsoft.com/office/drawing/2014/main" val="4195663319"/>
                    </a:ext>
                  </a:extLst>
                </a:gridCol>
                <a:gridCol w="2027518">
                  <a:extLst>
                    <a:ext uri="{9D8B030D-6E8A-4147-A177-3AD203B41FA5}">
                      <a16:colId xmlns:a16="http://schemas.microsoft.com/office/drawing/2014/main" val="3792667854"/>
                    </a:ext>
                  </a:extLst>
                </a:gridCol>
                <a:gridCol w="2027518">
                  <a:extLst>
                    <a:ext uri="{9D8B030D-6E8A-4147-A177-3AD203B41FA5}">
                      <a16:colId xmlns:a16="http://schemas.microsoft.com/office/drawing/2014/main" val="120558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30266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김가나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 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94589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이하늘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 중구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43516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박현주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 남동구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피아노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70439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정은형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 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야구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17173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조주은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 부평구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92B0A8-E731-48EC-870F-ADBF36C2340C}"/>
              </a:ext>
            </a:extLst>
          </p:cNvPr>
          <p:cNvSpPr txBox="1"/>
          <p:nvPr/>
        </p:nvSpPr>
        <p:spPr>
          <a:xfrm>
            <a:off x="889000" y="3652404"/>
            <a:ext cx="10137590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차수는</a:t>
            </a:r>
            <a:r>
              <a:rPr lang="en-US" altLang="ko-KR" dirty="0"/>
              <a:t>? </a:t>
            </a:r>
            <a:r>
              <a:rPr lang="en-US" altLang="ko-KR" dirty="0"/>
              <a:t>5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2) </a:t>
            </a:r>
            <a:r>
              <a:rPr lang="ko-KR" altLang="en-US" dirty="0" err="1"/>
              <a:t>카디털리티는</a:t>
            </a:r>
            <a:r>
              <a:rPr lang="en-US" altLang="ko-KR" dirty="0" smtClean="0"/>
              <a:t>? 5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학생이름은 기본키로 적합하지 않다</a:t>
            </a:r>
            <a:r>
              <a:rPr lang="en-US" altLang="ko-KR" dirty="0"/>
              <a:t>. </a:t>
            </a:r>
            <a:r>
              <a:rPr lang="ko-KR" altLang="en-US" dirty="0"/>
              <a:t>그 이유는 무엇일까요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중복성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데이터의 독립성에 부합하지 않다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사람마다 이름은 중복될 수 있어서 </a:t>
            </a:r>
            <a:r>
              <a:rPr lang="ko-KR" altLang="en-US" dirty="0" err="1" smtClean="0"/>
              <a:t>중복성이</a:t>
            </a:r>
            <a:r>
              <a:rPr lang="ko-KR" altLang="en-US" dirty="0" smtClean="0"/>
              <a:t> 일치 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</a:t>
            </a:r>
            <a:r>
              <a:rPr lang="ko-KR" altLang="en-US" dirty="0" err="1" smtClean="0"/>
              <a:t>독립성또한</a:t>
            </a:r>
            <a:r>
              <a:rPr lang="ko-KR" altLang="en-US" dirty="0" smtClean="0"/>
              <a:t> 부합하지 않다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4) </a:t>
            </a:r>
            <a:r>
              <a:rPr lang="ko-KR" altLang="en-US" dirty="0" err="1"/>
              <a:t>기본키는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학생번호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1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ED0B8-C925-4334-B4F8-7D37C0A8693B}"/>
              </a:ext>
            </a:extLst>
          </p:cNvPr>
          <p:cNvSpPr txBox="1"/>
          <p:nvPr/>
        </p:nvSpPr>
        <p:spPr>
          <a:xfrm>
            <a:off x="594360" y="515284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다음 환자</a:t>
            </a:r>
            <a:r>
              <a:rPr lang="en-US" altLang="ko-KR" dirty="0"/>
              <a:t>, </a:t>
            </a:r>
            <a:r>
              <a:rPr lang="ko-KR" altLang="en-US" dirty="0"/>
              <a:t>의사 릴레이션을 보고 물음에 답하세요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154E5C-2B04-4994-BFF5-C15C21F13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48766"/>
              </p:ext>
            </p:extLst>
          </p:nvPr>
        </p:nvGraphicFramePr>
        <p:xfrm>
          <a:off x="728831" y="1809661"/>
          <a:ext cx="444828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72">
                  <a:extLst>
                    <a:ext uri="{9D8B030D-6E8A-4147-A177-3AD203B41FA5}">
                      <a16:colId xmlns:a16="http://schemas.microsoft.com/office/drawing/2014/main" val="4159206865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2909343658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541175730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2449104592"/>
                    </a:ext>
                  </a:extLst>
                </a:gridCol>
              </a:tblGrid>
              <a:tr h="358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확자이름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담당의사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1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김민주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박유라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7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A654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이영호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5075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32BDB4-C4BA-4B2B-AB7F-793392598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26274"/>
              </p:ext>
            </p:extLst>
          </p:nvPr>
        </p:nvGraphicFramePr>
        <p:xfrm>
          <a:off x="6685302" y="1808167"/>
          <a:ext cx="41261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74">
                  <a:extLst>
                    <a:ext uri="{9D8B030D-6E8A-4147-A177-3AD203B41FA5}">
                      <a16:colId xmlns:a16="http://schemas.microsoft.com/office/drawing/2014/main" val="3585223020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101157852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114119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강경호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이준식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정형외과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3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피부과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4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67AAF4-2B60-4431-8CE4-596A9135B6EB}"/>
              </a:ext>
            </a:extLst>
          </p:cNvPr>
          <p:cNvSpPr txBox="1"/>
          <p:nvPr/>
        </p:nvSpPr>
        <p:spPr>
          <a:xfrm>
            <a:off x="728831" y="143883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릴레이션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29BD0-58EB-45EF-9DEB-9F77BE54E7F6}"/>
              </a:ext>
            </a:extLst>
          </p:cNvPr>
          <p:cNvSpPr txBox="1"/>
          <p:nvPr/>
        </p:nvSpPr>
        <p:spPr>
          <a:xfrm>
            <a:off x="6646974" y="143883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 릴레이션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F9F4-33F6-48B7-AD71-817D8E56281F}"/>
              </a:ext>
            </a:extLst>
          </p:cNvPr>
          <p:cNvSpPr txBox="1"/>
          <p:nvPr/>
        </p:nvSpPr>
        <p:spPr>
          <a:xfrm>
            <a:off x="728831" y="4122161"/>
            <a:ext cx="4448288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환자번호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담당의사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CE872-AB31-4FAB-9051-2EFACB03627B}"/>
              </a:ext>
            </a:extLst>
          </p:cNvPr>
          <p:cNvSpPr txBox="1"/>
          <p:nvPr/>
        </p:nvSpPr>
        <p:spPr>
          <a:xfrm>
            <a:off x="6646974" y="4122161"/>
            <a:ext cx="4258591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담당의사</a:t>
            </a:r>
          </a:p>
          <a:p>
            <a:endParaRPr lang="en-US" altLang="ko-KR" dirty="0"/>
          </a:p>
          <a:p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2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FAFFA39-B2C7-433B-A5C1-8B717DFB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32909"/>
              </p:ext>
            </p:extLst>
          </p:nvPr>
        </p:nvGraphicFramePr>
        <p:xfrm>
          <a:off x="741531" y="1947134"/>
          <a:ext cx="444828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72">
                  <a:extLst>
                    <a:ext uri="{9D8B030D-6E8A-4147-A177-3AD203B41FA5}">
                      <a16:colId xmlns:a16="http://schemas.microsoft.com/office/drawing/2014/main" val="4159206865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2909343658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541175730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2449104592"/>
                    </a:ext>
                  </a:extLst>
                </a:gridCol>
              </a:tblGrid>
              <a:tr h="358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확자이름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담당의사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1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김민주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박유라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7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A654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이영호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50751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EEACE42-E06B-4D50-AC1E-C2B792ACF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80287"/>
              </p:ext>
            </p:extLst>
          </p:nvPr>
        </p:nvGraphicFramePr>
        <p:xfrm>
          <a:off x="6698002" y="1945640"/>
          <a:ext cx="41261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74">
                  <a:extLst>
                    <a:ext uri="{9D8B030D-6E8A-4147-A177-3AD203B41FA5}">
                      <a16:colId xmlns:a16="http://schemas.microsoft.com/office/drawing/2014/main" val="3585223020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101157852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114119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강경호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이준식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정형외과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3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피부과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4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40C275-084C-48E7-BF51-6FD331180C9B}"/>
              </a:ext>
            </a:extLst>
          </p:cNvPr>
          <p:cNvSpPr txBox="1"/>
          <p:nvPr/>
        </p:nvSpPr>
        <p:spPr>
          <a:xfrm>
            <a:off x="741531" y="15763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릴레이션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A8FFD-07EA-407D-961F-9BAC4334303C}"/>
              </a:ext>
            </a:extLst>
          </p:cNvPr>
          <p:cNvSpPr txBox="1"/>
          <p:nvPr/>
        </p:nvSpPr>
        <p:spPr>
          <a:xfrm>
            <a:off x="6659674" y="15763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 릴레이션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30196-816C-469A-A705-E669A87A46BA}"/>
              </a:ext>
            </a:extLst>
          </p:cNvPr>
          <p:cNvSpPr txBox="1"/>
          <p:nvPr/>
        </p:nvSpPr>
        <p:spPr>
          <a:xfrm>
            <a:off x="543560" y="318816"/>
            <a:ext cx="90572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MYSQL </a:t>
            </a:r>
            <a:r>
              <a:rPr lang="ko-KR" altLang="en-US" dirty="0"/>
              <a:t>을 활용하여 환자</a:t>
            </a:r>
            <a:r>
              <a:rPr lang="en-US" altLang="ko-KR" dirty="0"/>
              <a:t>,</a:t>
            </a:r>
            <a:r>
              <a:rPr lang="ko-KR" altLang="en-US" dirty="0"/>
              <a:t>의사 테이블을 작성하세요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(</a:t>
            </a:r>
            <a:r>
              <a:rPr lang="ko-KR" altLang="en-US" dirty="0"/>
              <a:t>단 이름 속성은 </a:t>
            </a:r>
            <a:r>
              <a:rPr lang="ko-KR" altLang="en-US" dirty="0" err="1"/>
              <a:t>널값이</a:t>
            </a:r>
            <a:r>
              <a:rPr lang="ko-KR" altLang="en-US" dirty="0"/>
              <a:t> 허용되지 않도록 지정하고</a:t>
            </a:r>
            <a:r>
              <a:rPr lang="en-US" altLang="ko-KR" dirty="0"/>
              <a:t>, </a:t>
            </a:r>
            <a:r>
              <a:rPr lang="ko-KR" altLang="en-US" dirty="0"/>
              <a:t> 기본키와 외래키도 포함하세요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1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9985B-73C8-459F-9908-2316D570FB52}"/>
              </a:ext>
            </a:extLst>
          </p:cNvPr>
          <p:cNvSpPr txBox="1"/>
          <p:nvPr/>
        </p:nvSpPr>
        <p:spPr>
          <a:xfrm>
            <a:off x="416560" y="242616"/>
            <a:ext cx="28391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MYSQL : </a:t>
            </a:r>
            <a:r>
              <a:rPr lang="ko-KR" altLang="en-US" dirty="0"/>
              <a:t>환자 릴레이션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1835752"/>
            <a:ext cx="10600196" cy="34203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199" y="457591"/>
            <a:ext cx="249589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1350E-D0FD-4E0B-8410-DD3255AC1B41}"/>
              </a:ext>
            </a:extLst>
          </p:cNvPr>
          <p:cNvSpPr txBox="1"/>
          <p:nvPr/>
        </p:nvSpPr>
        <p:spPr>
          <a:xfrm>
            <a:off x="340360" y="225683"/>
            <a:ext cx="28391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MYSQL : </a:t>
            </a:r>
            <a:r>
              <a:rPr lang="ko-KR" altLang="en-US" dirty="0"/>
              <a:t>의사 릴레이션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3" y="2019993"/>
            <a:ext cx="8357516" cy="4000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82" y="679975"/>
            <a:ext cx="244826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874</Words>
  <Application>Microsoft Office PowerPoint</Application>
  <PresentationFormat>와이드스크린</PresentationFormat>
  <Paragraphs>298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Dubai</vt:lpstr>
      <vt:lpstr>맑은 고딕</vt:lpstr>
      <vt:lpstr>함초롬돋움</vt:lpstr>
      <vt:lpstr>함초롬바탕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</cp:revision>
  <dcterms:created xsi:type="dcterms:W3CDTF">2022-03-22T08:22:47Z</dcterms:created>
  <dcterms:modified xsi:type="dcterms:W3CDTF">2022-03-23T01:00:16Z</dcterms:modified>
</cp:coreProperties>
</file>