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3" r:id="rId2"/>
    <p:sldId id="284" r:id="rId3"/>
    <p:sldId id="263" r:id="rId4"/>
    <p:sldId id="285" r:id="rId5"/>
    <p:sldId id="268" r:id="rId6"/>
    <p:sldId id="269" r:id="rId7"/>
    <p:sldId id="270" r:id="rId8"/>
    <p:sldId id="288" r:id="rId9"/>
    <p:sldId id="286" r:id="rId10"/>
    <p:sldId id="271" r:id="rId11"/>
    <p:sldId id="276" r:id="rId12"/>
    <p:sldId id="267" r:id="rId13"/>
    <p:sldId id="287" r:id="rId14"/>
    <p:sldId id="273" r:id="rId15"/>
    <p:sldId id="277" r:id="rId16"/>
    <p:sldId id="278" r:id="rId17"/>
    <p:sldId id="281" r:id="rId18"/>
    <p:sldId id="289" r:id="rId19"/>
    <p:sldId id="282" r:id="rId20"/>
    <p:sldId id="290" r:id="rId21"/>
    <p:sldId id="291" r:id="rId22"/>
    <p:sldId id="29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0443" autoAdjust="0"/>
  </p:normalViewPr>
  <p:slideViewPr>
    <p:cSldViewPr snapToGrid="0">
      <p:cViewPr>
        <p:scale>
          <a:sx n="75" d="100"/>
          <a:sy n="75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EB694-983E-4604-8BD0-441DC13F11D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C79C1-701A-407A-B003-8297D18F7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4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C79C1-701A-407A-B003-8297D18F78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9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C79C1-701A-407A-B003-8297D18F78A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6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11E8-D421-4CB0-AF58-DBA9BF763B6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760-C757-45B9-8077-1C34CFB6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2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11E8-D421-4CB0-AF58-DBA9BF763B6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760-C757-45B9-8077-1C34CFB6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9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11E8-D421-4CB0-AF58-DBA9BF763B6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760-C757-45B9-8077-1C34CFB6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0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11E8-D421-4CB0-AF58-DBA9BF763B6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760-C757-45B9-8077-1C34CFB6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8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11E8-D421-4CB0-AF58-DBA9BF763B6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760-C757-45B9-8077-1C34CFB6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7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11E8-D421-4CB0-AF58-DBA9BF763B6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760-C757-45B9-8077-1C34CFB6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3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11E8-D421-4CB0-AF58-DBA9BF763B6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760-C757-45B9-8077-1C34CFB6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7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11E8-D421-4CB0-AF58-DBA9BF763B6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760-C757-45B9-8077-1C34CFB6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11E8-D421-4CB0-AF58-DBA9BF763B6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760-C757-45B9-8077-1C34CFB6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2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11E8-D421-4CB0-AF58-DBA9BF763B6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760-C757-45B9-8077-1C34CFB6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8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11E8-D421-4CB0-AF58-DBA9BF763B6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760-C757-45B9-8077-1C34CFB6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2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11E8-D421-4CB0-AF58-DBA9BF763B6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F760-C757-45B9-8077-1C34CFB6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6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ang@naver.com" TargetMode="External"/><Relationship Id="rId4" Type="http://schemas.openxmlformats.org/officeDocument/2006/relationships/hyperlink" Target="mailto:ss@naver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907B9C-7DA2-4E96-AADD-06403613B9FB}"/>
              </a:ext>
            </a:extLst>
          </p:cNvPr>
          <p:cNvSpPr txBox="1"/>
          <p:nvPr/>
        </p:nvSpPr>
        <p:spPr>
          <a:xfrm>
            <a:off x="449263" y="173980"/>
            <a:ext cx="10578537" cy="6668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여러분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우리 지금까지 </a:t>
            </a:r>
            <a:r>
              <a:rPr lang="en-US" altLang="ko-KR" sz="2400" b="1" dirty="0" err="1">
                <a:solidFill>
                  <a:srgbClr val="0070C0"/>
                </a:solidFill>
              </a:rPr>
              <a:t>mysql</a:t>
            </a:r>
            <a:r>
              <a:rPr lang="en-US" altLang="ko-KR" sz="2400" b="1" dirty="0">
                <a:solidFill>
                  <a:srgbClr val="0070C0"/>
                </a:solidFill>
              </a:rPr>
              <a:t> workbench 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‘</a:t>
            </a:r>
            <a:r>
              <a:rPr lang="ko-KR" altLang="en-US" sz="2400" b="1" dirty="0">
                <a:solidFill>
                  <a:srgbClr val="0070C0"/>
                </a:solidFill>
              </a:rPr>
              <a:t>클릭</a:t>
            </a:r>
            <a:r>
              <a:rPr lang="en-US" altLang="ko-KR" sz="2400" b="1" dirty="0"/>
              <a:t>’</a:t>
            </a:r>
            <a:r>
              <a:rPr lang="ko-KR" altLang="en-US" sz="2400" b="1" dirty="0"/>
              <a:t>하면서 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데이터베이스도 만들고 </a:t>
            </a:r>
            <a:r>
              <a:rPr lang="ko-KR" altLang="en-US" sz="2400" b="1" dirty="0" err="1"/>
              <a:t>그안에서</a:t>
            </a:r>
            <a:r>
              <a:rPr lang="ko-KR" altLang="en-US" sz="2400" b="1" dirty="0"/>
              <a:t> </a:t>
            </a:r>
            <a:r>
              <a:rPr lang="ko-KR" altLang="en-US" sz="2400" b="1" dirty="0">
                <a:solidFill>
                  <a:srgbClr val="0070C0"/>
                </a:solidFill>
              </a:rPr>
              <a:t>테이블</a:t>
            </a:r>
            <a:r>
              <a:rPr lang="ko-KR" altLang="en-US" sz="2400" b="1" dirty="0"/>
              <a:t>을 </a:t>
            </a:r>
            <a:r>
              <a:rPr lang="ko-KR" altLang="en-US" sz="2400" b="1" dirty="0" err="1"/>
              <a:t>만들었잖아요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우리가 </a:t>
            </a:r>
            <a:r>
              <a:rPr lang="en-US" altLang="ko-KR" sz="2400" b="1" dirty="0"/>
              <a:t>c</a:t>
            </a:r>
            <a:r>
              <a:rPr lang="ko-KR" altLang="en-US" sz="2400" b="1" dirty="0"/>
              <a:t>언어와 </a:t>
            </a:r>
            <a:r>
              <a:rPr lang="en-US" altLang="ko-KR" sz="2400" b="1" dirty="0"/>
              <a:t>java</a:t>
            </a:r>
            <a:r>
              <a:rPr lang="ko-KR" altLang="en-US" sz="2400" b="1" dirty="0"/>
              <a:t>등을 언어를 </a:t>
            </a:r>
            <a:r>
              <a:rPr lang="ko-KR" altLang="en-US" sz="2400" b="1" dirty="0" err="1"/>
              <a:t>배운것과</a:t>
            </a:r>
            <a:r>
              <a:rPr lang="ko-KR" altLang="en-US" sz="2400" b="1" dirty="0"/>
              <a:t> 같이 </a:t>
            </a:r>
            <a:r>
              <a:rPr lang="en-US" altLang="ko-KR" sz="2400" b="1" dirty="0" err="1"/>
              <a:t>mysql</a:t>
            </a:r>
            <a:r>
              <a:rPr lang="ko-KR" altLang="en-US" sz="2400" b="1" dirty="0"/>
              <a:t>에서도 사용하는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언어가 있습니다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바로 </a:t>
            </a:r>
            <a:r>
              <a:rPr lang="en-US" altLang="ko-KR" sz="2400" b="1" dirty="0">
                <a:solidFill>
                  <a:srgbClr val="FF0000"/>
                </a:solidFill>
              </a:rPr>
              <a:t>SQL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입니다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오늘은 </a:t>
            </a:r>
            <a:r>
              <a:rPr lang="en-US" altLang="ko-KR" sz="2400" b="1" dirty="0"/>
              <a:t>SQL</a:t>
            </a:r>
            <a:r>
              <a:rPr lang="ko-KR" altLang="en-US" sz="2400" b="1" dirty="0"/>
              <a:t>로 우리가 지금까지 해보았던 </a:t>
            </a:r>
            <a:r>
              <a:rPr lang="ko-KR" altLang="en-US" sz="2400" b="1" dirty="0">
                <a:solidFill>
                  <a:srgbClr val="FF0000"/>
                </a:solidFill>
              </a:rPr>
              <a:t>테이블</a:t>
            </a:r>
            <a:r>
              <a:rPr lang="ko-KR" altLang="en-US" sz="2400" b="1" dirty="0"/>
              <a:t>을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만들어보도록 </a:t>
            </a:r>
            <a:r>
              <a:rPr lang="ko-KR" altLang="en-US" sz="2400" b="1" dirty="0" err="1"/>
              <a:t>할께요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다음주에 쌤이 다시 설명해 </a:t>
            </a:r>
            <a:r>
              <a:rPr lang="ko-KR" altLang="en-US" sz="2400" b="1" dirty="0" err="1"/>
              <a:t>줄거에요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오늘은 스스로 한번 해보도록 하세요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err="1"/>
              <a:t>호ㅏ이팅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663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학생지침_아이콘">
            <a:extLst>
              <a:ext uri="{FF2B5EF4-FFF2-40B4-BE49-F238E27FC236}">
                <a16:creationId xmlns:a16="http://schemas.microsoft.com/office/drawing/2014/main" id="{3F339292-2CCA-4320-B8AC-6CC98B30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CD046A-5523-4F79-AAF0-0B19715E1B4E}"/>
              </a:ext>
            </a:extLst>
          </p:cNvPr>
          <p:cNvSpPr txBox="1"/>
          <p:nvPr/>
        </p:nvSpPr>
        <p:spPr>
          <a:xfrm>
            <a:off x="1109663" y="326380"/>
            <a:ext cx="6051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테이블을 데이터베이스 언어로 </a:t>
            </a:r>
            <a:r>
              <a:rPr lang="ko-KR" altLang="en-US" sz="2400" b="1" dirty="0" err="1">
                <a:solidFill>
                  <a:srgbClr val="0070C0"/>
                </a:solidFill>
              </a:rPr>
              <a:t>만들어보기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D7DA1-9C98-437A-8CCC-C57E59E77E68}"/>
              </a:ext>
            </a:extLst>
          </p:cNvPr>
          <p:cNvSpPr txBox="1"/>
          <p:nvPr/>
        </p:nvSpPr>
        <p:spPr>
          <a:xfrm>
            <a:off x="1213728" y="1036624"/>
            <a:ext cx="828944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우리 그러면 기본의 방식으로 </a:t>
            </a:r>
            <a:r>
              <a:rPr lang="en-US" altLang="ko-KR" dirty="0"/>
              <a:t>user</a:t>
            </a:r>
            <a:r>
              <a:rPr lang="ko-KR" altLang="en-US" dirty="0"/>
              <a:t>테이블 만들어보고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Sql</a:t>
            </a:r>
            <a:r>
              <a:rPr lang="ko-KR" altLang="en-US" dirty="0"/>
              <a:t>로 </a:t>
            </a:r>
            <a:r>
              <a:rPr lang="en-US" altLang="ko-KR" dirty="0"/>
              <a:t>user2</a:t>
            </a:r>
            <a:r>
              <a:rPr lang="ko-KR" altLang="en-US" dirty="0"/>
              <a:t>테이블 만들어 </a:t>
            </a:r>
            <a:r>
              <a:rPr lang="ko-KR" altLang="en-US" dirty="0" err="1"/>
              <a:t>본거잖아요</a:t>
            </a:r>
            <a:r>
              <a:rPr lang="en-US" altLang="ko-KR" dirty="0"/>
              <a:t>. </a:t>
            </a:r>
            <a:r>
              <a:rPr lang="ko-KR" altLang="en-US" dirty="0"/>
              <a:t>정확하게 만들어 졌는지 확인해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FBF7075-33A6-4509-A496-5C68337A4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08" y="2154993"/>
            <a:ext cx="4057650" cy="294322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707C75F-AB2B-45CC-BC06-59DE36AA9F6D}"/>
              </a:ext>
            </a:extLst>
          </p:cNvPr>
          <p:cNvSpPr/>
          <p:nvPr/>
        </p:nvSpPr>
        <p:spPr>
          <a:xfrm rot="10800000">
            <a:off x="5532965" y="4453098"/>
            <a:ext cx="956734" cy="499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798EF-B8DF-41E2-977F-DECB5AAFABCE}"/>
              </a:ext>
            </a:extLst>
          </p:cNvPr>
          <p:cNvSpPr txBox="1"/>
          <p:nvPr/>
        </p:nvSpPr>
        <p:spPr>
          <a:xfrm>
            <a:off x="6942667" y="4597400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좀전에</a:t>
            </a:r>
            <a:r>
              <a:rPr lang="ko-KR" altLang="en-US" dirty="0"/>
              <a:t> 작성해본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아래 해당 </a:t>
            </a:r>
            <a:r>
              <a:rPr lang="en-US" altLang="ko-KR" dirty="0" err="1"/>
              <a:t>sql</a:t>
            </a:r>
            <a:r>
              <a:rPr lang="ko-KR" altLang="en-US" dirty="0"/>
              <a:t>문을 작성하고</a:t>
            </a:r>
            <a:endParaRPr lang="en-US" altLang="ko-KR" dirty="0"/>
          </a:p>
          <a:p>
            <a:r>
              <a:rPr lang="en-US" altLang="ko-KR" dirty="0"/>
              <a:t>Ctrl + Enter </a:t>
            </a:r>
            <a:r>
              <a:rPr lang="ko-KR" altLang="en-US" dirty="0"/>
              <a:t>해보세요</a:t>
            </a:r>
            <a:r>
              <a:rPr lang="en-US" altLang="ko-KR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A7446DE-4DA5-4C98-943A-7B92C5608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667" y="5314950"/>
            <a:ext cx="3114675" cy="8001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47D75D-4A16-4248-B353-A0677F63F159}"/>
              </a:ext>
            </a:extLst>
          </p:cNvPr>
          <p:cNvSpPr txBox="1"/>
          <p:nvPr/>
        </p:nvSpPr>
        <p:spPr>
          <a:xfrm>
            <a:off x="6942667" y="6273801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아래에 이런 표가 작성되었다면 성공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36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학생지침_아이콘">
            <a:extLst>
              <a:ext uri="{FF2B5EF4-FFF2-40B4-BE49-F238E27FC236}">
                <a16:creationId xmlns:a16="http://schemas.microsoft.com/office/drawing/2014/main" id="{3F339292-2CCA-4320-B8AC-6CC98B30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CD046A-5523-4F79-AAF0-0B19715E1B4E}"/>
              </a:ext>
            </a:extLst>
          </p:cNvPr>
          <p:cNvSpPr txBox="1"/>
          <p:nvPr/>
        </p:nvSpPr>
        <p:spPr>
          <a:xfrm>
            <a:off x="1109663" y="3263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생각해보기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F3EDB0-CF2C-47D5-B3EB-672F7CEA5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59" y="1343058"/>
            <a:ext cx="4533900" cy="229552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1099C-69F4-4043-885C-3EE3F25E199F}"/>
              </a:ext>
            </a:extLst>
          </p:cNvPr>
          <p:cNvSpPr txBox="1"/>
          <p:nvPr/>
        </p:nvSpPr>
        <p:spPr>
          <a:xfrm>
            <a:off x="5681133" y="1210733"/>
            <a:ext cx="5892800" cy="50783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#. create table </a:t>
            </a:r>
            <a:r>
              <a:rPr lang="ko-KR" altLang="en-US" b="1" dirty="0"/>
              <a:t>이란 어떤 명령일까요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   </a:t>
            </a:r>
            <a:r>
              <a:rPr lang="en-US" altLang="ko-KR" b="1" dirty="0" smtClean="0"/>
              <a:t>-&gt; </a:t>
            </a:r>
            <a:r>
              <a:rPr lang="en-US" altLang="ko-KR" b="1" dirty="0" smtClean="0"/>
              <a:t>table</a:t>
            </a:r>
            <a:r>
              <a:rPr lang="ko-KR" altLang="en-US" b="1" dirty="0" smtClean="0"/>
              <a:t>을 생성해라</a:t>
            </a:r>
            <a:endParaRPr lang="en-US" altLang="ko-KR" b="1" dirty="0"/>
          </a:p>
          <a:p>
            <a:r>
              <a:rPr lang="en-US" altLang="ko-KR" b="1" dirty="0"/>
              <a:t> </a:t>
            </a:r>
          </a:p>
          <a:p>
            <a:r>
              <a:rPr lang="en-US" altLang="ko-KR" b="1" dirty="0"/>
              <a:t>#. id varchar(10) not null</a:t>
            </a:r>
            <a:r>
              <a:rPr lang="ko-KR" altLang="en-US" b="1" dirty="0"/>
              <a:t>은 어떤 의미일까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   </a:t>
            </a:r>
            <a:r>
              <a:rPr lang="en-US" altLang="ko-KR" b="1" dirty="0" smtClean="0"/>
              <a:t>-&gt; id</a:t>
            </a:r>
            <a:r>
              <a:rPr lang="ko-KR" altLang="en-US" b="1" dirty="0" smtClean="0"/>
              <a:t>의 값을 </a:t>
            </a:r>
            <a:r>
              <a:rPr lang="en-US" altLang="ko-KR" b="1" dirty="0" smtClean="0"/>
              <a:t>varchar(</a:t>
            </a:r>
            <a:r>
              <a:rPr lang="ko-KR" altLang="en-US" b="1" dirty="0" smtClean="0"/>
              <a:t>문자열</a:t>
            </a:r>
            <a:r>
              <a:rPr lang="en-US" altLang="ko-KR" b="1" dirty="0" smtClean="0"/>
              <a:t>) 10</a:t>
            </a:r>
            <a:r>
              <a:rPr lang="ko-KR" altLang="en-US" b="1" dirty="0" smtClean="0"/>
              <a:t>글자 까지로 지정하고</a:t>
            </a:r>
            <a:r>
              <a:rPr lang="en-US" altLang="ko-KR" b="1" dirty="0" smtClean="0"/>
              <a:t>, null</a:t>
            </a:r>
            <a:r>
              <a:rPr lang="ko-KR" altLang="en-US" b="1" dirty="0" smtClean="0"/>
              <a:t>값</a:t>
            </a:r>
            <a:r>
              <a:rPr lang="ko-KR" altLang="en-US" b="1" dirty="0" smtClean="0"/>
              <a:t>을 사용할 수 없다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#. </a:t>
            </a:r>
            <a:r>
              <a:rPr lang="ko-KR" altLang="en-US" b="1" dirty="0"/>
              <a:t>기본키는 무엇일까요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   </a:t>
            </a:r>
            <a:r>
              <a:rPr lang="en-US" altLang="ko-KR" b="1" dirty="0" smtClean="0"/>
              <a:t>-&gt; id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#. </a:t>
            </a:r>
            <a:r>
              <a:rPr lang="ko-KR" altLang="en-US" b="1" dirty="0"/>
              <a:t>기본키를 표현하는 방법은 무엇일까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   </a:t>
            </a:r>
            <a:r>
              <a:rPr lang="en-US" altLang="ko-KR" b="1" dirty="0" smtClean="0"/>
              <a:t>-&gt; primary key(</a:t>
            </a:r>
            <a:r>
              <a:rPr lang="ko-KR" altLang="en-US" b="1" dirty="0" smtClean="0"/>
              <a:t>원하는 </a:t>
            </a:r>
            <a:r>
              <a:rPr lang="ko-KR" altLang="en-US" b="1" dirty="0" err="1" smtClean="0"/>
              <a:t>기본키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#. </a:t>
            </a:r>
            <a:r>
              <a:rPr lang="ko-KR" altLang="en-US" b="1" dirty="0"/>
              <a:t>각 속성의 자료형태는 무엇인가요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    id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기본키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문자열 </a:t>
            </a:r>
            <a:r>
              <a:rPr lang="en-US" altLang="ko-KR" b="1" dirty="0" smtClean="0"/>
              <a:t>– not null</a:t>
            </a:r>
            <a:endParaRPr lang="en-US" altLang="ko-KR" b="1" dirty="0"/>
          </a:p>
          <a:p>
            <a:r>
              <a:rPr lang="en-US" altLang="ko-KR" b="1" dirty="0" smtClean="0"/>
              <a:t>    pw : </a:t>
            </a:r>
            <a:r>
              <a:rPr lang="ko-KR" altLang="en-US" b="1" dirty="0"/>
              <a:t>문자열 </a:t>
            </a:r>
            <a:r>
              <a:rPr lang="en-US" altLang="ko-KR" b="1" dirty="0"/>
              <a:t>– not null</a:t>
            </a:r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   name : </a:t>
            </a:r>
            <a:r>
              <a:rPr lang="ko-KR" altLang="en-US" b="1" dirty="0"/>
              <a:t>문자열 </a:t>
            </a:r>
            <a:r>
              <a:rPr lang="en-US" altLang="ko-KR" b="1" dirty="0"/>
              <a:t>– not null</a:t>
            </a:r>
            <a:endParaRPr lang="en-US" altLang="ko-KR" b="1" dirty="0"/>
          </a:p>
          <a:p>
            <a:r>
              <a:rPr lang="en-US" altLang="ko-KR" b="1" dirty="0"/>
              <a:t>    email </a:t>
            </a:r>
            <a:r>
              <a:rPr lang="en-US" altLang="ko-KR" b="1" dirty="0" smtClean="0"/>
              <a:t>: </a:t>
            </a:r>
            <a:r>
              <a:rPr lang="ko-KR" altLang="en-US" b="1" dirty="0"/>
              <a:t>문자열 </a:t>
            </a:r>
            <a:r>
              <a:rPr lang="en-US" altLang="ko-KR" b="1" dirty="0"/>
              <a:t>– </a:t>
            </a:r>
            <a:r>
              <a:rPr lang="en-US" altLang="ko-KR" b="1" dirty="0" smtClean="0"/>
              <a:t>null</a:t>
            </a:r>
            <a:r>
              <a:rPr lang="ko-KR" altLang="en-US" b="1" dirty="0" smtClean="0"/>
              <a:t>값 허용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8791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학생지침_아이콘">
            <a:extLst>
              <a:ext uri="{FF2B5EF4-FFF2-40B4-BE49-F238E27FC236}">
                <a16:creationId xmlns:a16="http://schemas.microsoft.com/office/drawing/2014/main" id="{3F339292-2CCA-4320-B8AC-6CC98B30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CD046A-5523-4F79-AAF0-0B19715E1B4E}"/>
              </a:ext>
            </a:extLst>
          </p:cNvPr>
          <p:cNvSpPr txBox="1"/>
          <p:nvPr/>
        </p:nvSpPr>
        <p:spPr>
          <a:xfrm>
            <a:off x="1109663" y="326380"/>
            <a:ext cx="677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테이블에 데이터베이스 언어로 데이터 삽입하기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189A6E-BB78-4BB5-A687-C42972AF6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3" y="1901497"/>
            <a:ext cx="9639300" cy="3705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40AB5-6F08-46FA-BDC1-B090A28814F9}"/>
              </a:ext>
            </a:extLst>
          </p:cNvPr>
          <p:cNvSpPr txBox="1"/>
          <p:nvPr/>
        </p:nvSpPr>
        <p:spPr>
          <a:xfrm>
            <a:off x="1178422" y="930056"/>
            <a:ext cx="10444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테이블을 만들었다면 저번주처럼 테이블 안의 내용을 입력해보면 좋겠죠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User </a:t>
            </a:r>
            <a:r>
              <a:rPr lang="ko-KR" altLang="en-US" dirty="0"/>
              <a:t>의 테이블에 아래와 같은 데이터를 입력해주세요</a:t>
            </a:r>
            <a:r>
              <a:rPr lang="en-US" altLang="ko-KR" dirty="0"/>
              <a:t>. (</a:t>
            </a:r>
            <a:r>
              <a:rPr lang="ko-KR" altLang="en-US" dirty="0"/>
              <a:t>기존방법으로</a:t>
            </a:r>
            <a:r>
              <a:rPr lang="en-US" altLang="ko-KR" dirty="0"/>
              <a:t>)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FD605D7-0FB9-4565-AD8D-603B4600A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05323"/>
              </p:ext>
            </p:extLst>
          </p:nvPr>
        </p:nvGraphicFramePr>
        <p:xfrm>
          <a:off x="6400800" y="4920276"/>
          <a:ext cx="563422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3826261867"/>
                    </a:ext>
                  </a:extLst>
                </a:gridCol>
                <a:gridCol w="1337912">
                  <a:extLst>
                    <a:ext uri="{9D8B030D-6E8A-4147-A177-3AD203B41FA5}">
                      <a16:colId xmlns:a16="http://schemas.microsoft.com/office/drawing/2014/main" val="2028525826"/>
                    </a:ext>
                  </a:extLst>
                </a:gridCol>
                <a:gridCol w="1337911">
                  <a:extLst>
                    <a:ext uri="{9D8B030D-6E8A-4147-A177-3AD203B41FA5}">
                      <a16:colId xmlns:a16="http://schemas.microsoft.com/office/drawing/2014/main" val="2812489221"/>
                    </a:ext>
                  </a:extLst>
                </a:gridCol>
                <a:gridCol w="2008759">
                  <a:extLst>
                    <a:ext uri="{9D8B030D-6E8A-4147-A177-3AD203B41FA5}">
                      <a16:colId xmlns:a16="http://schemas.microsoft.com/office/drawing/2014/main" val="3755723617"/>
                    </a:ext>
                  </a:extLst>
                </a:gridCol>
              </a:tblGrid>
              <a:tr h="317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58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qwerty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이순신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>
                          <a:hlinkClick r:id="rId4"/>
                        </a:rPr>
                        <a:t>ss@naver.com</a:t>
                      </a:r>
                      <a:endParaRPr lang="ko-KR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2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>
                          <a:hlinkClick r:id="rId5"/>
                        </a:rPr>
                        <a:t>jang@naver.com</a:t>
                      </a:r>
                      <a:endParaRPr lang="ko-KR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0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세종대왕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/>
                        <a:t>king@naver.com</a:t>
                      </a:r>
                      <a:endParaRPr lang="ko-KR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47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0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20488D-3325-4A3D-B590-39DD87C1A4C2}"/>
              </a:ext>
            </a:extLst>
          </p:cNvPr>
          <p:cNvSpPr/>
          <p:nvPr/>
        </p:nvSpPr>
        <p:spPr>
          <a:xfrm>
            <a:off x="105633" y="111667"/>
            <a:ext cx="4528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User </a:t>
            </a:r>
            <a:r>
              <a:rPr lang="ko-KR" altLang="en-US" b="1" dirty="0"/>
              <a:t>테이블에 데이터 </a:t>
            </a:r>
            <a:r>
              <a:rPr lang="ko-KR" altLang="en-US" b="1" dirty="0" err="1"/>
              <a:t>넣은결과</a:t>
            </a:r>
            <a:r>
              <a:rPr lang="ko-KR" altLang="en-US" b="1" dirty="0"/>
              <a:t> </a:t>
            </a:r>
            <a:r>
              <a:rPr lang="ko-KR" altLang="en-US" b="1" dirty="0" err="1"/>
              <a:t>캡쳐하기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30" y="1243173"/>
            <a:ext cx="8938385" cy="27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학생지침_아이콘">
            <a:extLst>
              <a:ext uri="{FF2B5EF4-FFF2-40B4-BE49-F238E27FC236}">
                <a16:creationId xmlns:a16="http://schemas.microsoft.com/office/drawing/2014/main" id="{3F339292-2CCA-4320-B8AC-6CC98B30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CD046A-5523-4F79-AAF0-0B19715E1B4E}"/>
              </a:ext>
            </a:extLst>
          </p:cNvPr>
          <p:cNvSpPr txBox="1"/>
          <p:nvPr/>
        </p:nvSpPr>
        <p:spPr>
          <a:xfrm>
            <a:off x="1109663" y="326380"/>
            <a:ext cx="677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테이블에 데이터베이스 언어로 데이터 삽입하기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B335FFD-1023-4B26-AEE3-BADA9D81BA18}"/>
              </a:ext>
            </a:extLst>
          </p:cNvPr>
          <p:cNvGrpSpPr/>
          <p:nvPr/>
        </p:nvGrpSpPr>
        <p:grpSpPr>
          <a:xfrm>
            <a:off x="457201" y="1240242"/>
            <a:ext cx="7714672" cy="5493067"/>
            <a:chOff x="-79447" y="681318"/>
            <a:chExt cx="11328918" cy="6858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0ACA3E6-674F-4C8B-9917-A9BFE889E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9447" y="681318"/>
              <a:ext cx="11328918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32EF947-6F0F-497C-A4CA-262F43244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561" y="2228486"/>
              <a:ext cx="7914030" cy="31749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07E9059-499D-40F2-9137-110DFC358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0345" y="2517681"/>
              <a:ext cx="7914030" cy="14097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485434-444B-418D-9DF8-6B149CA71085}"/>
              </a:ext>
            </a:extLst>
          </p:cNvPr>
          <p:cNvSpPr txBox="1"/>
          <p:nvPr/>
        </p:nvSpPr>
        <p:spPr>
          <a:xfrm>
            <a:off x="5500299" y="3070786"/>
            <a:ext cx="5997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여러분이 데이터를 입력하면 이런 화면이 </a:t>
            </a:r>
            <a:r>
              <a:rPr lang="ko-KR" altLang="en-US" dirty="0" err="1"/>
              <a:t>나오잖아요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이것도 </a:t>
            </a:r>
            <a:r>
              <a:rPr lang="en-US" altLang="ko-KR" dirty="0" err="1"/>
              <a:t>sql</a:t>
            </a:r>
            <a:r>
              <a:rPr lang="ko-KR" altLang="en-US" dirty="0"/>
              <a:t>이에요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이번에는 </a:t>
            </a:r>
            <a:r>
              <a:rPr lang="en-US" altLang="ko-KR" dirty="0"/>
              <a:t>SQL</a:t>
            </a:r>
            <a:r>
              <a:rPr lang="ko-KR" altLang="en-US" dirty="0"/>
              <a:t>을 활용해서 </a:t>
            </a:r>
            <a:r>
              <a:rPr lang="en-US" altLang="ko-KR" dirty="0"/>
              <a:t>user2</a:t>
            </a:r>
            <a:r>
              <a:rPr lang="ko-KR" altLang="en-US" dirty="0"/>
              <a:t>테이블의 내용을 입력해 </a:t>
            </a:r>
            <a:r>
              <a:rPr lang="ko-KR" altLang="en-US" dirty="0" err="1"/>
              <a:t>볼께요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10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학생지침_아이콘">
            <a:extLst>
              <a:ext uri="{FF2B5EF4-FFF2-40B4-BE49-F238E27FC236}">
                <a16:creationId xmlns:a16="http://schemas.microsoft.com/office/drawing/2014/main" id="{3F339292-2CCA-4320-B8AC-6CC98B30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CD046A-5523-4F79-AAF0-0B19715E1B4E}"/>
              </a:ext>
            </a:extLst>
          </p:cNvPr>
          <p:cNvSpPr txBox="1"/>
          <p:nvPr/>
        </p:nvSpPr>
        <p:spPr>
          <a:xfrm>
            <a:off x="1109663" y="326380"/>
            <a:ext cx="677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테이블에 데이터베이스 언어로 데이터 삽입하기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69F30C-B84E-4BFA-8691-967FECDE2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20" y="1264797"/>
            <a:ext cx="6467475" cy="16002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E9AB30A-0C5B-459C-A5A0-37AC657AD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853" y="1072371"/>
            <a:ext cx="7583227" cy="540367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543B5EA-5561-45F6-8F11-B758D6BAE13F}"/>
              </a:ext>
            </a:extLst>
          </p:cNvPr>
          <p:cNvSpPr/>
          <p:nvPr/>
        </p:nvSpPr>
        <p:spPr>
          <a:xfrm>
            <a:off x="344892" y="2359494"/>
            <a:ext cx="569508" cy="5640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2D768-068A-4415-9AAC-5F19BAC5A22B}"/>
              </a:ext>
            </a:extLst>
          </p:cNvPr>
          <p:cNvSpPr txBox="1"/>
          <p:nvPr/>
        </p:nvSpPr>
        <p:spPr>
          <a:xfrm>
            <a:off x="344892" y="3157083"/>
            <a:ext cx="3362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방법</a:t>
            </a:r>
            <a:r>
              <a:rPr lang="en-US" altLang="ko-KR" dirty="0"/>
              <a:t>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SQL </a:t>
            </a:r>
            <a:r>
              <a:rPr lang="ko-KR" altLang="en-US" dirty="0"/>
              <a:t>플러스 버튼클릭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새롭게 생긴 시트에 입력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4372C48-0356-4C25-92DF-3505D1ABAD7A}"/>
              </a:ext>
            </a:extLst>
          </p:cNvPr>
          <p:cNvSpPr/>
          <p:nvPr/>
        </p:nvSpPr>
        <p:spPr>
          <a:xfrm>
            <a:off x="5877098" y="2044931"/>
            <a:ext cx="4169295" cy="26670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DD6C7-3865-4D35-84C0-BAC16D25FEDF}"/>
              </a:ext>
            </a:extLst>
          </p:cNvPr>
          <p:cNvSpPr txBox="1"/>
          <p:nvPr/>
        </p:nvSpPr>
        <p:spPr>
          <a:xfrm>
            <a:off x="7135929" y="3244334"/>
            <a:ext cx="33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곳에 입력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736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학생지침_아이콘">
            <a:extLst>
              <a:ext uri="{FF2B5EF4-FFF2-40B4-BE49-F238E27FC236}">
                <a16:creationId xmlns:a16="http://schemas.microsoft.com/office/drawing/2014/main" id="{3F339292-2CCA-4320-B8AC-6CC98B30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CD046A-5523-4F79-AAF0-0B19715E1B4E}"/>
              </a:ext>
            </a:extLst>
          </p:cNvPr>
          <p:cNvSpPr txBox="1"/>
          <p:nvPr/>
        </p:nvSpPr>
        <p:spPr>
          <a:xfrm>
            <a:off x="1109663" y="326380"/>
            <a:ext cx="677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테이블에 데이터베이스 언어로 데이터 삽입하기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62350-BAB7-4A0B-B24B-A5827D2B787A}"/>
              </a:ext>
            </a:extLst>
          </p:cNvPr>
          <p:cNvSpPr txBox="1"/>
          <p:nvPr/>
        </p:nvSpPr>
        <p:spPr>
          <a:xfrm>
            <a:off x="811206" y="2528597"/>
            <a:ext cx="44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입력 후 </a:t>
            </a:r>
            <a:r>
              <a:rPr lang="en-US" altLang="ko-KR" dirty="0"/>
              <a:t>Ctrl + Enter </a:t>
            </a:r>
            <a:r>
              <a:rPr lang="ko-KR" altLang="en-US" dirty="0"/>
              <a:t>클릭</a:t>
            </a:r>
            <a:r>
              <a:rPr lang="en-US" altLang="ko-KR" dirty="0"/>
              <a:t>: </a:t>
            </a:r>
            <a:r>
              <a:rPr lang="ko-KR" altLang="en-US" dirty="0"/>
              <a:t>실행  </a:t>
            </a:r>
            <a:r>
              <a:rPr lang="en-US" altLang="ko-KR" dirty="0"/>
              <a:t>-&gt;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92950D-BA7E-44F9-9932-A3E87D15E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11" y="3069379"/>
            <a:ext cx="10220325" cy="581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620209-AFA7-40F3-93D0-B1EF39883B12}"/>
              </a:ext>
            </a:extLst>
          </p:cNvPr>
          <p:cNvSpPr txBox="1"/>
          <p:nvPr/>
        </p:nvSpPr>
        <p:spPr>
          <a:xfrm>
            <a:off x="4931611" y="252859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FFCF36-5643-45ED-BE15-2CAEA9F9C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75" y="1947572"/>
            <a:ext cx="10163175" cy="4095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769BE2-95B6-4646-B395-456837B7B0A7}"/>
              </a:ext>
            </a:extLst>
          </p:cNvPr>
          <p:cNvSpPr/>
          <p:nvPr/>
        </p:nvSpPr>
        <p:spPr>
          <a:xfrm>
            <a:off x="754111" y="1441288"/>
            <a:ext cx="3002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아래와 같이 입력해보자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E99F21-57A5-4A77-A43E-9883BCDCA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663" y="4740437"/>
            <a:ext cx="4514850" cy="1352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DEFE-0A56-4477-AD9E-5BBFEB7A88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483" y="3822016"/>
            <a:ext cx="1628775" cy="542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CC145C-8304-4B3C-9CB2-B682E9BA325D}"/>
              </a:ext>
            </a:extLst>
          </p:cNvPr>
          <p:cNvSpPr txBox="1"/>
          <p:nvPr/>
        </p:nvSpPr>
        <p:spPr>
          <a:xfrm>
            <a:off x="934287" y="3863105"/>
            <a:ext cx="852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user2 </a:t>
            </a:r>
            <a:r>
              <a:rPr lang="ko-KR" altLang="en-US" dirty="0"/>
              <a:t>의                   클릭하면 아래와 같이 데이터 </a:t>
            </a:r>
            <a:r>
              <a:rPr lang="ko-KR" altLang="en-US" dirty="0" err="1"/>
              <a:t>입력된거</a:t>
            </a:r>
            <a:r>
              <a:rPr lang="ko-KR" altLang="en-US" dirty="0"/>
              <a:t> 확인할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73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학생지침_아이콘">
            <a:extLst>
              <a:ext uri="{FF2B5EF4-FFF2-40B4-BE49-F238E27FC236}">
                <a16:creationId xmlns:a16="http://schemas.microsoft.com/office/drawing/2014/main" id="{3F339292-2CCA-4320-B8AC-6CC98B30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CD046A-5523-4F79-AAF0-0B19715E1B4E}"/>
              </a:ext>
            </a:extLst>
          </p:cNvPr>
          <p:cNvSpPr txBox="1"/>
          <p:nvPr/>
        </p:nvSpPr>
        <p:spPr>
          <a:xfrm>
            <a:off x="1109663" y="326380"/>
            <a:ext cx="677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테이블에 데이터베이스 언어로 데이터 삽입하기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68E57F-5F8D-4B87-BF4D-14AB4F0B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0" y="4053606"/>
            <a:ext cx="5619750" cy="214312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784247-AFA5-4A21-B76B-E501233B4A8C}"/>
              </a:ext>
            </a:extLst>
          </p:cNvPr>
          <p:cNvGrpSpPr/>
          <p:nvPr/>
        </p:nvGrpSpPr>
        <p:grpSpPr>
          <a:xfrm>
            <a:off x="150060" y="1431279"/>
            <a:ext cx="11770391" cy="994681"/>
            <a:chOff x="150060" y="1431279"/>
            <a:chExt cx="11770391" cy="99468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168FF0C-2C96-447E-BC81-2AF6EF186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060" y="1431279"/>
              <a:ext cx="11770391" cy="994681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5E02B90-6582-47F9-958E-3B86BFF8F4BC}"/>
                </a:ext>
              </a:extLst>
            </p:cNvPr>
            <p:cNvSpPr/>
            <p:nvPr/>
          </p:nvSpPr>
          <p:spPr>
            <a:xfrm>
              <a:off x="6455351" y="1810552"/>
              <a:ext cx="543965" cy="167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BA25D94-1830-4490-8489-00CB85E8CB79}"/>
                </a:ext>
              </a:extLst>
            </p:cNvPr>
            <p:cNvSpPr/>
            <p:nvPr/>
          </p:nvSpPr>
          <p:spPr>
            <a:xfrm>
              <a:off x="7380835" y="1810552"/>
              <a:ext cx="433130" cy="167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220C4F-6482-4A96-8741-783F1BBEF071}"/>
                </a:ext>
              </a:extLst>
            </p:cNvPr>
            <p:cNvSpPr/>
            <p:nvPr/>
          </p:nvSpPr>
          <p:spPr>
            <a:xfrm>
              <a:off x="8195484" y="1813390"/>
              <a:ext cx="607694" cy="165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BA6B96-78AA-48C3-B2BA-FB94F6A5A4B9}"/>
                </a:ext>
              </a:extLst>
            </p:cNvPr>
            <p:cNvSpPr/>
            <p:nvPr/>
          </p:nvSpPr>
          <p:spPr>
            <a:xfrm>
              <a:off x="9203225" y="1807914"/>
              <a:ext cx="1578382" cy="165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BF7564-024A-43F2-9055-93E674734C2B}"/>
              </a:ext>
            </a:extLst>
          </p:cNvPr>
          <p:cNvGrpSpPr/>
          <p:nvPr/>
        </p:nvGrpSpPr>
        <p:grpSpPr>
          <a:xfrm>
            <a:off x="557213" y="2296284"/>
            <a:ext cx="7310968" cy="369332"/>
            <a:chOff x="1017049" y="2415948"/>
            <a:chExt cx="7310968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92D257-AE42-4A2A-8722-69095F9D005E}"/>
                </a:ext>
              </a:extLst>
            </p:cNvPr>
            <p:cNvSpPr txBox="1"/>
            <p:nvPr/>
          </p:nvSpPr>
          <p:spPr>
            <a:xfrm>
              <a:off x="1707747" y="2415948"/>
              <a:ext cx="6620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부분만 바꿔 아래 새로운 데이터를 더 삽입해보자</a:t>
              </a:r>
              <a:endParaRPr lang="en-US" altLang="ko-KR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AEFA3DC-4B7E-4E72-B82F-5E67A7D3C696}"/>
                </a:ext>
              </a:extLst>
            </p:cNvPr>
            <p:cNvSpPr/>
            <p:nvPr/>
          </p:nvSpPr>
          <p:spPr>
            <a:xfrm>
              <a:off x="1017049" y="2490679"/>
              <a:ext cx="543965" cy="167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74B6520F-CD04-4152-93D6-BC6F84A35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62" y="3049283"/>
            <a:ext cx="10801350" cy="381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06372D-B8D1-46E6-94D3-86AF5F51170B}"/>
              </a:ext>
            </a:extLst>
          </p:cNvPr>
          <p:cNvSpPr txBox="1"/>
          <p:nvPr/>
        </p:nvSpPr>
        <p:spPr>
          <a:xfrm>
            <a:off x="472354" y="2684742"/>
            <a:ext cx="33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예시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428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20488D-3325-4A3D-B590-39DD87C1A4C2}"/>
              </a:ext>
            </a:extLst>
          </p:cNvPr>
          <p:cNvSpPr/>
          <p:nvPr/>
        </p:nvSpPr>
        <p:spPr>
          <a:xfrm>
            <a:off x="105633" y="111667"/>
            <a:ext cx="6713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User2 </a:t>
            </a:r>
            <a:r>
              <a:rPr lang="ko-KR" altLang="en-US" b="1" dirty="0"/>
              <a:t>테이블에 데이터 </a:t>
            </a:r>
            <a:r>
              <a:rPr lang="ko-KR" altLang="en-US" b="1" dirty="0" err="1"/>
              <a:t>넣은결과</a:t>
            </a:r>
            <a:r>
              <a:rPr lang="ko-KR" altLang="en-US" b="1" dirty="0"/>
              <a:t> </a:t>
            </a:r>
            <a:r>
              <a:rPr lang="ko-KR" altLang="en-US" b="1" dirty="0" err="1"/>
              <a:t>캡쳐하기</a:t>
            </a:r>
            <a:r>
              <a:rPr lang="ko-KR" altLang="en-US" b="1" dirty="0"/>
              <a:t> </a:t>
            </a:r>
            <a:r>
              <a:rPr lang="en-US" altLang="ko-KR" b="1" dirty="0"/>
              <a:t>+ </a:t>
            </a:r>
            <a:r>
              <a:rPr lang="en-US" altLang="ko-KR" b="1" dirty="0" err="1"/>
              <a:t>sql</a:t>
            </a:r>
            <a:r>
              <a:rPr lang="ko-KR" altLang="en-US" b="1" dirty="0"/>
              <a:t>문도 </a:t>
            </a:r>
            <a:r>
              <a:rPr lang="ko-KR" altLang="en-US" b="1" dirty="0" err="1"/>
              <a:t>캡쳐하기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3" y="842482"/>
            <a:ext cx="11455859" cy="18004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3" y="2783925"/>
            <a:ext cx="7543396" cy="266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33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학생지침_아이콘">
            <a:extLst>
              <a:ext uri="{FF2B5EF4-FFF2-40B4-BE49-F238E27FC236}">
                <a16:creationId xmlns:a16="http://schemas.microsoft.com/office/drawing/2014/main" id="{3F339292-2CCA-4320-B8AC-6CC98B30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CD046A-5523-4F79-AAF0-0B19715E1B4E}"/>
              </a:ext>
            </a:extLst>
          </p:cNvPr>
          <p:cNvSpPr txBox="1"/>
          <p:nvPr/>
        </p:nvSpPr>
        <p:spPr>
          <a:xfrm>
            <a:off x="1109663" y="3263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생각해보기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AEAC5-1668-42C7-BEF9-2001C14BBDA3}"/>
              </a:ext>
            </a:extLst>
          </p:cNvPr>
          <p:cNvSpPr txBox="1"/>
          <p:nvPr/>
        </p:nvSpPr>
        <p:spPr>
          <a:xfrm>
            <a:off x="557213" y="2215040"/>
            <a:ext cx="83196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#. Insert into </a:t>
            </a:r>
            <a:r>
              <a:rPr lang="ko-KR" altLang="en-US" b="1" dirty="0"/>
              <a:t>란 무슨 뜻일까</a:t>
            </a:r>
            <a:r>
              <a:rPr lang="en-US" altLang="ko-KR" b="1" dirty="0"/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 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스키마</a:t>
            </a:r>
            <a:r>
              <a:rPr lang="en-US" altLang="ko-KR" b="1" dirty="0" smtClean="0"/>
              <a:t>.</a:t>
            </a:r>
            <a:r>
              <a:rPr lang="ko-KR" altLang="en-US" b="1" dirty="0" err="1" smtClean="0"/>
              <a:t>테이블명</a:t>
            </a:r>
            <a:r>
              <a:rPr lang="en-US" altLang="ko-KR" b="1" dirty="0" smtClean="0"/>
              <a:t>(value~)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values</a:t>
            </a:r>
            <a:r>
              <a:rPr lang="ko-KR" altLang="en-US" b="1" dirty="0" smtClean="0"/>
              <a:t>를 이용해 원하는 데이터를 삽입한다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#. Id</a:t>
            </a:r>
            <a:r>
              <a:rPr lang="ko-KR" altLang="en-US" b="1" dirty="0"/>
              <a:t>의 속성에는 어떤 데이터 값을 </a:t>
            </a:r>
            <a:r>
              <a:rPr lang="ko-KR" altLang="en-US" b="1" dirty="0" err="1"/>
              <a:t>넣는걸까</a:t>
            </a:r>
            <a:r>
              <a:rPr lang="en-US" altLang="ko-KR" b="1" dirty="0"/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 </a:t>
            </a:r>
            <a:r>
              <a:rPr lang="en-US" altLang="ko-KR" b="1" dirty="0" smtClean="0"/>
              <a:t>-&gt; ‘id004’</a:t>
            </a:r>
            <a:r>
              <a:rPr lang="ko-KR" altLang="en-US" b="1" dirty="0" smtClean="0"/>
              <a:t>의 이름을 가진 </a:t>
            </a:r>
            <a:r>
              <a:rPr lang="en-US" altLang="ko-KR" b="1" dirty="0" smtClean="0"/>
              <a:t>id </a:t>
            </a:r>
            <a:r>
              <a:rPr lang="ko-KR" altLang="en-US" b="1" dirty="0" smtClean="0"/>
              <a:t>값을 삽입한다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#. Name</a:t>
            </a:r>
            <a:r>
              <a:rPr lang="ko-KR" altLang="en-US" b="1" dirty="0"/>
              <a:t> 의 속성에는 어떤 데이터 값을 </a:t>
            </a:r>
            <a:r>
              <a:rPr lang="ko-KR" altLang="en-US" b="1" dirty="0" err="1"/>
              <a:t>넣는걸까</a:t>
            </a:r>
            <a:r>
              <a:rPr lang="en-US" altLang="ko-KR" b="1" dirty="0"/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 </a:t>
            </a:r>
            <a:r>
              <a:rPr lang="en-US" altLang="ko-KR" b="1" dirty="0" smtClean="0"/>
              <a:t>-&gt; ‘</a:t>
            </a:r>
            <a:r>
              <a:rPr lang="ko-KR" altLang="en-US" b="1" dirty="0" smtClean="0"/>
              <a:t>신사임당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의 이름을 가진 </a:t>
            </a:r>
            <a:r>
              <a:rPr lang="en-US" altLang="ko-KR" b="1" dirty="0" smtClean="0"/>
              <a:t>name </a:t>
            </a:r>
            <a:r>
              <a:rPr lang="ko-KR" altLang="en-US" b="1" dirty="0" smtClean="0"/>
              <a:t>값을 삽입한다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E2AC10-F1B7-4B75-B7E3-4E599B313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33" y="1431519"/>
            <a:ext cx="11455734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5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학생지침_아이콘">
            <a:extLst>
              <a:ext uri="{FF2B5EF4-FFF2-40B4-BE49-F238E27FC236}">
                <a16:creationId xmlns:a16="http://schemas.microsoft.com/office/drawing/2014/main" id="{352B1F7D-4D2E-4F8C-B965-96A3C558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F3D145-A3BC-44C2-965B-442E53FE6BBE}"/>
              </a:ext>
            </a:extLst>
          </p:cNvPr>
          <p:cNvSpPr txBox="1"/>
          <p:nvPr/>
        </p:nvSpPr>
        <p:spPr>
          <a:xfrm>
            <a:off x="1109663" y="32638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기본준비사항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4BECF-1F72-44D5-B4BA-5F58EE62C60B}"/>
              </a:ext>
            </a:extLst>
          </p:cNvPr>
          <p:cNvSpPr txBox="1"/>
          <p:nvPr/>
        </p:nvSpPr>
        <p:spPr>
          <a:xfrm>
            <a:off x="1024467" y="1431280"/>
            <a:ext cx="4092274" cy="135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b="1" dirty="0"/>
              <a:t>MYSQL WORKBENCH </a:t>
            </a:r>
            <a:r>
              <a:rPr lang="ko-KR" altLang="en-US" b="1" dirty="0"/>
              <a:t>시작하기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데이터베이스명을 </a:t>
            </a:r>
            <a:r>
              <a:rPr lang="en-US" altLang="ko-KR" b="1" dirty="0"/>
              <a:t>‘db_1’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C8E02-C508-4CFA-BCFF-E3D2A78B66E8}"/>
              </a:ext>
            </a:extLst>
          </p:cNvPr>
          <p:cNvSpPr txBox="1"/>
          <p:nvPr/>
        </p:nvSpPr>
        <p:spPr>
          <a:xfrm>
            <a:off x="1354666" y="2785818"/>
            <a:ext cx="7024680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데이터베이스 만들기 혹은 사용자 만들기가 기억 안나는 친구는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구름에 들어가서 수업 </a:t>
            </a:r>
            <a:r>
              <a:rPr lang="en-US" altLang="ko-KR" dirty="0"/>
              <a:t>PPT </a:t>
            </a:r>
            <a:r>
              <a:rPr lang="ko-KR" altLang="en-US" dirty="0"/>
              <a:t>확인해 보기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3A580-EE60-4FBB-9398-07F0ACFF9989}"/>
              </a:ext>
            </a:extLst>
          </p:cNvPr>
          <p:cNvSpPr txBox="1"/>
          <p:nvPr/>
        </p:nvSpPr>
        <p:spPr>
          <a:xfrm>
            <a:off x="1115334" y="4334933"/>
            <a:ext cx="8274199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참고</a:t>
            </a:r>
            <a:r>
              <a:rPr lang="en-US" altLang="ko-KR" b="1" dirty="0"/>
              <a:t>) </a:t>
            </a:r>
            <a:r>
              <a:rPr lang="ko-KR" altLang="en-US" b="1" dirty="0"/>
              <a:t>테이블을 </a:t>
            </a:r>
            <a:r>
              <a:rPr lang="en-US" altLang="ko-KR" b="1" dirty="0"/>
              <a:t>2</a:t>
            </a:r>
            <a:r>
              <a:rPr lang="ko-KR" altLang="en-US" b="1" dirty="0"/>
              <a:t>개 </a:t>
            </a:r>
            <a:r>
              <a:rPr lang="ko-KR" altLang="en-US" b="1" dirty="0" err="1"/>
              <a:t>만들꺼에요</a:t>
            </a:r>
            <a:r>
              <a:rPr lang="en-US" altLang="ko-KR" b="1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      User</a:t>
            </a:r>
            <a:r>
              <a:rPr lang="ko-KR" altLang="en-US" b="1" dirty="0"/>
              <a:t>는 기본 우리가 클릭하는 방식으로 </a:t>
            </a:r>
            <a:r>
              <a:rPr lang="ko-KR" altLang="en-US" b="1" dirty="0" err="1"/>
              <a:t>만들어볼꺼고</a:t>
            </a:r>
            <a:r>
              <a:rPr lang="en-US" altLang="ko-KR" b="1" dirty="0"/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      User2</a:t>
            </a:r>
            <a:r>
              <a:rPr lang="ko-KR" altLang="en-US" b="1" dirty="0"/>
              <a:t>는 </a:t>
            </a:r>
            <a:r>
              <a:rPr lang="en-US" altLang="ko-KR" b="1" dirty="0" err="1"/>
              <a:t>sql</a:t>
            </a:r>
            <a:r>
              <a:rPr lang="ko-KR" altLang="en-US" b="1" dirty="0"/>
              <a:t>문을 활용해서 만들어 보도록 하겠습니다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75931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DF27FC-FA78-4858-919C-CAF72699A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39583"/>
              </p:ext>
            </p:extLst>
          </p:nvPr>
        </p:nvGraphicFramePr>
        <p:xfrm>
          <a:off x="616075" y="2062877"/>
          <a:ext cx="10769598" cy="3299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4653">
                  <a:extLst>
                    <a:ext uri="{9D8B030D-6E8A-4147-A177-3AD203B41FA5}">
                      <a16:colId xmlns:a16="http://schemas.microsoft.com/office/drawing/2014/main" val="2559296054"/>
                    </a:ext>
                  </a:extLst>
                </a:gridCol>
                <a:gridCol w="1486601">
                  <a:extLst>
                    <a:ext uri="{9D8B030D-6E8A-4147-A177-3AD203B41FA5}">
                      <a16:colId xmlns:a16="http://schemas.microsoft.com/office/drawing/2014/main" val="2383910761"/>
                    </a:ext>
                  </a:extLst>
                </a:gridCol>
                <a:gridCol w="1937086">
                  <a:extLst>
                    <a:ext uri="{9D8B030D-6E8A-4147-A177-3AD203B41FA5}">
                      <a16:colId xmlns:a16="http://schemas.microsoft.com/office/drawing/2014/main" val="508507069"/>
                    </a:ext>
                  </a:extLst>
                </a:gridCol>
                <a:gridCol w="1937086">
                  <a:extLst>
                    <a:ext uri="{9D8B030D-6E8A-4147-A177-3AD203B41FA5}">
                      <a16:colId xmlns:a16="http://schemas.microsoft.com/office/drawing/2014/main" val="1168474253"/>
                    </a:ext>
                  </a:extLst>
                </a:gridCol>
                <a:gridCol w="1937086">
                  <a:extLst>
                    <a:ext uri="{9D8B030D-6E8A-4147-A177-3AD203B41FA5}">
                      <a16:colId xmlns:a16="http://schemas.microsoft.com/office/drawing/2014/main" val="2608176567"/>
                    </a:ext>
                  </a:extLst>
                </a:gridCol>
                <a:gridCol w="1937086">
                  <a:extLst>
                    <a:ext uri="{9D8B030D-6E8A-4147-A177-3AD203B41FA5}">
                      <a16:colId xmlns:a16="http://schemas.microsoft.com/office/drawing/2014/main" val="3394755997"/>
                    </a:ext>
                  </a:extLst>
                </a:gridCol>
              </a:tblGrid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60166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김지석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전자제어과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123-4567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7296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한아름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전자제어과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123-4567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46342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고유라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정보통신과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999-9999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48219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박태훈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정보통신과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999-9999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34094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황준희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인공지능전자과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888-8888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07747"/>
                  </a:ext>
                </a:extLst>
              </a:tr>
              <a:tr h="471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김하나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전자회로과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555-5555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770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27616C-5CAA-470C-9C52-E4B8A4334035}"/>
              </a:ext>
            </a:extLst>
          </p:cNvPr>
          <p:cNvSpPr txBox="1"/>
          <p:nvPr/>
        </p:nvSpPr>
        <p:spPr>
          <a:xfrm>
            <a:off x="616075" y="16838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3C3D2ED-1C68-4257-AE0D-089F6508EE89}"/>
              </a:ext>
            </a:extLst>
          </p:cNvPr>
          <p:cNvCxnSpPr>
            <a:cxnSpLocks/>
          </p:cNvCxnSpPr>
          <p:nvPr/>
        </p:nvCxnSpPr>
        <p:spPr>
          <a:xfrm>
            <a:off x="1103156" y="2436907"/>
            <a:ext cx="59167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학생지침_아이콘">
            <a:extLst>
              <a:ext uri="{FF2B5EF4-FFF2-40B4-BE49-F238E27FC236}">
                <a16:creationId xmlns:a16="http://schemas.microsoft.com/office/drawing/2014/main" id="{099C5495-7575-4978-B214-AB63A8B8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16E342-A5D6-49D6-82B7-765F3487EB86}"/>
              </a:ext>
            </a:extLst>
          </p:cNvPr>
          <p:cNvSpPr txBox="1"/>
          <p:nvPr/>
        </p:nvSpPr>
        <p:spPr>
          <a:xfrm>
            <a:off x="1109663" y="326380"/>
            <a:ext cx="6692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다음 테이블을 </a:t>
            </a:r>
            <a:r>
              <a:rPr lang="en-US" altLang="ko-KR" sz="2400" b="1" dirty="0">
                <a:solidFill>
                  <a:srgbClr val="0070C0"/>
                </a:solidFill>
              </a:rPr>
              <a:t>SQL</a:t>
            </a:r>
            <a:r>
              <a:rPr lang="ko-KR" altLang="en-US" sz="2400" b="1" dirty="0">
                <a:solidFill>
                  <a:srgbClr val="0070C0"/>
                </a:solidFill>
              </a:rPr>
              <a:t>로 만들고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데이터 삽입하기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591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100D48-FFCE-4E0B-B0CF-086DD1220C72}"/>
              </a:ext>
            </a:extLst>
          </p:cNvPr>
          <p:cNvSpPr/>
          <p:nvPr/>
        </p:nvSpPr>
        <p:spPr>
          <a:xfrm>
            <a:off x="105633" y="111667"/>
            <a:ext cx="3828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학생</a:t>
            </a:r>
            <a:r>
              <a:rPr lang="en-US" altLang="ko-KR" b="1" dirty="0"/>
              <a:t> </a:t>
            </a:r>
            <a:r>
              <a:rPr lang="ko-KR" altLang="en-US" b="1" dirty="0"/>
              <a:t>테이블</a:t>
            </a:r>
            <a:r>
              <a:rPr lang="en-US" altLang="ko-KR" b="1" dirty="0"/>
              <a:t> </a:t>
            </a:r>
            <a:r>
              <a:rPr lang="en-US" altLang="ko-KR" b="1" dirty="0" err="1"/>
              <a:t>sql</a:t>
            </a:r>
            <a:r>
              <a:rPr lang="ko-KR" altLang="en-US" b="1" dirty="0"/>
              <a:t>문으로 </a:t>
            </a:r>
            <a:r>
              <a:rPr lang="ko-KR" altLang="en-US" b="1" dirty="0" err="1"/>
              <a:t>만든것</a:t>
            </a:r>
            <a:r>
              <a:rPr lang="ko-KR" altLang="en-US" b="1" dirty="0"/>
              <a:t> 캡쳐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38240"/>
            <a:ext cx="10782300" cy="18447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015169"/>
            <a:ext cx="7540525" cy="11680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415410"/>
            <a:ext cx="3789406" cy="226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7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1FB889-5AEA-4F97-88DD-78C380BFCE42}"/>
              </a:ext>
            </a:extLst>
          </p:cNvPr>
          <p:cNvSpPr/>
          <p:nvPr/>
        </p:nvSpPr>
        <p:spPr>
          <a:xfrm>
            <a:off x="105633" y="111667"/>
            <a:ext cx="5261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학생</a:t>
            </a:r>
            <a:r>
              <a:rPr lang="en-US" altLang="ko-KR" b="1" dirty="0"/>
              <a:t> </a:t>
            </a:r>
            <a:r>
              <a:rPr lang="ko-KR" altLang="en-US" b="1" dirty="0"/>
              <a:t>테이블안의 데이터를 삽입하기 </a:t>
            </a:r>
            <a:r>
              <a:rPr lang="en-US" altLang="ko-KR" b="1" dirty="0"/>
              <a:t>(SQL</a:t>
            </a:r>
            <a:r>
              <a:rPr lang="ko-KR" altLang="en-US" b="1" dirty="0"/>
              <a:t>문으로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57" y="1168400"/>
            <a:ext cx="7033135" cy="23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3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학생지침_아이콘">
            <a:extLst>
              <a:ext uri="{FF2B5EF4-FFF2-40B4-BE49-F238E27FC236}">
                <a16:creationId xmlns:a16="http://schemas.microsoft.com/office/drawing/2014/main" id="{3F339292-2CCA-4320-B8AC-6CC98B30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CD046A-5523-4F79-AAF0-0B19715E1B4E}"/>
              </a:ext>
            </a:extLst>
          </p:cNvPr>
          <p:cNvSpPr txBox="1"/>
          <p:nvPr/>
        </p:nvSpPr>
        <p:spPr>
          <a:xfrm>
            <a:off x="1109663" y="326380"/>
            <a:ext cx="6051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테이블을 데이터베이스 언어로 </a:t>
            </a:r>
            <a:r>
              <a:rPr lang="ko-KR" altLang="en-US" sz="2400" b="1" dirty="0" err="1">
                <a:solidFill>
                  <a:srgbClr val="0070C0"/>
                </a:solidFill>
              </a:rPr>
              <a:t>만들어보기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BBD1397-ECA4-4860-8F02-E6246791C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129685"/>
              </p:ext>
            </p:extLst>
          </p:nvPr>
        </p:nvGraphicFramePr>
        <p:xfrm>
          <a:off x="557213" y="2354246"/>
          <a:ext cx="473926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817">
                  <a:extLst>
                    <a:ext uri="{9D8B030D-6E8A-4147-A177-3AD203B41FA5}">
                      <a16:colId xmlns:a16="http://schemas.microsoft.com/office/drawing/2014/main" val="3826261867"/>
                    </a:ext>
                  </a:extLst>
                </a:gridCol>
                <a:gridCol w="1184817">
                  <a:extLst>
                    <a:ext uri="{9D8B030D-6E8A-4147-A177-3AD203B41FA5}">
                      <a16:colId xmlns:a16="http://schemas.microsoft.com/office/drawing/2014/main" val="2028525826"/>
                    </a:ext>
                  </a:extLst>
                </a:gridCol>
                <a:gridCol w="1184817">
                  <a:extLst>
                    <a:ext uri="{9D8B030D-6E8A-4147-A177-3AD203B41FA5}">
                      <a16:colId xmlns:a16="http://schemas.microsoft.com/office/drawing/2014/main" val="2812489221"/>
                    </a:ext>
                  </a:extLst>
                </a:gridCol>
                <a:gridCol w="1184817">
                  <a:extLst>
                    <a:ext uri="{9D8B030D-6E8A-4147-A177-3AD203B41FA5}">
                      <a16:colId xmlns:a16="http://schemas.microsoft.com/office/drawing/2014/main" val="3755723617"/>
                    </a:ext>
                  </a:extLst>
                </a:gridCol>
              </a:tblGrid>
              <a:tr h="317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58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2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0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4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788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098D44-BBB0-4FF8-ACF5-1490F357DA31}"/>
              </a:ext>
            </a:extLst>
          </p:cNvPr>
          <p:cNvSpPr txBox="1"/>
          <p:nvPr/>
        </p:nvSpPr>
        <p:spPr>
          <a:xfrm>
            <a:off x="489480" y="1293964"/>
            <a:ext cx="1044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① db_1</a:t>
            </a:r>
            <a:r>
              <a:rPr lang="ko-KR" altLang="en-US" b="1" dirty="0"/>
              <a:t>의 데이터베이스 안에 </a:t>
            </a:r>
            <a:r>
              <a:rPr lang="en-US" altLang="ko-KR" b="1" dirty="0"/>
              <a:t>user </a:t>
            </a:r>
            <a:r>
              <a:rPr lang="ko-KR" altLang="en-US" b="1" dirty="0"/>
              <a:t>테이블을 아래와 같이 만들어 보기</a:t>
            </a:r>
            <a:r>
              <a:rPr lang="en-US" altLang="ko-KR" b="1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F8CF5B-EA18-42F0-897F-0C51CCFF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25" y="3516156"/>
            <a:ext cx="8149697" cy="2948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C226B5-A270-486C-A4A1-EA8FA5EE3CB4}"/>
              </a:ext>
            </a:extLst>
          </p:cNvPr>
          <p:cNvSpPr txBox="1"/>
          <p:nvPr/>
        </p:nvSpPr>
        <p:spPr>
          <a:xfrm>
            <a:off x="489480" y="198491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user</a:t>
            </a:r>
            <a:endParaRPr lang="ko-KR" altLang="en-US" b="1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9532E41-61B6-43E9-842A-7461BA526872}"/>
              </a:ext>
            </a:extLst>
          </p:cNvPr>
          <p:cNvSpPr/>
          <p:nvPr/>
        </p:nvSpPr>
        <p:spPr>
          <a:xfrm rot="16200000">
            <a:off x="10257367" y="5846365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6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A62E70-8221-453C-85AF-2D64102134D7}"/>
              </a:ext>
            </a:extLst>
          </p:cNvPr>
          <p:cNvSpPr/>
          <p:nvPr/>
        </p:nvSpPr>
        <p:spPr>
          <a:xfrm>
            <a:off x="156318" y="137067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①</a:t>
            </a:r>
            <a:r>
              <a:rPr lang="ko-KR" altLang="en-US" b="1" dirty="0"/>
              <a:t>번</a:t>
            </a:r>
            <a:r>
              <a:rPr lang="en-US" altLang="ko-KR" b="1" dirty="0"/>
              <a:t> </a:t>
            </a:r>
            <a:r>
              <a:rPr lang="ko-KR" altLang="en-US" b="1" dirty="0"/>
              <a:t>실행한 </a:t>
            </a:r>
            <a:r>
              <a:rPr lang="ko-KR" altLang="en-US" b="1" dirty="0" err="1"/>
              <a:t>캡쳐화면</a:t>
            </a:r>
            <a:r>
              <a:rPr lang="ko-KR" altLang="en-US" b="1" dirty="0"/>
              <a:t> 넣기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46" y="1205174"/>
            <a:ext cx="11043178" cy="36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1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학생지침_아이콘">
            <a:extLst>
              <a:ext uri="{FF2B5EF4-FFF2-40B4-BE49-F238E27FC236}">
                <a16:creationId xmlns:a16="http://schemas.microsoft.com/office/drawing/2014/main" id="{3F339292-2CCA-4320-B8AC-6CC98B30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CD046A-5523-4F79-AAF0-0B19715E1B4E}"/>
              </a:ext>
            </a:extLst>
          </p:cNvPr>
          <p:cNvSpPr txBox="1"/>
          <p:nvPr/>
        </p:nvSpPr>
        <p:spPr>
          <a:xfrm>
            <a:off x="1109663" y="326380"/>
            <a:ext cx="6051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테이블을 데이터베이스 언어로 </a:t>
            </a:r>
            <a:r>
              <a:rPr lang="ko-KR" altLang="en-US" sz="2400" b="1" dirty="0" err="1">
                <a:solidFill>
                  <a:srgbClr val="0070C0"/>
                </a:solidFill>
              </a:rPr>
              <a:t>만들어보기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521B1C4-A379-4D7B-8238-2D6A5FAD396F}"/>
              </a:ext>
            </a:extLst>
          </p:cNvPr>
          <p:cNvGrpSpPr/>
          <p:nvPr/>
        </p:nvGrpSpPr>
        <p:grpSpPr>
          <a:xfrm>
            <a:off x="397934" y="1431280"/>
            <a:ext cx="6051658" cy="4478867"/>
            <a:chOff x="778084" y="-157973"/>
            <a:chExt cx="9201833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893DD10-BD11-4CF8-9FB6-DEC07E8E49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"/>
            <a:stretch/>
          </p:blipFill>
          <p:spPr>
            <a:xfrm>
              <a:off x="778084" y="-157973"/>
              <a:ext cx="9201833" cy="68580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C76AA15-1A04-4079-9A6E-4BE65C2B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8887" y="2206877"/>
              <a:ext cx="136947" cy="129924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45B170-AF5F-426E-98E6-C0E4563708E2}"/>
              </a:ext>
            </a:extLst>
          </p:cNvPr>
          <p:cNvSpPr txBox="1"/>
          <p:nvPr/>
        </p:nvSpPr>
        <p:spPr>
          <a:xfrm>
            <a:off x="6539508" y="1431280"/>
            <a:ext cx="4018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여러분이 테이블을 만들고 나면 왼쪽 사진과 같은 코드가 </a:t>
            </a:r>
            <a:r>
              <a:rPr lang="ko-KR" altLang="en-US" dirty="0" err="1"/>
              <a:t>나오잖아요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이게 바로 </a:t>
            </a:r>
            <a:r>
              <a:rPr lang="en-US" altLang="ko-KR" dirty="0"/>
              <a:t>SQL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이번에는 </a:t>
            </a:r>
            <a:r>
              <a:rPr lang="en-US" altLang="ko-KR" dirty="0"/>
              <a:t>SQL</a:t>
            </a:r>
            <a:r>
              <a:rPr lang="ko-KR" altLang="en-US" dirty="0"/>
              <a:t>을 활용해서 </a:t>
            </a:r>
            <a:r>
              <a:rPr lang="en-US" altLang="ko-KR" dirty="0"/>
              <a:t>user2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만들어 보도록 </a:t>
            </a:r>
            <a:r>
              <a:rPr lang="ko-KR" altLang="en-US" dirty="0" err="1"/>
              <a:t>할께요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949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학생지침_아이콘">
            <a:extLst>
              <a:ext uri="{FF2B5EF4-FFF2-40B4-BE49-F238E27FC236}">
                <a16:creationId xmlns:a16="http://schemas.microsoft.com/office/drawing/2014/main" id="{3F339292-2CCA-4320-B8AC-6CC98B30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CD046A-5523-4F79-AAF0-0B19715E1B4E}"/>
              </a:ext>
            </a:extLst>
          </p:cNvPr>
          <p:cNvSpPr txBox="1"/>
          <p:nvPr/>
        </p:nvSpPr>
        <p:spPr>
          <a:xfrm>
            <a:off x="1109663" y="326380"/>
            <a:ext cx="826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테이블을 데이터베이스 언어로 </a:t>
            </a:r>
            <a:r>
              <a:rPr lang="ko-KR" altLang="en-US" sz="2400" b="1" dirty="0" err="1">
                <a:solidFill>
                  <a:srgbClr val="0070C0"/>
                </a:solidFill>
              </a:rPr>
              <a:t>만들어보기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</a:rPr>
              <a:t>: SQL </a:t>
            </a:r>
            <a:r>
              <a:rPr lang="ko-KR" altLang="en-US" sz="2400" b="1" dirty="0">
                <a:solidFill>
                  <a:srgbClr val="0070C0"/>
                </a:solidFill>
              </a:rPr>
              <a:t>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69F30C-B84E-4BFA-8691-967FECDE2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20" y="1264797"/>
            <a:ext cx="6467475" cy="16002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E9AB30A-0C5B-459C-A5A0-37AC657AD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853" y="1072371"/>
            <a:ext cx="7583227" cy="540367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543B5EA-5561-45F6-8F11-B758D6BAE13F}"/>
              </a:ext>
            </a:extLst>
          </p:cNvPr>
          <p:cNvSpPr/>
          <p:nvPr/>
        </p:nvSpPr>
        <p:spPr>
          <a:xfrm>
            <a:off x="344892" y="2359494"/>
            <a:ext cx="569508" cy="5640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2D768-068A-4415-9AAC-5F19BAC5A22B}"/>
              </a:ext>
            </a:extLst>
          </p:cNvPr>
          <p:cNvSpPr txBox="1"/>
          <p:nvPr/>
        </p:nvSpPr>
        <p:spPr>
          <a:xfrm>
            <a:off x="344892" y="3157083"/>
            <a:ext cx="336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SQL </a:t>
            </a:r>
            <a:r>
              <a:rPr lang="ko-KR" altLang="en-US" dirty="0"/>
              <a:t>플러스 버튼클릭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새롭게 생긴 시트에 입력</a:t>
            </a:r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4372C48-0356-4C25-92DF-3505D1ABAD7A}"/>
              </a:ext>
            </a:extLst>
          </p:cNvPr>
          <p:cNvSpPr/>
          <p:nvPr/>
        </p:nvSpPr>
        <p:spPr>
          <a:xfrm>
            <a:off x="5877098" y="2044931"/>
            <a:ext cx="4169295" cy="26670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DD6C7-3865-4D35-84C0-BAC16D25FEDF}"/>
              </a:ext>
            </a:extLst>
          </p:cNvPr>
          <p:cNvSpPr txBox="1"/>
          <p:nvPr/>
        </p:nvSpPr>
        <p:spPr>
          <a:xfrm>
            <a:off x="6453174" y="3149323"/>
            <a:ext cx="33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/>
              <a:t>곳에 입력을 하면 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1687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학생지침_아이콘">
            <a:extLst>
              <a:ext uri="{FF2B5EF4-FFF2-40B4-BE49-F238E27FC236}">
                <a16:creationId xmlns:a16="http://schemas.microsoft.com/office/drawing/2014/main" id="{3F339292-2CCA-4320-B8AC-6CC98B30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CD046A-5523-4F79-AAF0-0B19715E1B4E}"/>
              </a:ext>
            </a:extLst>
          </p:cNvPr>
          <p:cNvSpPr txBox="1"/>
          <p:nvPr/>
        </p:nvSpPr>
        <p:spPr>
          <a:xfrm>
            <a:off x="1109663" y="326380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아래와 같이 입력해 주세요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1D2D53-32DE-4842-8511-76BD4C5A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12" y="1156762"/>
            <a:ext cx="11353329" cy="376211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F2FD73-BB97-4E18-B4B9-B0D34DF53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258" y="5459185"/>
            <a:ext cx="6878176" cy="121197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B62350-BAB7-4A0B-B24B-A5827D2B787A}"/>
              </a:ext>
            </a:extLst>
          </p:cNvPr>
          <p:cNvSpPr txBox="1"/>
          <p:nvPr/>
        </p:nvSpPr>
        <p:spPr>
          <a:xfrm>
            <a:off x="772906" y="4875038"/>
            <a:ext cx="44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위와 같이 입력해보자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입력 후 </a:t>
            </a:r>
            <a:r>
              <a:rPr lang="en-US" altLang="ko-KR" dirty="0"/>
              <a:t>Ctrl + Enter </a:t>
            </a:r>
            <a:r>
              <a:rPr lang="ko-KR" altLang="en-US" dirty="0"/>
              <a:t>클릭</a:t>
            </a:r>
            <a:r>
              <a:rPr lang="en-US" altLang="ko-KR" dirty="0"/>
              <a:t>: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487C0A-1B1D-43D8-A6D1-871A720A9F17}"/>
              </a:ext>
            </a:extLst>
          </p:cNvPr>
          <p:cNvSpPr txBox="1"/>
          <p:nvPr/>
        </p:nvSpPr>
        <p:spPr>
          <a:xfrm>
            <a:off x="7002257" y="5521369"/>
            <a:ext cx="3688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아래와 같은 글이 뜨면 실행 </a:t>
            </a:r>
            <a:r>
              <a:rPr lang="ko-KR" altLang="en-US" sz="1600" b="1" dirty="0" err="1"/>
              <a:t>성공한것</a:t>
            </a:r>
            <a:r>
              <a:rPr lang="en-US" altLang="ko-KR" sz="1600" b="1" dirty="0"/>
              <a:t>!</a:t>
            </a:r>
            <a:endParaRPr lang="ko-KR" altLang="en-US" sz="1600" b="1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D6FAF46-4A60-402C-96C5-6B086342C278}"/>
              </a:ext>
            </a:extLst>
          </p:cNvPr>
          <p:cNvSpPr/>
          <p:nvPr/>
        </p:nvSpPr>
        <p:spPr>
          <a:xfrm>
            <a:off x="7763932" y="5827902"/>
            <a:ext cx="237067" cy="412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6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BCC6BC-DD48-4AC8-85B0-C048B561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58" y="948266"/>
            <a:ext cx="4111586" cy="496146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66A5F06-9059-4F90-881F-47EDF17BF797}"/>
              </a:ext>
            </a:extLst>
          </p:cNvPr>
          <p:cNvSpPr/>
          <p:nvPr/>
        </p:nvSpPr>
        <p:spPr>
          <a:xfrm>
            <a:off x="4428477" y="1049084"/>
            <a:ext cx="327537" cy="3255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C86E8-61FE-4108-A60A-27A236747F50}"/>
              </a:ext>
            </a:extLst>
          </p:cNvPr>
          <p:cNvSpPr txBox="1"/>
          <p:nvPr/>
        </p:nvSpPr>
        <p:spPr>
          <a:xfrm>
            <a:off x="4851400" y="1049084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버튼 누르면 여러분이 새로 생성한 </a:t>
            </a:r>
            <a:r>
              <a:rPr lang="en-US" altLang="ko-KR" dirty="0"/>
              <a:t>user2</a:t>
            </a:r>
            <a:r>
              <a:rPr lang="ko-KR" altLang="en-US" dirty="0"/>
              <a:t>가 화면에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91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28B35-97C8-486D-B76B-5F9C933F0EBC}"/>
              </a:ext>
            </a:extLst>
          </p:cNvPr>
          <p:cNvSpPr txBox="1"/>
          <p:nvPr/>
        </p:nvSpPr>
        <p:spPr>
          <a:xfrm>
            <a:off x="237066" y="19473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SQL</a:t>
            </a:r>
            <a:r>
              <a:rPr lang="ko-KR" altLang="en-US" b="1" dirty="0"/>
              <a:t>작성한 화면 </a:t>
            </a:r>
            <a:r>
              <a:rPr lang="ko-KR" altLang="en-US" b="1" dirty="0" err="1"/>
              <a:t>캡쳐하기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6" y="842500"/>
            <a:ext cx="5515745" cy="20291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5" y="3150041"/>
            <a:ext cx="3558423" cy="252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3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658</Words>
  <Application>Microsoft Office PowerPoint</Application>
  <PresentationFormat>와이드스크린</PresentationFormat>
  <Paragraphs>162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73</cp:revision>
  <dcterms:created xsi:type="dcterms:W3CDTF">2022-03-16T00:45:00Z</dcterms:created>
  <dcterms:modified xsi:type="dcterms:W3CDTF">2022-03-23T01:39:08Z</dcterms:modified>
</cp:coreProperties>
</file>