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3" r:id="rId2"/>
    <p:sldId id="275" r:id="rId3"/>
    <p:sldId id="287" r:id="rId4"/>
    <p:sldId id="258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5" r:id="rId14"/>
    <p:sldId id="306" r:id="rId15"/>
    <p:sldId id="303" r:id="rId16"/>
    <p:sldId id="315" r:id="rId17"/>
    <p:sldId id="259" r:id="rId18"/>
    <p:sldId id="329" r:id="rId19"/>
    <p:sldId id="327" r:id="rId20"/>
    <p:sldId id="331" r:id="rId21"/>
    <p:sldId id="330" r:id="rId22"/>
    <p:sldId id="332" r:id="rId23"/>
    <p:sldId id="333" r:id="rId24"/>
    <p:sldId id="317" r:id="rId25"/>
    <p:sldId id="294" r:id="rId26"/>
    <p:sldId id="334" r:id="rId27"/>
    <p:sldId id="335" r:id="rId28"/>
    <p:sldId id="336" r:id="rId29"/>
    <p:sldId id="337" r:id="rId30"/>
    <p:sldId id="307" r:id="rId31"/>
    <p:sldId id="320" r:id="rId32"/>
    <p:sldId id="319" r:id="rId33"/>
    <p:sldId id="311" r:id="rId34"/>
    <p:sldId id="312" r:id="rId35"/>
    <p:sldId id="313" r:id="rId36"/>
    <p:sldId id="321" r:id="rId37"/>
    <p:sldId id="322" r:id="rId38"/>
    <p:sldId id="323" r:id="rId39"/>
    <p:sldId id="338" r:id="rId40"/>
    <p:sldId id="261" r:id="rId41"/>
    <p:sldId id="324" r:id="rId42"/>
    <p:sldId id="257" r:id="rId43"/>
    <p:sldId id="28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33753-C249-4279-B56F-F2A55658F86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4041F-9E6A-4429-AAB6-57DC9631E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15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외적으로 통일적이고 단순한 테이블 형태의 구조로 </a:t>
            </a:r>
            <a:r>
              <a:rPr lang="ko-KR" altLang="en-US" dirty="0" err="1"/>
              <a:t>모든테이블을</a:t>
            </a:r>
            <a:r>
              <a:rPr lang="ko-KR" altLang="en-US" dirty="0"/>
              <a:t> 표현하지만</a:t>
            </a:r>
            <a:r>
              <a:rPr lang="en-US" altLang="ko-KR" dirty="0"/>
              <a:t>, </a:t>
            </a:r>
            <a:r>
              <a:rPr lang="ko-KR" altLang="en-US" dirty="0"/>
              <a:t>이론적으로는 수학적인 릴레이션을 </a:t>
            </a:r>
            <a:r>
              <a:rPr lang="ko-KR" altLang="en-US" dirty="0" err="1"/>
              <a:t>기초로함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FBEE7-D7FA-45EE-8B71-4746BEED51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7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후보키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대체키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041F-9E6A-4429-AAB6-57DC9631EF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6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F3712-5181-4D6F-BB9D-4157D0B96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3321E3-65CE-4F59-9C7F-F53957893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13E9D-8213-405D-827B-5F56E0EB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F5EC-0930-4AE2-9EE8-5CE6E389681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621D5-7AF3-4732-8587-4F3E988A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980EC-EE2D-4522-AF6E-D39E6D93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7BFE-22FD-4A2D-8EBD-A0DA950B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4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67397-7FB4-46A8-8816-5E920EBA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4F3F5-17F0-4563-B5C6-081D88426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55B98-8ABE-46B0-9818-AC89F8BC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F5EC-0930-4AE2-9EE8-5CE6E389681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26B0E-6A64-44E3-871B-C959F16C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95790-3FEB-423E-9416-52566CB7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7BFE-22FD-4A2D-8EBD-A0DA950B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891622-07F5-41CA-845E-484A3C312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4F1F9-57D2-4F5B-8087-5A3B466EE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D5647-0981-40D5-9332-F2887B9D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F5EC-0930-4AE2-9EE8-5CE6E389681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60086-6CBF-4F05-B44D-6FF37D46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5B8D2-43B6-44DF-9FC9-E0DD4E26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7BFE-22FD-4A2D-8EBD-A0DA950B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B8341-A8C3-4AD1-A9C0-E4AFBB87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E509-D5E5-4021-BB54-1C1C23EE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6E205-1993-4FA4-90D3-5F1F6BC8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F5EC-0930-4AE2-9EE8-5CE6E389681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52EEE-6EEF-4572-9D67-F29D0216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B4751-FFC2-48C7-959E-29EA99B2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7BFE-22FD-4A2D-8EBD-A0DA950B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245A2-7FC8-404B-B29B-D398C9BA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6F63A-C970-47F8-8AB9-32A6A33E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87B2-1318-488D-A85C-1F39D778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F5EC-0930-4AE2-9EE8-5CE6E389681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AD864-2C3B-4167-B009-99C71041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7F9B3-D673-480E-8306-6409EE43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7BFE-22FD-4A2D-8EBD-A0DA950B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7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43ADB-D747-48D3-A116-DFDF4251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C0D0A-CC54-4BE0-8A8B-9F8509B84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B3F082-B0AB-4050-BE71-655A04F92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75685-C0E5-426B-A233-46C66B11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F5EC-0930-4AE2-9EE8-5CE6E389681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F46C2-9A21-44B0-ABED-AFD92B6C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A89A6-28A9-4751-901B-285839A4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7BFE-22FD-4A2D-8EBD-A0DA950B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2D708-177D-467A-9116-68657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B2C8E5-1B14-4904-B172-44C65D0EE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426AE-3790-437E-83E1-475D8998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AFB46F-17DF-4CD0-889C-0A3CB377E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1872F5-6943-49DE-B45F-ECCBE2275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152A3C-4E73-454B-9BFF-2FA744A7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F5EC-0930-4AE2-9EE8-5CE6E389681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938B0A-5404-4B90-951B-DD3C30BD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2FA684-84AC-42A4-8F8F-41B54672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7BFE-22FD-4A2D-8EBD-A0DA950B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2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5DC2-5444-4C06-AB03-A0835007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A59C2B-5EA5-42AC-A98B-A9C1E88F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F5EC-0930-4AE2-9EE8-5CE6E389681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0E460-D19C-4965-93CF-66EEEEDC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0EC56-56B7-4F09-B474-C1C91B4D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7BFE-22FD-4A2D-8EBD-A0DA950B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7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8754C6-05A8-49C2-92B9-EA670E84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F5EC-0930-4AE2-9EE8-5CE6E389681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80A99F-A5F9-49EB-BD78-73F90656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B46636-77B9-48E3-8437-18D67D70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7BFE-22FD-4A2D-8EBD-A0DA950B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8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2FEF2-E5F1-467D-B785-540F4AE9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A5F96-3BE3-452C-A950-53E4A227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D0284-775D-4FEC-9B6E-FAFB9895C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6387D-7F5F-4FF5-81C5-8F749D7B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F5EC-0930-4AE2-9EE8-5CE6E389681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31732-B51B-4143-BC2C-84BF6C3F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8567F-37CE-4C84-B2D5-6966B0DF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7BFE-22FD-4A2D-8EBD-A0DA950B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3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F1E4A-D1E2-4CEF-AEFC-32332E1B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0422C3-9644-4B1A-AEDF-E5A26CB6F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309274-6447-4E18-82ED-3841F1CDC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30181-7806-486D-BE9F-6A6B33ED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F5EC-0930-4AE2-9EE8-5CE6E389681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55B7E-7235-4354-AEAE-49C3EA67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0791B-7384-4905-AA44-3409E439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7BFE-22FD-4A2D-8EBD-A0DA950B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88CB51-5531-4946-B7D7-D5FA0A4E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696E7-625A-4D82-B057-560685AF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86E8-6072-413F-B01B-C9201D6B8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F5EC-0930-4AE2-9EE8-5CE6E389681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DDC63-BE5A-4C69-A91A-F4D3C082C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00A24-170B-4924-99E6-1CD1D1747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7BFE-22FD-4A2D-8EBD-A0DA950B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8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E8297-55F4-4487-B060-35EE4C02A2C3}"/>
              </a:ext>
            </a:extLst>
          </p:cNvPr>
          <p:cNvSpPr txBox="1"/>
          <p:nvPr/>
        </p:nvSpPr>
        <p:spPr>
          <a:xfrm>
            <a:off x="5492930" y="2743022"/>
            <a:ext cx="5262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0070C0"/>
                </a:solidFill>
              </a:rPr>
              <a:t>번호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: 14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  </a:t>
            </a:r>
            <a:endParaRPr lang="en-US" altLang="ko-KR" sz="4800" b="1" dirty="0">
              <a:solidFill>
                <a:srgbClr val="0070C0"/>
              </a:solidFill>
            </a:endParaRPr>
          </a:p>
          <a:p>
            <a:endParaRPr lang="en-US" altLang="ko-KR" sz="4800" b="1" dirty="0">
              <a:solidFill>
                <a:srgbClr val="0070C0"/>
              </a:solidFill>
            </a:endParaRPr>
          </a:p>
          <a:p>
            <a:r>
              <a:rPr lang="ko-KR" altLang="en-US" sz="4800" b="1" dirty="0">
                <a:solidFill>
                  <a:srgbClr val="0070C0"/>
                </a:solidFill>
              </a:rPr>
              <a:t>이름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: </a:t>
            </a:r>
            <a:r>
              <a:rPr lang="ko-KR" altLang="en-US" sz="4800" b="1" dirty="0" err="1" smtClean="0">
                <a:solidFill>
                  <a:srgbClr val="0070C0"/>
                </a:solidFill>
              </a:rPr>
              <a:t>전종욱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7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69BCA7-960A-4C20-A715-DD3E79925D8C}"/>
              </a:ext>
            </a:extLst>
          </p:cNvPr>
          <p:cNvSpPr/>
          <p:nvPr/>
        </p:nvSpPr>
        <p:spPr>
          <a:xfrm>
            <a:off x="367552" y="114874"/>
            <a:ext cx="10076329" cy="3461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600" b="1" dirty="0" err="1">
                <a:solidFill>
                  <a:srgbClr val="FF0000"/>
                </a:solidFill>
                <a:latin typeface="+mj-ea"/>
                <a:ea typeface="+mj-ea"/>
              </a:rPr>
              <a:t>외래키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(Foreign Key) </a:t>
            </a:r>
          </a:p>
          <a:p>
            <a:pPr algn="just">
              <a:lnSpc>
                <a:spcPct val="200000"/>
              </a:lnSpc>
            </a:pPr>
            <a:r>
              <a:rPr lang="ko-KR" altLang="en-US" sz="1600" dirty="0">
                <a:latin typeface="+mj-ea"/>
                <a:ea typeface="+mj-ea"/>
              </a:rPr>
              <a:t>      다른 릴레이션의 기본 키를 속성으로 가지는 키 </a:t>
            </a:r>
            <a:r>
              <a:rPr lang="en-US" altLang="ko-KR" sz="1600" dirty="0">
                <a:latin typeface="+mj-ea"/>
                <a:ea typeface="+mj-ea"/>
              </a:rPr>
              <a:t>, NULL</a:t>
            </a:r>
            <a:r>
              <a:rPr lang="ko-KR" altLang="en-US" sz="1600" dirty="0">
                <a:latin typeface="+mj-ea"/>
                <a:ea typeface="+mj-ea"/>
              </a:rPr>
              <a:t>값 허용</a:t>
            </a:r>
            <a:endParaRPr lang="en-US" altLang="ko-KR" sz="1600" dirty="0">
              <a:latin typeface="+mj-ea"/>
              <a:ea typeface="+mj-ea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j-ea"/>
                <a:ea typeface="+mj-ea"/>
              </a:rPr>
              <a:t>어떤 릴레이션의 기본 키를 참조하는 </a:t>
            </a:r>
            <a:r>
              <a:rPr lang="ko-KR" altLang="en-US" sz="1600" dirty="0" err="1">
                <a:latin typeface="+mj-ea"/>
                <a:ea typeface="+mj-ea"/>
              </a:rPr>
              <a:t>애트리뷰트</a:t>
            </a:r>
            <a:endParaRPr lang="en-US" altLang="ko-KR" sz="1600" dirty="0">
              <a:latin typeface="+mj-ea"/>
              <a:ea typeface="+mj-ea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j-ea"/>
                <a:ea typeface="+mj-ea"/>
              </a:rPr>
              <a:t>관계 데이터베이스에서 </a:t>
            </a:r>
            <a:r>
              <a:rPr lang="ko-KR" altLang="en-US" sz="1600" dirty="0" err="1">
                <a:latin typeface="+mj-ea"/>
                <a:ea typeface="+mj-ea"/>
              </a:rPr>
              <a:t>릴레이션들</a:t>
            </a:r>
            <a:r>
              <a:rPr lang="ko-KR" altLang="en-US" sz="1600" dirty="0">
                <a:latin typeface="+mj-ea"/>
                <a:ea typeface="+mj-ea"/>
              </a:rPr>
              <a:t> 간의 관계를 나타내기 위해서 사용됨 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j-ea"/>
                <a:ea typeface="+mj-ea"/>
              </a:rPr>
              <a:t>외래 키 </a:t>
            </a:r>
            <a:r>
              <a:rPr lang="ko-KR" altLang="en-US" sz="1600" dirty="0" err="1">
                <a:latin typeface="+mj-ea"/>
                <a:ea typeface="+mj-ea"/>
              </a:rPr>
              <a:t>애트리뷰트는</a:t>
            </a:r>
            <a:r>
              <a:rPr lang="ko-KR" altLang="en-US" sz="1600" dirty="0">
                <a:latin typeface="+mj-ea"/>
                <a:ea typeface="+mj-ea"/>
              </a:rPr>
              <a:t> 참조되는 릴레이션의 기본 키와 동일한 도메인을 가져야 함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j-ea"/>
                <a:ea typeface="+mj-ea"/>
              </a:rPr>
              <a:t>자신이 속한 릴레이션의 기본 키의 구성요소가 될 수도 있음 </a:t>
            </a:r>
          </a:p>
          <a:p>
            <a:pPr algn="just">
              <a:lnSpc>
                <a:spcPct val="20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137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F2B2DA-C2B4-4A6F-BA3B-742BF5520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39682"/>
              </p:ext>
            </p:extLst>
          </p:nvPr>
        </p:nvGraphicFramePr>
        <p:xfrm>
          <a:off x="929342" y="2037477"/>
          <a:ext cx="10769598" cy="32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653">
                  <a:extLst>
                    <a:ext uri="{9D8B030D-6E8A-4147-A177-3AD203B41FA5}">
                      <a16:colId xmlns:a16="http://schemas.microsoft.com/office/drawing/2014/main" val="2559296054"/>
                    </a:ext>
                  </a:extLst>
                </a:gridCol>
                <a:gridCol w="1486601">
                  <a:extLst>
                    <a:ext uri="{9D8B030D-6E8A-4147-A177-3AD203B41FA5}">
                      <a16:colId xmlns:a16="http://schemas.microsoft.com/office/drawing/2014/main" val="2383910761"/>
                    </a:ext>
                  </a:extLst>
                </a:gridCol>
                <a:gridCol w="1937086">
                  <a:extLst>
                    <a:ext uri="{9D8B030D-6E8A-4147-A177-3AD203B41FA5}">
                      <a16:colId xmlns:a16="http://schemas.microsoft.com/office/drawing/2014/main" val="508507069"/>
                    </a:ext>
                  </a:extLst>
                </a:gridCol>
                <a:gridCol w="1937086">
                  <a:extLst>
                    <a:ext uri="{9D8B030D-6E8A-4147-A177-3AD203B41FA5}">
                      <a16:colId xmlns:a16="http://schemas.microsoft.com/office/drawing/2014/main" val="1168474253"/>
                    </a:ext>
                  </a:extLst>
                </a:gridCol>
                <a:gridCol w="1937086">
                  <a:extLst>
                    <a:ext uri="{9D8B030D-6E8A-4147-A177-3AD203B41FA5}">
                      <a16:colId xmlns:a16="http://schemas.microsoft.com/office/drawing/2014/main" val="2608176567"/>
                    </a:ext>
                  </a:extLst>
                </a:gridCol>
                <a:gridCol w="1937086">
                  <a:extLst>
                    <a:ext uri="{9D8B030D-6E8A-4147-A177-3AD203B41FA5}">
                      <a16:colId xmlns:a16="http://schemas.microsoft.com/office/drawing/2014/main" val="3394755997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60166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김지석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전자제어과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123-4567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7296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한아름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전자제어과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123-4567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46342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고유라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정보통신과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999-9999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48219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박태훈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정보통신과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999-9999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34094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황준희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인공지능전자과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888-8888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0774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김하나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전자회로과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555-5555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770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6A1796-48BD-4CC8-9A04-9316BEA67507}"/>
              </a:ext>
            </a:extLst>
          </p:cNvPr>
          <p:cNvSpPr txBox="1"/>
          <p:nvPr/>
        </p:nvSpPr>
        <p:spPr>
          <a:xfrm>
            <a:off x="929342" y="1658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16EEE9-DF61-45A6-B6BC-08A81C0A5F1E}"/>
              </a:ext>
            </a:extLst>
          </p:cNvPr>
          <p:cNvCxnSpPr>
            <a:cxnSpLocks/>
          </p:cNvCxnSpPr>
          <p:nvPr/>
        </p:nvCxnSpPr>
        <p:spPr>
          <a:xfrm>
            <a:off x="1416423" y="2411507"/>
            <a:ext cx="59167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087982-F245-4FFA-90B7-B99FFDB178A0}"/>
              </a:ext>
            </a:extLst>
          </p:cNvPr>
          <p:cNvSpPr/>
          <p:nvPr/>
        </p:nvSpPr>
        <p:spPr>
          <a:xfrm>
            <a:off x="1252507" y="54184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기본키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4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F2B2DA-C2B4-4A6F-BA3B-742BF5520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65473"/>
              </p:ext>
            </p:extLst>
          </p:nvPr>
        </p:nvGraphicFramePr>
        <p:xfrm>
          <a:off x="929341" y="2037477"/>
          <a:ext cx="10823378" cy="32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317">
                  <a:extLst>
                    <a:ext uri="{9D8B030D-6E8A-4147-A177-3AD203B41FA5}">
                      <a16:colId xmlns:a16="http://schemas.microsoft.com/office/drawing/2014/main" val="2559296054"/>
                    </a:ext>
                  </a:extLst>
                </a:gridCol>
                <a:gridCol w="1494025">
                  <a:extLst>
                    <a:ext uri="{9D8B030D-6E8A-4147-A177-3AD203B41FA5}">
                      <a16:colId xmlns:a16="http://schemas.microsoft.com/office/drawing/2014/main" val="2383910761"/>
                    </a:ext>
                  </a:extLst>
                </a:gridCol>
                <a:gridCol w="1946759">
                  <a:extLst>
                    <a:ext uri="{9D8B030D-6E8A-4147-A177-3AD203B41FA5}">
                      <a16:colId xmlns:a16="http://schemas.microsoft.com/office/drawing/2014/main" val="508507069"/>
                    </a:ext>
                  </a:extLst>
                </a:gridCol>
                <a:gridCol w="1946759">
                  <a:extLst>
                    <a:ext uri="{9D8B030D-6E8A-4147-A177-3AD203B41FA5}">
                      <a16:colId xmlns:a16="http://schemas.microsoft.com/office/drawing/2014/main" val="1168474253"/>
                    </a:ext>
                  </a:extLst>
                </a:gridCol>
                <a:gridCol w="1946759">
                  <a:extLst>
                    <a:ext uri="{9D8B030D-6E8A-4147-A177-3AD203B41FA5}">
                      <a16:colId xmlns:a16="http://schemas.microsoft.com/office/drawing/2014/main" val="2608176567"/>
                    </a:ext>
                  </a:extLst>
                </a:gridCol>
                <a:gridCol w="1946759">
                  <a:extLst>
                    <a:ext uri="{9D8B030D-6E8A-4147-A177-3AD203B41FA5}">
                      <a16:colId xmlns:a16="http://schemas.microsoft.com/office/drawing/2014/main" val="2822913818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60166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김지석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전자제어과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123-4567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7296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한아름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전자제어과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123-4567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46342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고유라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정보통신과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999-9999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48219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박태훈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정보통신과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999-9999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34094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황준희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인공지능전자과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888-8888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0774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김하나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전자회로과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555-5555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770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6A1796-48BD-4CC8-9A04-9316BEA67507}"/>
              </a:ext>
            </a:extLst>
          </p:cNvPr>
          <p:cNvSpPr txBox="1"/>
          <p:nvPr/>
        </p:nvSpPr>
        <p:spPr>
          <a:xfrm>
            <a:off x="929342" y="1658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16EEE9-DF61-45A6-B6BC-08A81C0A5F1E}"/>
              </a:ext>
            </a:extLst>
          </p:cNvPr>
          <p:cNvCxnSpPr>
            <a:cxnSpLocks/>
          </p:cNvCxnSpPr>
          <p:nvPr/>
        </p:nvCxnSpPr>
        <p:spPr>
          <a:xfrm>
            <a:off x="1416423" y="2411507"/>
            <a:ext cx="59167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087982-F245-4FFA-90B7-B99FFDB178A0}"/>
              </a:ext>
            </a:extLst>
          </p:cNvPr>
          <p:cNvSpPr/>
          <p:nvPr/>
        </p:nvSpPr>
        <p:spPr>
          <a:xfrm>
            <a:off x="1252507" y="54184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기본키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F0197F-048B-4DC6-8EFA-3597BFADD96F}"/>
              </a:ext>
            </a:extLst>
          </p:cNvPr>
          <p:cNvCxnSpPr/>
          <p:nvPr/>
        </p:nvCxnSpPr>
        <p:spPr>
          <a:xfrm>
            <a:off x="3926546" y="833718"/>
            <a:ext cx="0" cy="5342964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952031-9160-4278-A1DA-1F601FA7E6DB}"/>
              </a:ext>
            </a:extLst>
          </p:cNvPr>
          <p:cNvSpPr txBox="1"/>
          <p:nvPr/>
        </p:nvSpPr>
        <p:spPr>
          <a:xfrm>
            <a:off x="4035663" y="1518629"/>
            <a:ext cx="64633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학과</a:t>
            </a:r>
          </a:p>
        </p:txBody>
      </p:sp>
    </p:spTree>
    <p:extLst>
      <p:ext uri="{BB962C8B-B14F-4D97-AF65-F5344CB8AC3E}">
        <p14:creationId xmlns:p14="http://schemas.microsoft.com/office/powerpoint/2010/main" val="204221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8A2489-9DC1-4338-AC1B-E306BF29B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68707"/>
              </p:ext>
            </p:extLst>
          </p:nvPr>
        </p:nvGraphicFramePr>
        <p:xfrm>
          <a:off x="929344" y="2037477"/>
          <a:ext cx="2274195" cy="32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182">
                  <a:extLst>
                    <a:ext uri="{9D8B030D-6E8A-4147-A177-3AD203B41FA5}">
                      <a16:colId xmlns:a16="http://schemas.microsoft.com/office/drawing/2014/main" val="2559296054"/>
                    </a:ext>
                  </a:extLst>
                </a:gridCol>
                <a:gridCol w="1119013">
                  <a:extLst>
                    <a:ext uri="{9D8B030D-6E8A-4147-A177-3AD203B41FA5}">
                      <a16:colId xmlns:a16="http://schemas.microsoft.com/office/drawing/2014/main" val="2383910761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60166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김지석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7296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한아름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46342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고유라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48219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박태훈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34094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황준희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0774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770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47EDC2C-78F9-43F5-B50D-A26399BA0D1D}"/>
              </a:ext>
            </a:extLst>
          </p:cNvPr>
          <p:cNvSpPr txBox="1"/>
          <p:nvPr/>
        </p:nvSpPr>
        <p:spPr>
          <a:xfrm>
            <a:off x="929342" y="1658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A93690-D30C-4926-85FE-739A120078B3}"/>
              </a:ext>
            </a:extLst>
          </p:cNvPr>
          <p:cNvCxnSpPr>
            <a:cxnSpLocks/>
          </p:cNvCxnSpPr>
          <p:nvPr/>
        </p:nvCxnSpPr>
        <p:spPr>
          <a:xfrm>
            <a:off x="1279837" y="2402542"/>
            <a:ext cx="59167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3267B3-871B-4379-B387-803177B9889F}"/>
              </a:ext>
            </a:extLst>
          </p:cNvPr>
          <p:cNvSpPr/>
          <p:nvPr/>
        </p:nvSpPr>
        <p:spPr>
          <a:xfrm>
            <a:off x="1137091" y="54453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기본키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4A6B557-D552-4FE0-8FF4-7CC2A6FC3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25516"/>
              </p:ext>
            </p:extLst>
          </p:nvPr>
        </p:nvGraphicFramePr>
        <p:xfrm>
          <a:off x="4784165" y="1986177"/>
          <a:ext cx="6627905" cy="2694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880">
                  <a:extLst>
                    <a:ext uri="{9D8B030D-6E8A-4147-A177-3AD203B41FA5}">
                      <a16:colId xmlns:a16="http://schemas.microsoft.com/office/drawing/2014/main" val="2383910761"/>
                    </a:ext>
                  </a:extLst>
                </a:gridCol>
                <a:gridCol w="621629">
                  <a:extLst>
                    <a:ext uri="{9D8B030D-6E8A-4147-A177-3AD203B41FA5}">
                      <a16:colId xmlns:a16="http://schemas.microsoft.com/office/drawing/2014/main" val="508507069"/>
                    </a:ext>
                  </a:extLst>
                </a:gridCol>
                <a:gridCol w="2133698">
                  <a:extLst>
                    <a:ext uri="{9D8B030D-6E8A-4147-A177-3AD203B41FA5}">
                      <a16:colId xmlns:a16="http://schemas.microsoft.com/office/drawing/2014/main" val="4198553589"/>
                    </a:ext>
                  </a:extLst>
                </a:gridCol>
                <a:gridCol w="2133698">
                  <a:extLst>
                    <a:ext uri="{9D8B030D-6E8A-4147-A177-3AD203B41FA5}">
                      <a16:colId xmlns:a16="http://schemas.microsoft.com/office/drawing/2014/main" val="1546115451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학과명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학과전화번호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학과번호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60166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전자제어과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123-4567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7296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전자회로과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555-5555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46342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정보통신과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999-9999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48219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인공지능전자과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888-8888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3409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E0BF215-3F26-4511-8DD6-E1DA5C92536E}"/>
              </a:ext>
            </a:extLst>
          </p:cNvPr>
          <p:cNvSpPr txBox="1"/>
          <p:nvPr/>
        </p:nvSpPr>
        <p:spPr>
          <a:xfrm>
            <a:off x="4784165" y="1607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2E30C-C179-48B4-A63F-55F4CA9BA389}"/>
              </a:ext>
            </a:extLst>
          </p:cNvPr>
          <p:cNvSpPr txBox="1"/>
          <p:nvPr/>
        </p:nvSpPr>
        <p:spPr>
          <a:xfrm>
            <a:off x="8202705" y="5250186"/>
            <a:ext cx="3409908" cy="1128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학과테이블의 </a:t>
            </a:r>
            <a:r>
              <a:rPr lang="ko-KR" altLang="en-US" sz="2400" b="1" dirty="0" err="1"/>
              <a:t>기본키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두개의 연관성은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178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89765D-0D1B-49A3-9CAD-FAA9CD83C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91012"/>
              </p:ext>
            </p:extLst>
          </p:nvPr>
        </p:nvGraphicFramePr>
        <p:xfrm>
          <a:off x="929344" y="2037477"/>
          <a:ext cx="2274195" cy="32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182">
                  <a:extLst>
                    <a:ext uri="{9D8B030D-6E8A-4147-A177-3AD203B41FA5}">
                      <a16:colId xmlns:a16="http://schemas.microsoft.com/office/drawing/2014/main" val="2559296054"/>
                    </a:ext>
                  </a:extLst>
                </a:gridCol>
                <a:gridCol w="1119013">
                  <a:extLst>
                    <a:ext uri="{9D8B030D-6E8A-4147-A177-3AD203B41FA5}">
                      <a16:colId xmlns:a16="http://schemas.microsoft.com/office/drawing/2014/main" val="2383910761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60166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김지석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7296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한아름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46342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고유라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48219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박태훈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34094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황준희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0774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7705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5A58157-7ED5-4574-81B0-2259692C81F4}"/>
              </a:ext>
            </a:extLst>
          </p:cNvPr>
          <p:cNvGraphicFramePr>
            <a:graphicFrameLocks noGrp="1"/>
          </p:cNvGraphicFramePr>
          <p:nvPr/>
        </p:nvGraphicFramePr>
        <p:xfrm>
          <a:off x="5626847" y="2081953"/>
          <a:ext cx="6072094" cy="2356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977">
                  <a:extLst>
                    <a:ext uri="{9D8B030D-6E8A-4147-A177-3AD203B41FA5}">
                      <a16:colId xmlns:a16="http://schemas.microsoft.com/office/drawing/2014/main" val="2559296054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383910761"/>
                    </a:ext>
                  </a:extLst>
                </a:gridCol>
                <a:gridCol w="663388">
                  <a:extLst>
                    <a:ext uri="{9D8B030D-6E8A-4147-A177-3AD203B41FA5}">
                      <a16:colId xmlns:a16="http://schemas.microsoft.com/office/drawing/2014/main" val="508507069"/>
                    </a:ext>
                  </a:extLst>
                </a:gridCol>
                <a:gridCol w="2277035">
                  <a:extLst>
                    <a:ext uri="{9D8B030D-6E8A-4147-A177-3AD203B41FA5}">
                      <a16:colId xmlns:a16="http://schemas.microsoft.com/office/drawing/2014/main" val="4198553589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학과명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학과전화번호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60166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전자제어과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123-4567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7296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전자회로과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555-5555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46342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정보통신과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999-9999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48219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인공지능전자과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888-8888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340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1D115A-E19A-45A9-8D23-3010ADFDC550}"/>
              </a:ext>
            </a:extLst>
          </p:cNvPr>
          <p:cNvSpPr txBox="1"/>
          <p:nvPr/>
        </p:nvSpPr>
        <p:spPr>
          <a:xfrm>
            <a:off x="929342" y="1658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C8099-F1CF-4F7F-92F0-D159DD6ACC68}"/>
              </a:ext>
            </a:extLst>
          </p:cNvPr>
          <p:cNvSpPr txBox="1"/>
          <p:nvPr/>
        </p:nvSpPr>
        <p:spPr>
          <a:xfrm>
            <a:off x="5626847" y="1702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AEA084-0175-4C6F-B1CB-66149A259A69}"/>
              </a:ext>
            </a:extLst>
          </p:cNvPr>
          <p:cNvCxnSpPr>
            <a:cxnSpLocks/>
          </p:cNvCxnSpPr>
          <p:nvPr/>
        </p:nvCxnSpPr>
        <p:spPr>
          <a:xfrm>
            <a:off x="1317808" y="2411507"/>
            <a:ext cx="59167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FD2EEA-4893-4C2B-9174-AAB15CE71737}"/>
              </a:ext>
            </a:extLst>
          </p:cNvPr>
          <p:cNvCxnSpPr>
            <a:cxnSpLocks/>
          </p:cNvCxnSpPr>
          <p:nvPr/>
        </p:nvCxnSpPr>
        <p:spPr>
          <a:xfrm>
            <a:off x="5815977" y="2455984"/>
            <a:ext cx="91651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B2184D-B4F0-49BC-9C42-4EC61F8A27B7}"/>
              </a:ext>
            </a:extLst>
          </p:cNvPr>
          <p:cNvSpPr/>
          <p:nvPr/>
        </p:nvSpPr>
        <p:spPr>
          <a:xfrm>
            <a:off x="1137091" y="54453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기본키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4B503-603C-4BE1-9D3B-685F9B0EE58D}"/>
              </a:ext>
            </a:extLst>
          </p:cNvPr>
          <p:cNvSpPr/>
          <p:nvPr/>
        </p:nvSpPr>
        <p:spPr>
          <a:xfrm>
            <a:off x="5815977" y="462787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기본키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A06D6-A6CF-4B98-9669-6BE4EB4675B1}"/>
              </a:ext>
            </a:extLst>
          </p:cNvPr>
          <p:cNvSpPr txBox="1"/>
          <p:nvPr/>
        </p:nvSpPr>
        <p:spPr>
          <a:xfrm>
            <a:off x="8202705" y="5250186"/>
            <a:ext cx="3409908" cy="1128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학과테이블의 </a:t>
            </a:r>
            <a:r>
              <a:rPr lang="ko-KR" altLang="en-US" sz="2400" b="1" dirty="0" err="1"/>
              <a:t>기본키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두개의 연관성은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7BBE3F2-0B5A-42F2-B38E-4FC63B918522}"/>
              </a:ext>
            </a:extLst>
          </p:cNvPr>
          <p:cNvCxnSpPr/>
          <p:nvPr/>
        </p:nvCxnSpPr>
        <p:spPr>
          <a:xfrm>
            <a:off x="7915835" y="5585013"/>
            <a:ext cx="38637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37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89765D-0D1B-49A3-9CAD-FAA9CD83C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96726"/>
              </p:ext>
            </p:extLst>
          </p:nvPr>
        </p:nvGraphicFramePr>
        <p:xfrm>
          <a:off x="929344" y="2037477"/>
          <a:ext cx="3732304" cy="32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182">
                  <a:extLst>
                    <a:ext uri="{9D8B030D-6E8A-4147-A177-3AD203B41FA5}">
                      <a16:colId xmlns:a16="http://schemas.microsoft.com/office/drawing/2014/main" val="2559296054"/>
                    </a:ext>
                  </a:extLst>
                </a:gridCol>
                <a:gridCol w="1119013">
                  <a:extLst>
                    <a:ext uri="{9D8B030D-6E8A-4147-A177-3AD203B41FA5}">
                      <a16:colId xmlns:a16="http://schemas.microsoft.com/office/drawing/2014/main" val="2383910761"/>
                    </a:ext>
                  </a:extLst>
                </a:gridCol>
                <a:gridCol w="1458109">
                  <a:extLst>
                    <a:ext uri="{9D8B030D-6E8A-4147-A177-3AD203B41FA5}">
                      <a16:colId xmlns:a16="http://schemas.microsoft.com/office/drawing/2014/main" val="508507069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60166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김지석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7296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한아름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46342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고유라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48219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박태훈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34094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황준희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0774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김하나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7705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5A58157-7ED5-4574-81B0-2259692C8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77208"/>
              </p:ext>
            </p:extLst>
          </p:nvPr>
        </p:nvGraphicFramePr>
        <p:xfrm>
          <a:off x="5626847" y="2081953"/>
          <a:ext cx="6072094" cy="2356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977">
                  <a:extLst>
                    <a:ext uri="{9D8B030D-6E8A-4147-A177-3AD203B41FA5}">
                      <a16:colId xmlns:a16="http://schemas.microsoft.com/office/drawing/2014/main" val="2559296054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383910761"/>
                    </a:ext>
                  </a:extLst>
                </a:gridCol>
                <a:gridCol w="663388">
                  <a:extLst>
                    <a:ext uri="{9D8B030D-6E8A-4147-A177-3AD203B41FA5}">
                      <a16:colId xmlns:a16="http://schemas.microsoft.com/office/drawing/2014/main" val="508507069"/>
                    </a:ext>
                  </a:extLst>
                </a:gridCol>
                <a:gridCol w="2277035">
                  <a:extLst>
                    <a:ext uri="{9D8B030D-6E8A-4147-A177-3AD203B41FA5}">
                      <a16:colId xmlns:a16="http://schemas.microsoft.com/office/drawing/2014/main" val="4198553589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학과명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학과전화번호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60166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전자제어과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123-4567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7296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전자회로과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555-5555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46342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정보통신과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999-9999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48219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인공지능전자과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888-8888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340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1D115A-E19A-45A9-8D23-3010ADFDC550}"/>
              </a:ext>
            </a:extLst>
          </p:cNvPr>
          <p:cNvSpPr txBox="1"/>
          <p:nvPr/>
        </p:nvSpPr>
        <p:spPr>
          <a:xfrm>
            <a:off x="929342" y="1658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C8099-F1CF-4F7F-92F0-D159DD6ACC68}"/>
              </a:ext>
            </a:extLst>
          </p:cNvPr>
          <p:cNvSpPr txBox="1"/>
          <p:nvPr/>
        </p:nvSpPr>
        <p:spPr>
          <a:xfrm>
            <a:off x="5626847" y="1702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AEA084-0175-4C6F-B1CB-66149A259A69}"/>
              </a:ext>
            </a:extLst>
          </p:cNvPr>
          <p:cNvCxnSpPr>
            <a:cxnSpLocks/>
          </p:cNvCxnSpPr>
          <p:nvPr/>
        </p:nvCxnSpPr>
        <p:spPr>
          <a:xfrm>
            <a:off x="1255053" y="2411507"/>
            <a:ext cx="59167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FD2EEA-4893-4C2B-9174-AAB15CE71737}"/>
              </a:ext>
            </a:extLst>
          </p:cNvPr>
          <p:cNvCxnSpPr>
            <a:cxnSpLocks/>
          </p:cNvCxnSpPr>
          <p:nvPr/>
        </p:nvCxnSpPr>
        <p:spPr>
          <a:xfrm>
            <a:off x="5815977" y="2455984"/>
            <a:ext cx="91651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B2184D-B4F0-49BC-9C42-4EC61F8A27B7}"/>
              </a:ext>
            </a:extLst>
          </p:cNvPr>
          <p:cNvSpPr/>
          <p:nvPr/>
        </p:nvSpPr>
        <p:spPr>
          <a:xfrm>
            <a:off x="1137091" y="54453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기본키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4B503-603C-4BE1-9D3B-685F9B0EE58D}"/>
              </a:ext>
            </a:extLst>
          </p:cNvPr>
          <p:cNvSpPr/>
          <p:nvPr/>
        </p:nvSpPr>
        <p:spPr>
          <a:xfrm>
            <a:off x="5791198" y="53366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기본키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5714F-CF55-4A22-90FA-AD79BE2EA412}"/>
              </a:ext>
            </a:extLst>
          </p:cNvPr>
          <p:cNvSpPr txBox="1"/>
          <p:nvPr/>
        </p:nvSpPr>
        <p:spPr>
          <a:xfrm>
            <a:off x="3657600" y="54453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외래키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B91E0D9-EC4D-4AC0-BDB4-128FCF7D67FE}"/>
              </a:ext>
            </a:extLst>
          </p:cNvPr>
          <p:cNvCxnSpPr>
            <a:cxnSpLocks/>
          </p:cNvCxnSpPr>
          <p:nvPr/>
        </p:nvCxnSpPr>
        <p:spPr>
          <a:xfrm flipV="1">
            <a:off x="3899647" y="618962"/>
            <a:ext cx="2577788" cy="1418514"/>
          </a:xfrm>
          <a:prstGeom prst="bentConnector3">
            <a:avLst>
              <a:gd name="adj1" fmla="val -7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08398D-27A3-45FB-9DC7-6B0EA3780A1C}"/>
              </a:ext>
            </a:extLst>
          </p:cNvPr>
          <p:cNvCxnSpPr/>
          <p:nvPr/>
        </p:nvCxnSpPr>
        <p:spPr>
          <a:xfrm>
            <a:off x="6477435" y="583068"/>
            <a:ext cx="0" cy="14988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5B0B5B-6180-4360-8D98-39C02F7AE241}"/>
              </a:ext>
            </a:extLst>
          </p:cNvPr>
          <p:cNvSpPr txBox="1"/>
          <p:nvPr/>
        </p:nvSpPr>
        <p:spPr>
          <a:xfrm>
            <a:off x="4746374" y="205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참조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18D3D4-7DD7-4FAB-BA6A-38BEC07B0DAB}"/>
              </a:ext>
            </a:extLst>
          </p:cNvPr>
          <p:cNvSpPr txBox="1"/>
          <p:nvPr/>
        </p:nvSpPr>
        <p:spPr>
          <a:xfrm>
            <a:off x="8202705" y="5250186"/>
            <a:ext cx="3409908" cy="1128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학과테이블의 </a:t>
            </a:r>
            <a:r>
              <a:rPr lang="ko-KR" altLang="en-US" sz="2400" b="1" dirty="0" err="1"/>
              <a:t>기본키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두개의 연관성은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91CBCA-BD03-47E9-8262-942BBA164965}"/>
              </a:ext>
            </a:extLst>
          </p:cNvPr>
          <p:cNvCxnSpPr/>
          <p:nvPr/>
        </p:nvCxnSpPr>
        <p:spPr>
          <a:xfrm>
            <a:off x="7915835" y="5585013"/>
            <a:ext cx="38637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71B010-A32B-46F0-886E-F8D44D06E931}"/>
              </a:ext>
            </a:extLst>
          </p:cNvPr>
          <p:cNvCxnSpPr/>
          <p:nvPr/>
        </p:nvCxnSpPr>
        <p:spPr>
          <a:xfrm>
            <a:off x="7915835" y="6122896"/>
            <a:ext cx="38637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3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89765D-0D1B-49A3-9CAD-FAA9CD83C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78515"/>
              </p:ext>
            </p:extLst>
          </p:nvPr>
        </p:nvGraphicFramePr>
        <p:xfrm>
          <a:off x="843016" y="854136"/>
          <a:ext cx="3732304" cy="32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182">
                  <a:extLst>
                    <a:ext uri="{9D8B030D-6E8A-4147-A177-3AD203B41FA5}">
                      <a16:colId xmlns:a16="http://schemas.microsoft.com/office/drawing/2014/main" val="2559296054"/>
                    </a:ext>
                  </a:extLst>
                </a:gridCol>
                <a:gridCol w="1119013">
                  <a:extLst>
                    <a:ext uri="{9D8B030D-6E8A-4147-A177-3AD203B41FA5}">
                      <a16:colId xmlns:a16="http://schemas.microsoft.com/office/drawing/2014/main" val="2383910761"/>
                    </a:ext>
                  </a:extLst>
                </a:gridCol>
                <a:gridCol w="1458109">
                  <a:extLst>
                    <a:ext uri="{9D8B030D-6E8A-4147-A177-3AD203B41FA5}">
                      <a16:colId xmlns:a16="http://schemas.microsoft.com/office/drawing/2014/main" val="508507069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60166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김지석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7296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한아름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46342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고유라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48219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박태훈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34094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황준희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0774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김하나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7705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5A58157-7ED5-4574-81B0-2259692C8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95946"/>
              </p:ext>
            </p:extLst>
          </p:nvPr>
        </p:nvGraphicFramePr>
        <p:xfrm>
          <a:off x="5540519" y="898612"/>
          <a:ext cx="6072094" cy="2356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977">
                  <a:extLst>
                    <a:ext uri="{9D8B030D-6E8A-4147-A177-3AD203B41FA5}">
                      <a16:colId xmlns:a16="http://schemas.microsoft.com/office/drawing/2014/main" val="2559296054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383910761"/>
                    </a:ext>
                  </a:extLst>
                </a:gridCol>
                <a:gridCol w="663388">
                  <a:extLst>
                    <a:ext uri="{9D8B030D-6E8A-4147-A177-3AD203B41FA5}">
                      <a16:colId xmlns:a16="http://schemas.microsoft.com/office/drawing/2014/main" val="508507069"/>
                    </a:ext>
                  </a:extLst>
                </a:gridCol>
                <a:gridCol w="2277035">
                  <a:extLst>
                    <a:ext uri="{9D8B030D-6E8A-4147-A177-3AD203B41FA5}">
                      <a16:colId xmlns:a16="http://schemas.microsoft.com/office/drawing/2014/main" val="4198553589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학과명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학과전화번호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60166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전자제어과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123-4567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7296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전자회로과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555-5555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46342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정보통신과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999-9999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48219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인공지능전자과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888-8888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340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1D115A-E19A-45A9-8D23-3010ADFDC550}"/>
              </a:ext>
            </a:extLst>
          </p:cNvPr>
          <p:cNvSpPr txBox="1"/>
          <p:nvPr/>
        </p:nvSpPr>
        <p:spPr>
          <a:xfrm>
            <a:off x="843014" y="4751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C8099-F1CF-4F7F-92F0-D159DD6ACC68}"/>
              </a:ext>
            </a:extLst>
          </p:cNvPr>
          <p:cNvSpPr txBox="1"/>
          <p:nvPr/>
        </p:nvSpPr>
        <p:spPr>
          <a:xfrm>
            <a:off x="5540519" y="5196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AEA084-0175-4C6F-B1CB-66149A259A69}"/>
              </a:ext>
            </a:extLst>
          </p:cNvPr>
          <p:cNvCxnSpPr>
            <a:cxnSpLocks/>
          </p:cNvCxnSpPr>
          <p:nvPr/>
        </p:nvCxnSpPr>
        <p:spPr>
          <a:xfrm>
            <a:off x="1168725" y="1228166"/>
            <a:ext cx="59167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FD2EEA-4893-4C2B-9174-AAB15CE71737}"/>
              </a:ext>
            </a:extLst>
          </p:cNvPr>
          <p:cNvCxnSpPr>
            <a:cxnSpLocks/>
          </p:cNvCxnSpPr>
          <p:nvPr/>
        </p:nvCxnSpPr>
        <p:spPr>
          <a:xfrm>
            <a:off x="5729649" y="1272643"/>
            <a:ext cx="91651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B2184D-B4F0-49BC-9C42-4EC61F8A27B7}"/>
              </a:ext>
            </a:extLst>
          </p:cNvPr>
          <p:cNvSpPr/>
          <p:nvPr/>
        </p:nvSpPr>
        <p:spPr>
          <a:xfrm>
            <a:off x="1050763" y="42619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기본키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4B503-603C-4BE1-9D3B-685F9B0EE58D}"/>
              </a:ext>
            </a:extLst>
          </p:cNvPr>
          <p:cNvSpPr/>
          <p:nvPr/>
        </p:nvSpPr>
        <p:spPr>
          <a:xfrm>
            <a:off x="5702027" y="34181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기본키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5714F-CF55-4A22-90FA-AD79BE2EA412}"/>
              </a:ext>
            </a:extLst>
          </p:cNvPr>
          <p:cNvSpPr txBox="1"/>
          <p:nvPr/>
        </p:nvSpPr>
        <p:spPr>
          <a:xfrm>
            <a:off x="3571272" y="42619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외래키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B91E0D9-EC4D-4AC0-BDB4-128FCF7D67FE}"/>
              </a:ext>
            </a:extLst>
          </p:cNvPr>
          <p:cNvCxnSpPr>
            <a:cxnSpLocks/>
          </p:cNvCxnSpPr>
          <p:nvPr/>
        </p:nvCxnSpPr>
        <p:spPr>
          <a:xfrm flipV="1">
            <a:off x="3813319" y="114313"/>
            <a:ext cx="2577788" cy="739822"/>
          </a:xfrm>
          <a:prstGeom prst="bentConnector3">
            <a:avLst>
              <a:gd name="adj1" fmla="val -42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08398D-27A3-45FB-9DC7-6B0EA3780A1C}"/>
              </a:ext>
            </a:extLst>
          </p:cNvPr>
          <p:cNvCxnSpPr>
            <a:cxnSpLocks/>
          </p:cNvCxnSpPr>
          <p:nvPr/>
        </p:nvCxnSpPr>
        <p:spPr>
          <a:xfrm>
            <a:off x="6391107" y="114313"/>
            <a:ext cx="0" cy="784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5B0B5B-6180-4360-8D98-39C02F7AE241}"/>
              </a:ext>
            </a:extLst>
          </p:cNvPr>
          <p:cNvSpPr txBox="1"/>
          <p:nvPr/>
        </p:nvSpPr>
        <p:spPr>
          <a:xfrm>
            <a:off x="4734754" y="214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참조</a:t>
            </a:r>
          </a:p>
        </p:txBody>
      </p:sp>
      <p:pic>
        <p:nvPicPr>
          <p:cNvPr id="20" name="Picture 2" descr="학생지침_아이콘">
            <a:extLst>
              <a:ext uri="{FF2B5EF4-FFF2-40B4-BE49-F238E27FC236}">
                <a16:creationId xmlns:a16="http://schemas.microsoft.com/office/drawing/2014/main" id="{3005EBD5-1094-4249-A8C9-01BDC693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7" y="5176514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0D0299-A605-40B3-950D-9167EB8DE847}"/>
              </a:ext>
            </a:extLst>
          </p:cNvPr>
          <p:cNvSpPr txBox="1"/>
          <p:nvPr/>
        </p:nvSpPr>
        <p:spPr>
          <a:xfrm>
            <a:off x="1489344" y="5090385"/>
            <a:ext cx="3284874" cy="1153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70C0"/>
                </a:solidFill>
                <a:latin typeface="+mj-lt"/>
                <a:ea typeface="나눔고딕OTF ExtraBold" panose="020D0904000000000000" pitchFamily="34" charset="-127"/>
              </a:rPr>
              <a:t>학생 릴레이션 스키마 </a:t>
            </a:r>
            <a:r>
              <a:rPr lang="en-US" altLang="ko-KR" sz="2400" dirty="0">
                <a:solidFill>
                  <a:srgbClr val="0070C0"/>
                </a:solidFill>
                <a:latin typeface="+mj-lt"/>
                <a:ea typeface="나눔고딕OTF ExtraBold" panose="020D0904000000000000" pitchFamily="34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70C0"/>
                </a:solidFill>
                <a:latin typeface="+mj-lt"/>
                <a:ea typeface="나눔고딕OTF ExtraBold" panose="020D0904000000000000" pitchFamily="34" charset="-127"/>
              </a:rPr>
              <a:t>학과 릴레이션 스키마 </a:t>
            </a:r>
            <a:r>
              <a:rPr lang="en-US" altLang="ko-KR" sz="2400" dirty="0">
                <a:solidFill>
                  <a:srgbClr val="0070C0"/>
                </a:solidFill>
                <a:latin typeface="+mj-lt"/>
                <a:ea typeface="나눔고딕OTF ExtraBold" panose="020D0904000000000000" pitchFamily="34" charset="-127"/>
              </a:rPr>
              <a:t>: </a:t>
            </a:r>
            <a:endParaRPr lang="ko-KR" altLang="en-US" sz="2400" dirty="0">
              <a:solidFill>
                <a:srgbClr val="0070C0"/>
              </a:solidFill>
              <a:latin typeface="+mj-lt"/>
              <a:ea typeface="나눔고딕OTF ExtraBold" panose="020D0904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42FD5-B23F-4BC8-AB55-670A4254F872}"/>
              </a:ext>
            </a:extLst>
          </p:cNvPr>
          <p:cNvSpPr/>
          <p:nvPr/>
        </p:nvSpPr>
        <p:spPr>
          <a:xfrm>
            <a:off x="179294" y="4814047"/>
            <a:ext cx="11842377" cy="18298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5284177"/>
            <a:ext cx="458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29199" y="5912082"/>
            <a:ext cx="458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(</a:t>
            </a:r>
            <a:r>
              <a:rPr lang="ko-KR" altLang="en-US" u="sng" dirty="0" err="1" smtClean="0"/>
              <a:t>학과번호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학과전화번호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78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7826A6-2CBC-4892-8920-A1B776B1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8" y="1165411"/>
            <a:ext cx="5255471" cy="4831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6340DE-F35D-4EA1-9FA8-ED21B1E2AB8C}"/>
              </a:ext>
            </a:extLst>
          </p:cNvPr>
          <p:cNvSpPr txBox="1"/>
          <p:nvPr/>
        </p:nvSpPr>
        <p:spPr>
          <a:xfrm>
            <a:off x="258498" y="439271"/>
            <a:ext cx="316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키</a:t>
            </a:r>
            <a:r>
              <a:rPr lang="en-US" altLang="ko-KR" sz="2800" b="1" dirty="0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(Key)</a:t>
            </a:r>
            <a:r>
              <a:rPr lang="ko-KR" altLang="en-US" sz="2800" b="1" dirty="0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의 포함관계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496F62-85EF-497A-8D37-95DDF1B4F6B4}"/>
              </a:ext>
            </a:extLst>
          </p:cNvPr>
          <p:cNvSpPr/>
          <p:nvPr/>
        </p:nvSpPr>
        <p:spPr>
          <a:xfrm>
            <a:off x="5717649" y="501115"/>
            <a:ext cx="6096000" cy="58557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70C0"/>
                </a:solidFill>
              </a:rPr>
              <a:t>슈퍼키</a:t>
            </a:r>
            <a:r>
              <a:rPr lang="en-US" altLang="ko-KR" b="1" dirty="0">
                <a:solidFill>
                  <a:srgbClr val="0070C0"/>
                </a:solidFill>
              </a:rPr>
              <a:t>(Super Key) 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튜플을</a:t>
            </a:r>
            <a:r>
              <a:rPr lang="ko-KR" altLang="en-US" dirty="0"/>
              <a:t> 유일하게 식별할 수 있는 하나 또는 그 이상의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속성들의 집합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70C0"/>
                </a:solidFill>
              </a:rPr>
              <a:t>후보키</a:t>
            </a:r>
            <a:r>
              <a:rPr lang="en-US" altLang="ko-KR" b="1" dirty="0">
                <a:solidFill>
                  <a:srgbClr val="0070C0"/>
                </a:solidFill>
              </a:rPr>
              <a:t>(Candidate Key) 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튜플을</a:t>
            </a:r>
            <a:r>
              <a:rPr lang="ko-KR" altLang="en-US" dirty="0"/>
              <a:t> 유일하게 식별하기 위한 속성의 부분집합 모든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튜플들에</a:t>
            </a:r>
            <a:r>
              <a:rPr lang="ko-KR" altLang="en-US" dirty="0"/>
              <a:t> 대해 유일성</a:t>
            </a:r>
            <a:r>
              <a:rPr lang="en-US" altLang="ko-KR" dirty="0"/>
              <a:t>+</a:t>
            </a:r>
            <a:r>
              <a:rPr lang="ko-KR" altLang="en-US" dirty="0" err="1"/>
              <a:t>최소성</a:t>
            </a:r>
            <a:r>
              <a:rPr lang="ko-KR" altLang="en-US" dirty="0"/>
              <a:t> 만족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B050"/>
                </a:solidFill>
              </a:rPr>
              <a:t>유일성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하나의 키로 특정 행을 바로 찾아낼 수 있는 고유한 데이터 속성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B050"/>
                </a:solidFill>
              </a:rPr>
              <a:t>최소성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꼭 필요한 최소한의 </a:t>
            </a:r>
            <a:r>
              <a:rPr lang="ko-KR" altLang="en-US" dirty="0" err="1"/>
              <a:t>속성들로만</a:t>
            </a:r>
            <a:r>
              <a:rPr lang="ko-KR" altLang="en-US" dirty="0"/>
              <a:t> 키를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8E32A-1053-4CCF-89D8-F587EE98EF34}"/>
              </a:ext>
            </a:extLst>
          </p:cNvPr>
          <p:cNvSpPr/>
          <p:nvPr/>
        </p:nvSpPr>
        <p:spPr>
          <a:xfrm>
            <a:off x="5717649" y="4195482"/>
            <a:ext cx="6096000" cy="23577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4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ED21BB-CAAB-4FF7-B620-ADC233E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97" y="0"/>
            <a:ext cx="868160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9E1514-31DA-4DA5-92AA-348E928E5ABD}"/>
              </a:ext>
            </a:extLst>
          </p:cNvPr>
          <p:cNvSpPr txBox="1"/>
          <p:nvPr/>
        </p:nvSpPr>
        <p:spPr>
          <a:xfrm>
            <a:off x="73738" y="102115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43570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311C06-8771-4736-99F5-588C7B1E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57237"/>
            <a:ext cx="10515600" cy="5343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067F71-FCF2-4543-8CD8-F1077BFD238A}"/>
              </a:ext>
            </a:extLst>
          </p:cNvPr>
          <p:cNvSpPr txBox="1"/>
          <p:nvPr/>
        </p:nvSpPr>
        <p:spPr>
          <a:xfrm>
            <a:off x="48445" y="9689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6362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4A06F2-21C2-4A62-AB74-F2E3CA0C544D}"/>
              </a:ext>
            </a:extLst>
          </p:cNvPr>
          <p:cNvSpPr/>
          <p:nvPr/>
        </p:nvSpPr>
        <p:spPr>
          <a:xfrm>
            <a:off x="314157" y="268050"/>
            <a:ext cx="4054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관계 데이터베이스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(RDB)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181F2-D3AA-442E-8C8B-690E658BF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65" y="1457890"/>
            <a:ext cx="8382000" cy="3942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3A66-506B-486A-A11C-802CF49E60B9}"/>
              </a:ext>
            </a:extLst>
          </p:cNvPr>
          <p:cNvSpPr txBox="1"/>
          <p:nvPr/>
        </p:nvSpPr>
        <p:spPr>
          <a:xfrm>
            <a:off x="403412" y="995083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릴레이션 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테이블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E82DB-40D3-408D-BC78-5B918264BBC3}"/>
              </a:ext>
            </a:extLst>
          </p:cNvPr>
          <p:cNvSpPr txBox="1"/>
          <p:nvPr/>
        </p:nvSpPr>
        <p:spPr>
          <a:xfrm>
            <a:off x="8389023" y="1806661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릴레이션 스키마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B77AC-C979-4C35-B607-82B0418DA5DB}"/>
              </a:ext>
            </a:extLst>
          </p:cNvPr>
          <p:cNvSpPr txBox="1"/>
          <p:nvPr/>
        </p:nvSpPr>
        <p:spPr>
          <a:xfrm>
            <a:off x="314157" y="3548971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릴레이션 인스턴스</a:t>
            </a: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06E357DF-421E-436B-9899-FD7AE085089C}"/>
              </a:ext>
            </a:extLst>
          </p:cNvPr>
          <p:cNvSpPr/>
          <p:nvPr/>
        </p:nvSpPr>
        <p:spPr>
          <a:xfrm rot="5400000">
            <a:off x="7597624" y="1614247"/>
            <a:ext cx="797859" cy="784938"/>
          </a:xfrm>
          <a:prstGeom prst="blockArc">
            <a:avLst>
              <a:gd name="adj1" fmla="val 10800000"/>
              <a:gd name="adj2" fmla="val 21599978"/>
              <a:gd name="adj3" fmla="val 112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0AC3A-8CCC-4DA2-A234-C2FE865C3F29}"/>
              </a:ext>
            </a:extLst>
          </p:cNvPr>
          <p:cNvSpPr txBox="1"/>
          <p:nvPr/>
        </p:nvSpPr>
        <p:spPr>
          <a:xfrm>
            <a:off x="314157" y="6132767"/>
            <a:ext cx="6731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학생 릴레이션의 스키마 </a:t>
            </a:r>
            <a:r>
              <a:rPr lang="en-US" altLang="ko-KR" sz="2400" b="1" dirty="0">
                <a:solidFill>
                  <a:srgbClr val="FF0000"/>
                </a:solidFill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학생 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학번</a:t>
            </a:r>
            <a:r>
              <a:rPr lang="en-US" altLang="ko-KR" sz="2400" b="1" dirty="0">
                <a:solidFill>
                  <a:srgbClr val="FF0000"/>
                </a:solidFill>
              </a:rPr>
              <a:t>,</a:t>
            </a:r>
            <a:r>
              <a:rPr lang="ko-KR" altLang="en-US" sz="2400" b="1" dirty="0">
                <a:solidFill>
                  <a:srgbClr val="FF0000"/>
                </a:solidFill>
              </a:rPr>
              <a:t>이름</a:t>
            </a:r>
            <a:r>
              <a:rPr lang="en-US" altLang="ko-KR" sz="2400" b="1" dirty="0">
                <a:solidFill>
                  <a:srgbClr val="FF0000"/>
                </a:solidFill>
              </a:rPr>
              <a:t>,</a:t>
            </a:r>
            <a:r>
              <a:rPr lang="ko-KR" altLang="en-US" sz="2400" b="1" dirty="0">
                <a:solidFill>
                  <a:srgbClr val="FF0000"/>
                </a:solidFill>
              </a:rPr>
              <a:t>학과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69D6E-7244-48D6-9223-F9E5A7FF4BD1}"/>
              </a:ext>
            </a:extLst>
          </p:cNvPr>
          <p:cNvSpPr txBox="1"/>
          <p:nvPr/>
        </p:nvSpPr>
        <p:spPr>
          <a:xfrm>
            <a:off x="10828973" y="2652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학생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rgbClr val="FF0000"/>
                </a:solidFill>
              </a:rPr>
              <a:t>릴레이션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31A37BE3-1177-47D9-80CF-9D5D27B94548}"/>
              </a:ext>
            </a:extLst>
          </p:cNvPr>
          <p:cNvSpPr/>
          <p:nvPr/>
        </p:nvSpPr>
        <p:spPr>
          <a:xfrm>
            <a:off x="6327808" y="5063877"/>
            <a:ext cx="1435357" cy="797860"/>
          </a:xfrm>
          <a:prstGeom prst="flowChartProcess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A57B6F-BAA9-48A0-B5DE-BA89B375AAB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45487" y="4347882"/>
            <a:ext cx="0" cy="7159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289FC4-7BCD-4D86-A497-EC14EF6FDA60}"/>
              </a:ext>
            </a:extLst>
          </p:cNvPr>
          <p:cNvSpPr txBox="1"/>
          <p:nvPr/>
        </p:nvSpPr>
        <p:spPr>
          <a:xfrm>
            <a:off x="6452214" y="5215937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Char(6)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96217-B902-48A8-987D-53F69ACA93AF}"/>
              </a:ext>
            </a:extLst>
          </p:cNvPr>
          <p:cNvSpPr txBox="1"/>
          <p:nvPr/>
        </p:nvSpPr>
        <p:spPr>
          <a:xfrm>
            <a:off x="7835025" y="525021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도메인</a:t>
            </a:r>
          </a:p>
        </p:txBody>
      </p:sp>
    </p:spTree>
    <p:extLst>
      <p:ext uri="{BB962C8B-B14F-4D97-AF65-F5344CB8AC3E}">
        <p14:creationId xmlns:p14="http://schemas.microsoft.com/office/powerpoint/2010/main" val="238445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F766C3A-02DD-4EF0-BC16-38298E6C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63" y="0"/>
            <a:ext cx="10083073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49EC686-206B-4CB6-AB9C-56D79DB4B541}"/>
              </a:ext>
            </a:extLst>
          </p:cNvPr>
          <p:cNvSpPr/>
          <p:nvPr/>
        </p:nvSpPr>
        <p:spPr>
          <a:xfrm>
            <a:off x="4679576" y="-125506"/>
            <a:ext cx="1344706" cy="4213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438E2F-C50C-47C0-B46F-33879C47893C}"/>
              </a:ext>
            </a:extLst>
          </p:cNvPr>
          <p:cNvSpPr/>
          <p:nvPr/>
        </p:nvSpPr>
        <p:spPr>
          <a:xfrm>
            <a:off x="1936377" y="1237129"/>
            <a:ext cx="905435" cy="2689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5EF9E-BEBB-43D8-B464-F51BEDB9B1C0}"/>
              </a:ext>
            </a:extLst>
          </p:cNvPr>
          <p:cNvSpPr/>
          <p:nvPr/>
        </p:nvSpPr>
        <p:spPr>
          <a:xfrm>
            <a:off x="4249271" y="6149788"/>
            <a:ext cx="995082" cy="421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B5CE5-D2A8-43B5-ABDC-173E2028186E}"/>
              </a:ext>
            </a:extLst>
          </p:cNvPr>
          <p:cNvSpPr txBox="1"/>
          <p:nvPr/>
        </p:nvSpPr>
        <p:spPr>
          <a:xfrm>
            <a:off x="-42390" y="-605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33514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0F709A-E515-4DD0-8932-5E8C9184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9" y="0"/>
            <a:ext cx="1173058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BFAB4-8F7D-4ADF-84D1-6BF08095E1C3}"/>
              </a:ext>
            </a:extLst>
          </p:cNvPr>
          <p:cNvSpPr txBox="1"/>
          <p:nvPr/>
        </p:nvSpPr>
        <p:spPr>
          <a:xfrm>
            <a:off x="367553" y="2070846"/>
            <a:ext cx="118974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외래키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>
                <a:solidFill>
                  <a:srgbClr val="0070C0"/>
                </a:solidFill>
              </a:rPr>
              <a:t>이름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EDA37-34BB-418E-9BD6-A42A3BDD3C18}"/>
              </a:ext>
            </a:extLst>
          </p:cNvPr>
          <p:cNvSpPr txBox="1"/>
          <p:nvPr/>
        </p:nvSpPr>
        <p:spPr>
          <a:xfrm>
            <a:off x="2169459" y="2070846"/>
            <a:ext cx="142058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참조되는 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>
                <a:solidFill>
                  <a:srgbClr val="0070C0"/>
                </a:solidFill>
              </a:rPr>
              <a:t>테이블 선택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F9231-74C9-462C-B972-882C6EB6420E}"/>
              </a:ext>
            </a:extLst>
          </p:cNvPr>
          <p:cNvSpPr txBox="1"/>
          <p:nvPr/>
        </p:nvSpPr>
        <p:spPr>
          <a:xfrm>
            <a:off x="5501897" y="2916883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외래키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>
                <a:solidFill>
                  <a:srgbClr val="0070C0"/>
                </a:solidFill>
              </a:rPr>
              <a:t>선택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6FCB-3F32-423F-BCE9-D18C00DB3781}"/>
              </a:ext>
            </a:extLst>
          </p:cNvPr>
          <p:cNvSpPr txBox="1"/>
          <p:nvPr/>
        </p:nvSpPr>
        <p:spPr>
          <a:xfrm>
            <a:off x="7005874" y="3055382"/>
            <a:ext cx="3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참조되는 </a:t>
            </a:r>
            <a:r>
              <a:rPr lang="ko-KR" altLang="en-US" b="1" dirty="0" err="1">
                <a:solidFill>
                  <a:srgbClr val="0070C0"/>
                </a:solidFill>
              </a:rPr>
              <a:t>기본키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선택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8801C-B59F-459B-9159-3DC30EA3DDD9}"/>
              </a:ext>
            </a:extLst>
          </p:cNvPr>
          <p:cNvSpPr txBox="1"/>
          <p:nvPr/>
        </p:nvSpPr>
        <p:spPr>
          <a:xfrm>
            <a:off x="3869182" y="4972688"/>
            <a:ext cx="972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외래기와 참조되는 기본키의 데이터타입이 일치하지 </a:t>
            </a:r>
            <a:r>
              <a:rPr lang="ko-KR" altLang="en-US" b="1" dirty="0" err="1">
                <a:solidFill>
                  <a:srgbClr val="FF0000"/>
                </a:solidFill>
              </a:rPr>
              <a:t>않으면오류발생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BDC45A7-791D-4574-B9C2-AF6B4F26AB60}"/>
              </a:ext>
            </a:extLst>
          </p:cNvPr>
          <p:cNvSpPr/>
          <p:nvPr/>
        </p:nvSpPr>
        <p:spPr>
          <a:xfrm rot="16200000">
            <a:off x="5539756" y="2539929"/>
            <a:ext cx="646331" cy="107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9AD34E8-1461-4B2F-A0F1-4F5ADE0C3352}"/>
              </a:ext>
            </a:extLst>
          </p:cNvPr>
          <p:cNvSpPr/>
          <p:nvPr/>
        </p:nvSpPr>
        <p:spPr>
          <a:xfrm rot="16200000">
            <a:off x="6990806" y="2663387"/>
            <a:ext cx="646331" cy="107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76BE4-6588-4677-97FE-9FDADD779842}"/>
              </a:ext>
            </a:extLst>
          </p:cNvPr>
          <p:cNvSpPr txBox="1"/>
          <p:nvPr/>
        </p:nvSpPr>
        <p:spPr>
          <a:xfrm>
            <a:off x="213504" y="599303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929440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75E6CF-9AC8-4E69-987E-C7F60897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9" y="1452982"/>
            <a:ext cx="5055253" cy="395203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52CBB3-2876-4D6B-96A2-B71C2678D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42" y="1358993"/>
            <a:ext cx="4810125" cy="344538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4B45E3-771F-430E-9D89-312D50F9ED6F}"/>
              </a:ext>
            </a:extLst>
          </p:cNvPr>
          <p:cNvSpPr txBox="1"/>
          <p:nvPr/>
        </p:nvSpPr>
        <p:spPr>
          <a:xfrm>
            <a:off x="145336" y="9689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4278042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960151-4AB6-4B2C-8CA9-FF7755A4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1" y="1022537"/>
            <a:ext cx="5238750" cy="3790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E402D4-0722-439F-B0E0-BBA1B55F0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23" y="618565"/>
            <a:ext cx="7644616" cy="6096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E35BFD-8CC2-41A9-93C7-CE8B597FD53A}"/>
              </a:ext>
            </a:extLst>
          </p:cNvPr>
          <p:cNvSpPr/>
          <p:nvPr/>
        </p:nvSpPr>
        <p:spPr>
          <a:xfrm>
            <a:off x="2348753" y="3074894"/>
            <a:ext cx="367553" cy="421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52032-76DE-495B-993E-B1F60C9825FD}"/>
              </a:ext>
            </a:extLst>
          </p:cNvPr>
          <p:cNvCxnSpPr>
            <a:cxnSpLocks/>
          </p:cNvCxnSpPr>
          <p:nvPr/>
        </p:nvCxnSpPr>
        <p:spPr>
          <a:xfrm>
            <a:off x="4616822" y="2545976"/>
            <a:ext cx="4715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C0288F-750F-4D2B-ACE6-6F7CE43D2091}"/>
              </a:ext>
            </a:extLst>
          </p:cNvPr>
          <p:cNvSpPr txBox="1"/>
          <p:nvPr/>
        </p:nvSpPr>
        <p:spPr>
          <a:xfrm>
            <a:off x="9690847" y="48134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제약조건위배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9FB874-C777-4D89-A5AF-3A1623919940}"/>
              </a:ext>
            </a:extLst>
          </p:cNvPr>
          <p:cNvCxnSpPr/>
          <p:nvPr/>
        </p:nvCxnSpPr>
        <p:spPr>
          <a:xfrm>
            <a:off x="8355106" y="2864222"/>
            <a:ext cx="138952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2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학생지침_아이콘">
            <a:extLst>
              <a:ext uri="{FF2B5EF4-FFF2-40B4-BE49-F238E27FC236}">
                <a16:creationId xmlns:a16="http://schemas.microsoft.com/office/drawing/2014/main" id="{AED9C234-2464-4583-BC03-7F4C7389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28F2BB-2ADE-4235-9E56-A6E23CA4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4" y="1650346"/>
            <a:ext cx="11297612" cy="3217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01ADC5-6ACE-426B-AE75-3D725445B6E0}"/>
              </a:ext>
            </a:extLst>
          </p:cNvPr>
          <p:cNvSpPr txBox="1"/>
          <p:nvPr/>
        </p:nvSpPr>
        <p:spPr>
          <a:xfrm>
            <a:off x="1109663" y="317415"/>
            <a:ext cx="459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사원</a:t>
            </a:r>
            <a:r>
              <a:rPr lang="en-US" altLang="ko-KR" sz="2400" b="1" dirty="0">
                <a:solidFill>
                  <a:srgbClr val="0070C0"/>
                </a:solidFill>
              </a:rPr>
              <a:t>,</a:t>
            </a:r>
            <a:r>
              <a:rPr lang="ko-KR" altLang="en-US" sz="2400" b="1" dirty="0">
                <a:solidFill>
                  <a:srgbClr val="0070C0"/>
                </a:solidFill>
              </a:rPr>
              <a:t>부서 릴레이션 스키마 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C5A9AD-82BA-470F-8BF6-807E4D2F349C}"/>
              </a:ext>
            </a:extLst>
          </p:cNvPr>
          <p:cNvSpPr/>
          <p:nvPr/>
        </p:nvSpPr>
        <p:spPr>
          <a:xfrm>
            <a:off x="557213" y="4867836"/>
            <a:ext cx="11123799" cy="18467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C9BD7-353C-4617-AF46-1147EF26FCE8}"/>
              </a:ext>
            </a:extLst>
          </p:cNvPr>
          <p:cNvSpPr txBox="1"/>
          <p:nvPr/>
        </p:nvSpPr>
        <p:spPr>
          <a:xfrm>
            <a:off x="700450" y="5090385"/>
            <a:ext cx="3284874" cy="1153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70C0"/>
                </a:solidFill>
                <a:latin typeface="+mj-lt"/>
                <a:ea typeface="나눔고딕OTF ExtraBold" panose="020D0904000000000000" pitchFamily="34" charset="-127"/>
              </a:rPr>
              <a:t>사원 릴레이션 스키마 </a:t>
            </a:r>
            <a:r>
              <a:rPr lang="en-US" altLang="ko-KR" sz="2400" dirty="0">
                <a:solidFill>
                  <a:srgbClr val="0070C0"/>
                </a:solidFill>
                <a:latin typeface="+mj-lt"/>
                <a:ea typeface="나눔고딕OTF ExtraBold" panose="020D0904000000000000" pitchFamily="34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70C0"/>
                </a:solidFill>
                <a:latin typeface="+mj-lt"/>
                <a:ea typeface="나눔고딕OTF ExtraBold" panose="020D0904000000000000" pitchFamily="34" charset="-127"/>
              </a:rPr>
              <a:t>부서 릴레이션 스키마 </a:t>
            </a:r>
            <a:r>
              <a:rPr lang="en-US" altLang="ko-KR" sz="2400" dirty="0">
                <a:solidFill>
                  <a:srgbClr val="0070C0"/>
                </a:solidFill>
                <a:latin typeface="+mj-lt"/>
                <a:ea typeface="나눔고딕OTF ExtraBold" panose="020D0904000000000000" pitchFamily="34" charset="-127"/>
              </a:rPr>
              <a:t>: </a:t>
            </a:r>
            <a:endParaRPr lang="ko-KR" altLang="en-US" sz="2400" dirty="0">
              <a:solidFill>
                <a:srgbClr val="0070C0"/>
              </a:solidFill>
              <a:latin typeface="+mj-lt"/>
              <a:ea typeface="나눔고딕OTF ExtraBold" panose="020D0904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3931" y="5257800"/>
            <a:ext cx="58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사원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주민번호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 번호</a:t>
            </a:r>
            <a:r>
              <a:rPr lang="en-US" altLang="ko-KR" dirty="0" smtClean="0"/>
              <a:t>*)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3931" y="5805854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부서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207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학생지침_아이콘">
            <a:extLst>
              <a:ext uri="{FF2B5EF4-FFF2-40B4-BE49-F238E27FC236}">
                <a16:creationId xmlns:a16="http://schemas.microsoft.com/office/drawing/2014/main" id="{AED9C234-2464-4583-BC03-7F4C7389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28F2BB-2ADE-4235-9E56-A6E23CA45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4" y="1650346"/>
            <a:ext cx="11297612" cy="3217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01ADC5-6ACE-426B-AE75-3D725445B6E0}"/>
              </a:ext>
            </a:extLst>
          </p:cNvPr>
          <p:cNvSpPr txBox="1"/>
          <p:nvPr/>
        </p:nvSpPr>
        <p:spPr>
          <a:xfrm>
            <a:off x="1109663" y="317415"/>
            <a:ext cx="609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기본키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대체키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 err="1">
                <a:solidFill>
                  <a:srgbClr val="0070C0"/>
                </a:solidFill>
              </a:rPr>
              <a:t>후보키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,</a:t>
            </a:r>
            <a:r>
              <a:rPr lang="ko-KR" altLang="en-US" sz="2400" b="1" dirty="0">
                <a:solidFill>
                  <a:srgbClr val="0070C0"/>
                </a:solidFill>
              </a:rPr>
              <a:t>외래키를 </a:t>
            </a:r>
            <a:r>
              <a:rPr lang="ko-KR" altLang="en-US" sz="2400" b="1" dirty="0" err="1">
                <a:solidFill>
                  <a:srgbClr val="0070C0"/>
                </a:solidFill>
              </a:rPr>
              <a:t>찾으시오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C5A9AD-82BA-470F-8BF6-807E4D2F349C}"/>
              </a:ext>
            </a:extLst>
          </p:cNvPr>
          <p:cNvSpPr/>
          <p:nvPr/>
        </p:nvSpPr>
        <p:spPr>
          <a:xfrm>
            <a:off x="557213" y="4867836"/>
            <a:ext cx="11123799" cy="18467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868A3-AC36-4B9E-8701-F91932516094}"/>
              </a:ext>
            </a:extLst>
          </p:cNvPr>
          <p:cNvSpPr txBox="1"/>
          <p:nvPr/>
        </p:nvSpPr>
        <p:spPr>
          <a:xfrm>
            <a:off x="814747" y="4940806"/>
            <a:ext cx="54280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0070C0"/>
                </a:solidFill>
              </a:rPr>
              <a:t>기본키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사원 번호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부서 번호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0070C0"/>
                </a:solidFill>
              </a:rPr>
              <a:t>대체키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주민 번호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부서명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0070C0"/>
                </a:solidFill>
              </a:rPr>
              <a:t>후보키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: (</a:t>
            </a:r>
            <a:r>
              <a:rPr lang="ko-KR" altLang="en-US" b="1" dirty="0" smtClean="0">
                <a:solidFill>
                  <a:srgbClr val="0070C0"/>
                </a:solidFill>
              </a:rPr>
              <a:t>사원 번호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주민 번호</a:t>
            </a:r>
            <a:r>
              <a:rPr lang="en-US" altLang="ko-KR" b="1" dirty="0" smtClean="0">
                <a:solidFill>
                  <a:srgbClr val="0070C0"/>
                </a:solidFill>
              </a:rPr>
              <a:t>)(</a:t>
            </a:r>
            <a:r>
              <a:rPr lang="ko-KR" altLang="en-US" b="1" dirty="0" smtClean="0">
                <a:solidFill>
                  <a:srgbClr val="0070C0"/>
                </a:solidFill>
              </a:rPr>
              <a:t>부서 번호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부서명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0070C0"/>
                </a:solidFill>
              </a:rPr>
              <a:t>외래키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부서 번호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90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학생지침_아이콘">
            <a:extLst>
              <a:ext uri="{FF2B5EF4-FFF2-40B4-BE49-F238E27FC236}">
                <a16:creationId xmlns:a16="http://schemas.microsoft.com/office/drawing/2014/main" id="{E161F290-DA23-4C34-A423-07CE46F3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A4684-65CA-40D6-90BE-22DE5469B30B}"/>
              </a:ext>
            </a:extLst>
          </p:cNvPr>
          <p:cNvSpPr txBox="1"/>
          <p:nvPr/>
        </p:nvSpPr>
        <p:spPr>
          <a:xfrm>
            <a:off x="1109663" y="317415"/>
            <a:ext cx="470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MYSQL – </a:t>
            </a:r>
            <a:r>
              <a:rPr lang="ko-KR" altLang="en-US" sz="2400" b="1" dirty="0">
                <a:solidFill>
                  <a:srgbClr val="0070C0"/>
                </a:solidFill>
              </a:rPr>
              <a:t>사원 릴레이션 생성 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85" y="1237129"/>
            <a:ext cx="11597915" cy="36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1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학생지침_아이콘">
            <a:extLst>
              <a:ext uri="{FF2B5EF4-FFF2-40B4-BE49-F238E27FC236}">
                <a16:creationId xmlns:a16="http://schemas.microsoft.com/office/drawing/2014/main" id="{E161F290-DA23-4C34-A423-07CE46F3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A4684-65CA-40D6-90BE-22DE5469B30B}"/>
              </a:ext>
            </a:extLst>
          </p:cNvPr>
          <p:cNvSpPr txBox="1"/>
          <p:nvPr/>
        </p:nvSpPr>
        <p:spPr>
          <a:xfrm>
            <a:off x="1109663" y="317415"/>
            <a:ext cx="470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MYSQL – </a:t>
            </a:r>
            <a:r>
              <a:rPr lang="ko-KR" altLang="en-US" sz="2400" b="1" dirty="0">
                <a:solidFill>
                  <a:srgbClr val="0070C0"/>
                </a:solidFill>
              </a:rPr>
              <a:t>부서 릴레이션 생성 ②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3" y="1257052"/>
            <a:ext cx="11456893" cy="36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88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학생지침_아이콘">
            <a:extLst>
              <a:ext uri="{FF2B5EF4-FFF2-40B4-BE49-F238E27FC236}">
                <a16:creationId xmlns:a16="http://schemas.microsoft.com/office/drawing/2014/main" id="{E161F290-DA23-4C34-A423-07CE46F3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A4684-65CA-40D6-90BE-22DE5469B30B}"/>
              </a:ext>
            </a:extLst>
          </p:cNvPr>
          <p:cNvSpPr txBox="1"/>
          <p:nvPr/>
        </p:nvSpPr>
        <p:spPr>
          <a:xfrm>
            <a:off x="1109663" y="317415"/>
            <a:ext cx="2951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MYSQL – </a:t>
            </a:r>
            <a:r>
              <a:rPr lang="ko-KR" altLang="en-US" sz="2400" b="1" dirty="0" err="1">
                <a:solidFill>
                  <a:srgbClr val="0070C0"/>
                </a:solidFill>
              </a:rPr>
              <a:t>외래키</a:t>
            </a:r>
            <a:r>
              <a:rPr lang="ko-KR" altLang="en-US" sz="2400" b="1" dirty="0">
                <a:solidFill>
                  <a:srgbClr val="0070C0"/>
                </a:solidFill>
              </a:rPr>
              <a:t> ④</a:t>
            </a:r>
          </a:p>
          <a:p>
            <a:endParaRPr lang="ko-KR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6" y="1009312"/>
            <a:ext cx="1202222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52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학생지침_아이콘">
            <a:extLst>
              <a:ext uri="{FF2B5EF4-FFF2-40B4-BE49-F238E27FC236}">
                <a16:creationId xmlns:a16="http://schemas.microsoft.com/office/drawing/2014/main" id="{E161F290-DA23-4C34-A423-07CE46F3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A4684-65CA-40D6-90BE-22DE5469B30B}"/>
              </a:ext>
            </a:extLst>
          </p:cNvPr>
          <p:cNvSpPr txBox="1"/>
          <p:nvPr/>
        </p:nvSpPr>
        <p:spPr>
          <a:xfrm>
            <a:off x="1109663" y="317415"/>
            <a:ext cx="2951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MYSQL – </a:t>
            </a:r>
            <a:r>
              <a:rPr lang="ko-KR" altLang="en-US" sz="2400" b="1" dirty="0">
                <a:solidFill>
                  <a:srgbClr val="0070C0"/>
                </a:solidFill>
              </a:rPr>
              <a:t>데이터 ⑤</a:t>
            </a:r>
          </a:p>
          <a:p>
            <a:endParaRPr lang="ko-KR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24" y="1820900"/>
            <a:ext cx="7108762" cy="17806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666" y="880123"/>
            <a:ext cx="3669374" cy="29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0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9DFA83-E1EF-465F-BAB1-DBC444C7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77745"/>
              </p:ext>
            </p:extLst>
          </p:nvPr>
        </p:nvGraphicFramePr>
        <p:xfrm>
          <a:off x="1978212" y="1045382"/>
          <a:ext cx="7288617" cy="2666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9539">
                  <a:extLst>
                    <a:ext uri="{9D8B030D-6E8A-4147-A177-3AD203B41FA5}">
                      <a16:colId xmlns:a16="http://schemas.microsoft.com/office/drawing/2014/main" val="664935464"/>
                    </a:ext>
                  </a:extLst>
                </a:gridCol>
                <a:gridCol w="2429539">
                  <a:extLst>
                    <a:ext uri="{9D8B030D-6E8A-4147-A177-3AD203B41FA5}">
                      <a16:colId xmlns:a16="http://schemas.microsoft.com/office/drawing/2014/main" val="1848678551"/>
                    </a:ext>
                  </a:extLst>
                </a:gridCol>
                <a:gridCol w="2429539">
                  <a:extLst>
                    <a:ext uri="{9D8B030D-6E8A-4147-A177-3AD203B41FA5}">
                      <a16:colId xmlns:a16="http://schemas.microsoft.com/office/drawing/2014/main" val="2185985743"/>
                    </a:ext>
                  </a:extLst>
                </a:gridCol>
              </a:tblGrid>
              <a:tr h="527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950837"/>
                  </a:ext>
                </a:extLst>
              </a:tr>
              <a:tr h="534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김하늘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전자회로과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19280"/>
                  </a:ext>
                </a:extLst>
              </a:tr>
              <a:tr h="534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전자통신과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44336"/>
                  </a:ext>
                </a:extLst>
              </a:tr>
              <a:tr h="534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인공지능전자과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597168"/>
                  </a:ext>
                </a:extLst>
              </a:tr>
              <a:tr h="534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안서희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전자제어과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649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0C5A72-5EF8-49CC-9D63-C91F5A4DD208}"/>
              </a:ext>
            </a:extLst>
          </p:cNvPr>
          <p:cNvSpPr txBox="1"/>
          <p:nvPr/>
        </p:nvSpPr>
        <p:spPr>
          <a:xfrm>
            <a:off x="654423" y="4022014"/>
            <a:ext cx="8472063" cy="205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b="1" dirty="0">
                <a:solidFill>
                  <a:srgbClr val="0070C0"/>
                </a:solidFill>
              </a:rPr>
              <a:t>차수</a:t>
            </a:r>
            <a:r>
              <a:rPr lang="en-US" altLang="ko-KR" sz="2800" b="1" dirty="0">
                <a:solidFill>
                  <a:srgbClr val="0070C0"/>
                </a:solidFill>
              </a:rPr>
              <a:t>(Degree)   </a:t>
            </a:r>
            <a:r>
              <a:rPr lang="en-US" altLang="ko-KR" sz="2800" b="1" dirty="0"/>
              <a:t>= </a:t>
            </a:r>
            <a:r>
              <a:rPr lang="ko-KR" altLang="en-US" sz="2800" b="1" dirty="0"/>
              <a:t>사용된 </a:t>
            </a:r>
            <a:r>
              <a:rPr lang="ko-KR" altLang="en-US" sz="2800" b="1" dirty="0" err="1"/>
              <a:t>애트리뷰트의</a:t>
            </a:r>
            <a:r>
              <a:rPr lang="ko-KR" altLang="en-US" sz="2800" b="1" dirty="0"/>
              <a:t> 개수   </a:t>
            </a:r>
            <a:r>
              <a:rPr lang="en-US" altLang="ko-KR" sz="2800" b="1" dirty="0"/>
              <a:t>-&gt; 3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2800" b="1" dirty="0" err="1">
                <a:solidFill>
                  <a:srgbClr val="0070C0"/>
                </a:solidFill>
              </a:rPr>
              <a:t>카디널리티</a:t>
            </a:r>
            <a:r>
              <a:rPr lang="en-US" altLang="ko-KR" sz="2800" b="1" dirty="0">
                <a:solidFill>
                  <a:srgbClr val="0070C0"/>
                </a:solidFill>
              </a:rPr>
              <a:t>(cardinality) </a:t>
            </a:r>
            <a:r>
              <a:rPr lang="en-US" altLang="ko-KR" sz="2800" b="1" dirty="0"/>
              <a:t>= </a:t>
            </a:r>
            <a:r>
              <a:rPr lang="ko-KR" altLang="en-US" sz="2800" b="1" dirty="0" err="1"/>
              <a:t>튜플수</a:t>
            </a:r>
            <a:r>
              <a:rPr lang="ko-KR" altLang="en-US" sz="2800" b="1" dirty="0"/>
              <a:t>   </a:t>
            </a:r>
            <a:r>
              <a:rPr lang="en-US" altLang="ko-KR" sz="2800" b="1" dirty="0"/>
              <a:t>-&gt; 4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1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학생지침_아이콘">
            <a:extLst>
              <a:ext uri="{FF2B5EF4-FFF2-40B4-BE49-F238E27FC236}">
                <a16:creationId xmlns:a16="http://schemas.microsoft.com/office/drawing/2014/main" id="{C756C1C3-B4DF-49FF-8E89-A068BE1D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DD9A41-11F8-4A82-B1BE-2FF99AC71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1187"/>
              </p:ext>
            </p:extLst>
          </p:nvPr>
        </p:nvGraphicFramePr>
        <p:xfrm>
          <a:off x="1512047" y="1206749"/>
          <a:ext cx="8128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09197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2068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28766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7311964"/>
                    </a:ext>
                  </a:extLst>
                </a:gridCol>
              </a:tblGrid>
              <a:tr h="353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학과명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44255"/>
                  </a:ext>
                </a:extLst>
              </a:tr>
              <a:tr h="3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정보통신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20498"/>
                  </a:ext>
                </a:extLst>
              </a:tr>
              <a:tr h="3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김연아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전자회로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68470"/>
                  </a:ext>
                </a:extLst>
              </a:tr>
              <a:tr h="3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장미란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전자회로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34105"/>
                  </a:ext>
                </a:extLst>
              </a:tr>
              <a:tr h="3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정보통신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133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F0ADAA-82C6-409E-8CAC-7A403B2C1F94}"/>
              </a:ext>
            </a:extLst>
          </p:cNvPr>
          <p:cNvSpPr txBox="1"/>
          <p:nvPr/>
        </p:nvSpPr>
        <p:spPr>
          <a:xfrm>
            <a:off x="1109663" y="317415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학생 릴레이션과 학과 릴레이션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281E57-3A10-4ABE-A6A4-D227724F2E60}"/>
              </a:ext>
            </a:extLst>
          </p:cNvPr>
          <p:cNvSpPr/>
          <p:nvPr/>
        </p:nvSpPr>
        <p:spPr>
          <a:xfrm>
            <a:off x="1201271" y="3585882"/>
            <a:ext cx="8928847" cy="30390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580A2-F47B-402F-958D-5B2BD9A4A01C}"/>
              </a:ext>
            </a:extLst>
          </p:cNvPr>
          <p:cNvSpPr txBox="1"/>
          <p:nvPr/>
        </p:nvSpPr>
        <p:spPr>
          <a:xfrm>
            <a:off x="1512047" y="8155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3231462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D098040-AB63-49DF-AF24-66F7CD0C1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2277"/>
              </p:ext>
            </p:extLst>
          </p:nvPr>
        </p:nvGraphicFramePr>
        <p:xfrm>
          <a:off x="1743136" y="1605379"/>
          <a:ext cx="39564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808">
                  <a:extLst>
                    <a:ext uri="{9D8B030D-6E8A-4147-A177-3AD203B41FA5}">
                      <a16:colId xmlns:a16="http://schemas.microsoft.com/office/drawing/2014/main" val="2460659726"/>
                    </a:ext>
                  </a:extLst>
                </a:gridCol>
                <a:gridCol w="1318808">
                  <a:extLst>
                    <a:ext uri="{9D8B030D-6E8A-4147-A177-3AD203B41FA5}">
                      <a16:colId xmlns:a16="http://schemas.microsoft.com/office/drawing/2014/main" val="1999093864"/>
                    </a:ext>
                  </a:extLst>
                </a:gridCol>
                <a:gridCol w="1318808">
                  <a:extLst>
                    <a:ext uri="{9D8B030D-6E8A-4147-A177-3AD203B41FA5}">
                      <a16:colId xmlns:a16="http://schemas.microsoft.com/office/drawing/2014/main" val="188028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8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7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김연아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7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장미란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9331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8568D78-F460-482D-99F1-AA54CF468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28769"/>
              </p:ext>
            </p:extLst>
          </p:nvPr>
        </p:nvGraphicFramePr>
        <p:xfrm>
          <a:off x="6526305" y="1605379"/>
          <a:ext cx="250613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73877268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594149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학과명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9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정보통신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4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전자회로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0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BE1B07-73B7-446E-BB87-D1AF27B37FD7}"/>
              </a:ext>
            </a:extLst>
          </p:cNvPr>
          <p:cNvSpPr txBox="1"/>
          <p:nvPr/>
        </p:nvSpPr>
        <p:spPr>
          <a:xfrm>
            <a:off x="1844735" y="12360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861F2-B610-4522-B14F-C5C5B3FF3D31}"/>
              </a:ext>
            </a:extLst>
          </p:cNvPr>
          <p:cNvSpPr txBox="1"/>
          <p:nvPr/>
        </p:nvSpPr>
        <p:spPr>
          <a:xfrm>
            <a:off x="6606987" y="1289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CC3D8-F47D-4658-A9E3-F08083AE3A0D}"/>
              </a:ext>
            </a:extLst>
          </p:cNvPr>
          <p:cNvSpPr txBox="1"/>
          <p:nvPr/>
        </p:nvSpPr>
        <p:spPr>
          <a:xfrm>
            <a:off x="421341" y="4329389"/>
            <a:ext cx="10811435" cy="23083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학생 </a:t>
            </a:r>
            <a:r>
              <a:rPr lang="ko-KR" altLang="en-US" b="1" dirty="0" err="1">
                <a:solidFill>
                  <a:srgbClr val="0070C0"/>
                </a:solidFill>
              </a:rPr>
              <a:t>릴레이션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스키마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학생</a:t>
            </a:r>
            <a:r>
              <a:rPr lang="en-US" altLang="ko-KR" b="1" dirty="0" smtClean="0">
                <a:solidFill>
                  <a:srgbClr val="0070C0"/>
                </a:solidFill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학번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이름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학과 코드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학과 </a:t>
            </a:r>
            <a:r>
              <a:rPr lang="ko-KR" altLang="en-US" b="1" dirty="0" err="1">
                <a:solidFill>
                  <a:srgbClr val="0070C0"/>
                </a:solidFill>
              </a:rPr>
              <a:t>릴레이션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스키마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학과</a:t>
            </a:r>
            <a:r>
              <a:rPr lang="en-US" altLang="ko-KR" b="1" dirty="0" smtClean="0">
                <a:solidFill>
                  <a:srgbClr val="0070C0"/>
                </a:solidFill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학과 코드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학과 명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 err="1" smtClean="0">
                <a:solidFill>
                  <a:srgbClr val="0070C0"/>
                </a:solidFill>
              </a:rPr>
              <a:t>기본키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학번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학과 코드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 err="1" smtClean="0">
                <a:solidFill>
                  <a:srgbClr val="0070C0"/>
                </a:solidFill>
              </a:rPr>
              <a:t>외래키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학과 코드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3" name="Picture 2" descr="학생지침_아이콘">
            <a:extLst>
              <a:ext uri="{FF2B5EF4-FFF2-40B4-BE49-F238E27FC236}">
                <a16:creationId xmlns:a16="http://schemas.microsoft.com/office/drawing/2014/main" id="{7E1C11BB-5F80-4CE9-BD24-08BA6B97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0BC851-7A5A-4BA0-94C4-87EB15A13BE6}"/>
              </a:ext>
            </a:extLst>
          </p:cNvPr>
          <p:cNvSpPr txBox="1"/>
          <p:nvPr/>
        </p:nvSpPr>
        <p:spPr>
          <a:xfrm>
            <a:off x="1109663" y="317415"/>
            <a:ext cx="6240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다음 빈칸을 작성하고 화살표로 </a:t>
            </a:r>
            <a:r>
              <a:rPr lang="ko-KR" altLang="en-US" sz="2400" b="1" dirty="0" err="1">
                <a:solidFill>
                  <a:srgbClr val="0070C0"/>
                </a:solidFill>
              </a:rPr>
              <a:t>나타내시오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32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034756-B06D-47E5-9AC1-14C58A6E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33" y="665175"/>
            <a:ext cx="10875133" cy="6036716"/>
          </a:xfrm>
          <a:prstGeom prst="rect">
            <a:avLst/>
          </a:prstGeom>
        </p:spPr>
      </p:pic>
      <p:pic>
        <p:nvPicPr>
          <p:cNvPr id="3" name="Picture 2" descr="학생지침_아이콘">
            <a:extLst>
              <a:ext uri="{FF2B5EF4-FFF2-40B4-BE49-F238E27FC236}">
                <a16:creationId xmlns:a16="http://schemas.microsoft.com/office/drawing/2014/main" id="{C756C1C3-B4DF-49FF-8E89-A068BE1D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733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83F97941-BBD5-4728-AF41-58EEE8A37ABC}"/>
              </a:ext>
            </a:extLst>
          </p:cNvPr>
          <p:cNvSpPr/>
          <p:nvPr/>
        </p:nvSpPr>
        <p:spPr>
          <a:xfrm>
            <a:off x="5342963" y="1566809"/>
            <a:ext cx="1506071" cy="1219200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0EF85631-9A1F-492D-95FE-246C9C672C0B}"/>
              </a:ext>
            </a:extLst>
          </p:cNvPr>
          <p:cNvSpPr/>
          <p:nvPr/>
        </p:nvSpPr>
        <p:spPr>
          <a:xfrm>
            <a:off x="1961028" y="1759550"/>
            <a:ext cx="1335741" cy="83371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02DD9C4-F185-431E-AF7A-4CFA498BDD98}"/>
              </a:ext>
            </a:extLst>
          </p:cNvPr>
          <p:cNvSpPr/>
          <p:nvPr/>
        </p:nvSpPr>
        <p:spPr>
          <a:xfrm>
            <a:off x="8534399" y="1723691"/>
            <a:ext cx="1712259" cy="90543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A5D6A3-7EB3-489F-B4ED-69AF29352B7B}"/>
              </a:ext>
            </a:extLst>
          </p:cNvPr>
          <p:cNvSpPr/>
          <p:nvPr/>
        </p:nvSpPr>
        <p:spPr>
          <a:xfrm>
            <a:off x="389963" y="4374776"/>
            <a:ext cx="1102659" cy="94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BAF63D-162A-4582-9E5F-BAE914003A08}"/>
              </a:ext>
            </a:extLst>
          </p:cNvPr>
          <p:cNvSpPr/>
          <p:nvPr/>
        </p:nvSpPr>
        <p:spPr>
          <a:xfrm>
            <a:off x="2077569" y="4370294"/>
            <a:ext cx="1102659" cy="94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E6BFF7E-062D-422E-AF88-884256E09D05}"/>
              </a:ext>
            </a:extLst>
          </p:cNvPr>
          <p:cNvSpPr/>
          <p:nvPr/>
        </p:nvSpPr>
        <p:spPr>
          <a:xfrm>
            <a:off x="7241241" y="4370294"/>
            <a:ext cx="1102659" cy="94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4DE0A5-6B54-417E-8CF7-AFF70C871451}"/>
              </a:ext>
            </a:extLst>
          </p:cNvPr>
          <p:cNvSpPr/>
          <p:nvPr/>
        </p:nvSpPr>
        <p:spPr>
          <a:xfrm>
            <a:off x="3913093" y="4437529"/>
            <a:ext cx="1102659" cy="94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6B05DA-FC6C-4468-B8E3-0808FC250312}"/>
              </a:ext>
            </a:extLst>
          </p:cNvPr>
          <p:cNvSpPr/>
          <p:nvPr/>
        </p:nvSpPr>
        <p:spPr>
          <a:xfrm>
            <a:off x="8928846" y="4370294"/>
            <a:ext cx="1102659" cy="94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F57296D-AD25-4DB3-87E5-FCB23FBDEF34}"/>
              </a:ext>
            </a:extLst>
          </p:cNvPr>
          <p:cNvSpPr/>
          <p:nvPr/>
        </p:nvSpPr>
        <p:spPr>
          <a:xfrm>
            <a:off x="10699378" y="4370294"/>
            <a:ext cx="1102659" cy="94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441E92-802C-457D-971F-15FC13C4D6B9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3296769" y="2176409"/>
            <a:ext cx="2046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69D942-8C52-4966-BDA5-81459719A4F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6849034" y="2176409"/>
            <a:ext cx="1685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A19053-A56F-4918-90C0-0E2C8A14676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628899" y="2593267"/>
            <a:ext cx="1835524" cy="1844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D73D36-D311-4076-87FC-EB15944C3B8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628899" y="2593267"/>
            <a:ext cx="0" cy="177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2E2139-6307-41D4-A442-BA036AE9E12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941293" y="2593267"/>
            <a:ext cx="1687606" cy="1781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6FBDD1-01EA-401D-9EE5-F7EEC5476ADC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7792571" y="2629127"/>
            <a:ext cx="1597958" cy="1741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697D88-AE20-4D35-AA4A-3C888839D55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9390529" y="2629127"/>
            <a:ext cx="89647" cy="1741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478FB18-8713-422B-B8BA-07B21A7FBB7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9390529" y="2629127"/>
            <a:ext cx="1860179" cy="1741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6077B4-ED79-4AA7-B6ED-1077D98438D9}"/>
              </a:ext>
            </a:extLst>
          </p:cNvPr>
          <p:cNvSpPr txBox="1"/>
          <p:nvPr/>
        </p:nvSpPr>
        <p:spPr>
          <a:xfrm>
            <a:off x="2228788" y="1950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학생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99F1E0-6F14-4AF9-B4B0-7D6AEDB9A9F5}"/>
              </a:ext>
            </a:extLst>
          </p:cNvPr>
          <p:cNvSpPr txBox="1"/>
          <p:nvPr/>
        </p:nvSpPr>
        <p:spPr>
          <a:xfrm>
            <a:off x="8573577" y="19505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담임선생님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C75D8C-FAC7-4B14-9E8E-92CB18006BD8}"/>
              </a:ext>
            </a:extLst>
          </p:cNvPr>
          <p:cNvSpPr txBox="1"/>
          <p:nvPr/>
        </p:nvSpPr>
        <p:spPr>
          <a:xfrm>
            <a:off x="5677901" y="19455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지도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7BAAD-6C2D-425A-A90F-D7D44A52695B}"/>
              </a:ext>
            </a:extLst>
          </p:cNvPr>
          <p:cNvSpPr txBox="1"/>
          <p:nvPr/>
        </p:nvSpPr>
        <p:spPr>
          <a:xfrm>
            <a:off x="543304" y="46123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학번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B600A-505D-451C-8F46-525F9B5DEC87}"/>
              </a:ext>
            </a:extLst>
          </p:cNvPr>
          <p:cNvSpPr txBox="1"/>
          <p:nvPr/>
        </p:nvSpPr>
        <p:spPr>
          <a:xfrm>
            <a:off x="2238660" y="45897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이름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DA11D-A2F3-4FD5-91BF-31F492E32F1E}"/>
              </a:ext>
            </a:extLst>
          </p:cNvPr>
          <p:cNvSpPr txBox="1"/>
          <p:nvPr/>
        </p:nvSpPr>
        <p:spPr>
          <a:xfrm>
            <a:off x="4064312" y="467309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학과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FC32BC-6C95-4E4F-92C6-A730E5AD2298}"/>
              </a:ext>
            </a:extLst>
          </p:cNvPr>
          <p:cNvSpPr txBox="1"/>
          <p:nvPr/>
        </p:nvSpPr>
        <p:spPr>
          <a:xfrm>
            <a:off x="7443756" y="451636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교사</a:t>
            </a:r>
            <a:endParaRPr lang="en-US" altLang="ko-KR" sz="2000" b="1" dirty="0"/>
          </a:p>
          <a:p>
            <a:r>
              <a:rPr lang="ko-KR" altLang="en-US" sz="2000" b="1" dirty="0"/>
              <a:t>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1C26C5-8D50-4F73-A120-7EA22B47F8D1}"/>
              </a:ext>
            </a:extLst>
          </p:cNvPr>
          <p:cNvSpPr txBox="1"/>
          <p:nvPr/>
        </p:nvSpPr>
        <p:spPr>
          <a:xfrm>
            <a:off x="9080065" y="46237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이름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4775D5-20EE-46BD-847D-0303E4DA0FA6}"/>
              </a:ext>
            </a:extLst>
          </p:cNvPr>
          <p:cNvSpPr txBox="1"/>
          <p:nvPr/>
        </p:nvSpPr>
        <p:spPr>
          <a:xfrm>
            <a:off x="10848477" y="46394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학과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1454EC-978E-4D24-9EA6-217EBAAFE36B}"/>
              </a:ext>
            </a:extLst>
          </p:cNvPr>
          <p:cNvSpPr txBox="1"/>
          <p:nvPr/>
        </p:nvSpPr>
        <p:spPr>
          <a:xfrm>
            <a:off x="7425234" y="18408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5FB44-AEC3-49DF-9690-F106D6D8621F}"/>
              </a:ext>
            </a:extLst>
          </p:cNvPr>
          <p:cNvSpPr txBox="1"/>
          <p:nvPr/>
        </p:nvSpPr>
        <p:spPr>
          <a:xfrm>
            <a:off x="4284167" y="183084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32" name="Picture 2" descr="학생지침_아이콘">
            <a:extLst>
              <a:ext uri="{FF2B5EF4-FFF2-40B4-BE49-F238E27FC236}">
                <a16:creationId xmlns:a16="http://schemas.microsoft.com/office/drawing/2014/main" id="{28A6C026-5DBC-4456-B984-856AD786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73B938-8A11-49DD-A90D-FB91B57D621F}"/>
              </a:ext>
            </a:extLst>
          </p:cNvPr>
          <p:cNvSpPr txBox="1"/>
          <p:nvPr/>
        </p:nvSpPr>
        <p:spPr>
          <a:xfrm>
            <a:off x="1109663" y="317415"/>
            <a:ext cx="64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학생릴레이션과</a:t>
            </a:r>
            <a:r>
              <a:rPr lang="ko-KR" altLang="en-US" sz="2400" b="1" dirty="0">
                <a:solidFill>
                  <a:srgbClr val="0070C0"/>
                </a:solidFill>
              </a:rPr>
              <a:t> 담임선생님 릴레이션 만들기</a:t>
            </a:r>
          </a:p>
        </p:txBody>
      </p:sp>
    </p:spTree>
    <p:extLst>
      <p:ext uri="{BB962C8B-B14F-4D97-AF65-F5344CB8AC3E}">
        <p14:creationId xmlns:p14="http://schemas.microsoft.com/office/powerpoint/2010/main" val="2000027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7FEAC0-C99F-49AC-8E4A-0B459468F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07231"/>
              </p:ext>
            </p:extLst>
          </p:nvPr>
        </p:nvGraphicFramePr>
        <p:xfrm>
          <a:off x="472141" y="2067560"/>
          <a:ext cx="556110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276">
                  <a:extLst>
                    <a:ext uri="{9D8B030D-6E8A-4147-A177-3AD203B41FA5}">
                      <a16:colId xmlns:a16="http://schemas.microsoft.com/office/drawing/2014/main" val="1460302978"/>
                    </a:ext>
                  </a:extLst>
                </a:gridCol>
                <a:gridCol w="1390276">
                  <a:extLst>
                    <a:ext uri="{9D8B030D-6E8A-4147-A177-3AD203B41FA5}">
                      <a16:colId xmlns:a16="http://schemas.microsoft.com/office/drawing/2014/main" val="199444072"/>
                    </a:ext>
                  </a:extLst>
                </a:gridCol>
                <a:gridCol w="1390276">
                  <a:extLst>
                    <a:ext uri="{9D8B030D-6E8A-4147-A177-3AD203B41FA5}">
                      <a16:colId xmlns:a16="http://schemas.microsoft.com/office/drawing/2014/main" val="1867330557"/>
                    </a:ext>
                  </a:extLst>
                </a:gridCol>
                <a:gridCol w="1390276">
                  <a:extLst>
                    <a:ext uri="{9D8B030D-6E8A-4147-A177-3AD203B41FA5}">
                      <a16:colId xmlns:a16="http://schemas.microsoft.com/office/drawing/2014/main" val="3862465085"/>
                    </a:ext>
                  </a:extLst>
                </a:gridCol>
              </a:tblGrid>
              <a:tr h="1873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교사번호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45297"/>
                  </a:ext>
                </a:extLst>
              </a:tr>
              <a:tr h="3279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김수련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인공지능전자과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30213124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140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조혜나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30112413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21428"/>
                  </a:ext>
                </a:extLst>
              </a:tr>
              <a:tr h="187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30306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박수찬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전자제어과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39194512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95553"/>
                  </a:ext>
                </a:extLst>
              </a:tr>
              <a:tr h="187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30408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조수진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전자회로과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30195021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77642"/>
                  </a:ext>
                </a:extLst>
              </a:tr>
              <a:tr h="3279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30115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조승현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인공지능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전자과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30112413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2440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B8929F-82F8-48FB-9A3B-345A0D642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86591"/>
              </p:ext>
            </p:extLst>
          </p:nvPr>
        </p:nvGraphicFramePr>
        <p:xfrm>
          <a:off x="6666754" y="2067560"/>
          <a:ext cx="539629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764">
                  <a:extLst>
                    <a:ext uri="{9D8B030D-6E8A-4147-A177-3AD203B41FA5}">
                      <a16:colId xmlns:a16="http://schemas.microsoft.com/office/drawing/2014/main" val="480097917"/>
                    </a:ext>
                  </a:extLst>
                </a:gridCol>
                <a:gridCol w="1798764">
                  <a:extLst>
                    <a:ext uri="{9D8B030D-6E8A-4147-A177-3AD203B41FA5}">
                      <a16:colId xmlns:a16="http://schemas.microsoft.com/office/drawing/2014/main" val="1436087665"/>
                    </a:ext>
                  </a:extLst>
                </a:gridCol>
                <a:gridCol w="1798764">
                  <a:extLst>
                    <a:ext uri="{9D8B030D-6E8A-4147-A177-3AD203B41FA5}">
                      <a16:colId xmlns:a16="http://schemas.microsoft.com/office/drawing/2014/main" val="2789263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교사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5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30213124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조아형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8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30112413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채광원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전자제어과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1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39194512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홍종덕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전자회로과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5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30195021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이남숙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인공지능전자과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036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F662D8-AF6A-4F32-A9E1-3F7629D18A34}"/>
              </a:ext>
            </a:extLst>
          </p:cNvPr>
          <p:cNvSpPr txBox="1"/>
          <p:nvPr/>
        </p:nvSpPr>
        <p:spPr>
          <a:xfrm>
            <a:off x="463176" y="1712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E4D1E-D268-415B-A60E-AC734C7F00A9}"/>
              </a:ext>
            </a:extLst>
          </p:cNvPr>
          <p:cNvSpPr txBox="1"/>
          <p:nvPr/>
        </p:nvSpPr>
        <p:spPr>
          <a:xfrm>
            <a:off x="6696634" y="16853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담임선생님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72141" y="4810760"/>
            <a:ext cx="5593977" cy="1629186"/>
            <a:chOff x="472141" y="4964528"/>
            <a:chExt cx="5593977" cy="16291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47E7D3-E801-4941-A178-28AE1AAD6B3A}"/>
                </a:ext>
              </a:extLst>
            </p:cNvPr>
            <p:cNvSpPr/>
            <p:nvPr/>
          </p:nvSpPr>
          <p:spPr>
            <a:xfrm>
              <a:off x="1906494" y="5858609"/>
              <a:ext cx="1290918" cy="735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EA3547-F6BE-4622-9DA9-AB9DFE04EE38}"/>
                </a:ext>
              </a:extLst>
            </p:cNvPr>
            <p:cNvSpPr/>
            <p:nvPr/>
          </p:nvSpPr>
          <p:spPr>
            <a:xfrm>
              <a:off x="472141" y="5858609"/>
              <a:ext cx="1290918" cy="735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B0614B-9573-41B4-97BB-E9F36FC43726}"/>
                </a:ext>
              </a:extLst>
            </p:cNvPr>
            <p:cNvSpPr/>
            <p:nvPr/>
          </p:nvSpPr>
          <p:spPr>
            <a:xfrm>
              <a:off x="3340847" y="5858608"/>
              <a:ext cx="1290918" cy="735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6EE2B6-3DD5-4F4A-B577-6A34A08A3C26}"/>
                </a:ext>
              </a:extLst>
            </p:cNvPr>
            <p:cNvSpPr/>
            <p:nvPr/>
          </p:nvSpPr>
          <p:spPr>
            <a:xfrm>
              <a:off x="4775200" y="5858607"/>
              <a:ext cx="1290918" cy="735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661EC3B-723F-42EE-9CF9-B4330377CD82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1117600" y="4964528"/>
              <a:ext cx="0" cy="894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80098F1-8C15-4B1C-8C02-4DCE231D202B}"/>
                </a:ext>
              </a:extLst>
            </p:cNvPr>
            <p:cNvCxnSpPr/>
            <p:nvPr/>
          </p:nvCxnSpPr>
          <p:spPr>
            <a:xfrm>
              <a:off x="2522067" y="4964528"/>
              <a:ext cx="0" cy="894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52FC7CA-C377-4626-B752-78157CFC5DF2}"/>
                </a:ext>
              </a:extLst>
            </p:cNvPr>
            <p:cNvCxnSpPr/>
            <p:nvPr/>
          </p:nvCxnSpPr>
          <p:spPr>
            <a:xfrm>
              <a:off x="3851835" y="4964528"/>
              <a:ext cx="0" cy="894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727D215-9777-4598-8804-5CBC21481680}"/>
                </a:ext>
              </a:extLst>
            </p:cNvPr>
            <p:cNvCxnSpPr/>
            <p:nvPr/>
          </p:nvCxnSpPr>
          <p:spPr>
            <a:xfrm>
              <a:off x="5348941" y="4964528"/>
              <a:ext cx="0" cy="894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917765" y="3921760"/>
            <a:ext cx="4840946" cy="1494302"/>
            <a:chOff x="6917765" y="3921760"/>
            <a:chExt cx="4840946" cy="149292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53CAF57-8B13-4A86-B623-AB75F3FCB05B}"/>
                </a:ext>
              </a:extLst>
            </p:cNvPr>
            <p:cNvSpPr/>
            <p:nvPr/>
          </p:nvSpPr>
          <p:spPr>
            <a:xfrm>
              <a:off x="6917765" y="4670613"/>
              <a:ext cx="1290918" cy="735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2DFC54-C845-4D08-BB66-E78360CB23B4}"/>
                </a:ext>
              </a:extLst>
            </p:cNvPr>
            <p:cNvSpPr/>
            <p:nvPr/>
          </p:nvSpPr>
          <p:spPr>
            <a:xfrm>
              <a:off x="8582212" y="4679578"/>
              <a:ext cx="1290918" cy="735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7687E9-30D3-42B4-9373-21C4AE443BB2}"/>
                </a:ext>
              </a:extLst>
            </p:cNvPr>
            <p:cNvSpPr/>
            <p:nvPr/>
          </p:nvSpPr>
          <p:spPr>
            <a:xfrm>
              <a:off x="10467793" y="4670613"/>
              <a:ext cx="1290918" cy="735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8305937-C2B4-405A-88F4-F32167161D5E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73" y="3921760"/>
              <a:ext cx="0" cy="7488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937B76E-B728-43B6-B4A4-1A74633F025B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1" y="3921760"/>
              <a:ext cx="26895" cy="7488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0E0B96C-ED94-4AE2-AC5A-FC06765ACDC1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1110260" y="3921760"/>
              <a:ext cx="2992" cy="7488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" descr="학생지침_아이콘">
            <a:extLst>
              <a:ext uri="{FF2B5EF4-FFF2-40B4-BE49-F238E27FC236}">
                <a16:creationId xmlns:a16="http://schemas.microsoft.com/office/drawing/2014/main" id="{C025518F-1A30-4B37-A8EE-31B7827E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285C7A-EFCB-45B8-8B71-743A1E05F314}"/>
              </a:ext>
            </a:extLst>
          </p:cNvPr>
          <p:cNvSpPr txBox="1"/>
          <p:nvPr/>
        </p:nvSpPr>
        <p:spPr>
          <a:xfrm>
            <a:off x="1109663" y="317415"/>
            <a:ext cx="64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학생릴레이션과</a:t>
            </a:r>
            <a:r>
              <a:rPr lang="ko-KR" altLang="en-US" sz="2400" b="1" dirty="0">
                <a:solidFill>
                  <a:srgbClr val="0070C0"/>
                </a:solidFill>
              </a:rPr>
              <a:t> 담임선생님 릴레이션 만들기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" y="5899638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2357" y="5793613"/>
            <a:ext cx="12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VARCHAR</a:t>
            </a:r>
          </a:p>
          <a:p>
            <a:r>
              <a:rPr lang="en-US" altLang="ko-KR" dirty="0" smtClean="0"/>
              <a:t>(45)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36710" y="5761138"/>
            <a:ext cx="12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VARCHAR</a:t>
            </a:r>
          </a:p>
          <a:p>
            <a:r>
              <a:rPr lang="en-US" altLang="ko-KR" dirty="0" smtClean="0"/>
              <a:t>(45)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89825" y="4854531"/>
            <a:ext cx="12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582212" y="4671305"/>
            <a:ext cx="12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VARCHAR</a:t>
            </a:r>
          </a:p>
          <a:p>
            <a:r>
              <a:rPr lang="en-US" altLang="ko-KR" dirty="0" smtClean="0"/>
              <a:t>(45)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67793" y="4690257"/>
            <a:ext cx="12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VARCHAR</a:t>
            </a:r>
          </a:p>
          <a:p>
            <a:r>
              <a:rPr lang="en-US" altLang="ko-KR" dirty="0" smtClean="0"/>
              <a:t>(45)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14498" y="5887725"/>
            <a:ext cx="12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193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학생지침_아이콘">
            <a:extLst>
              <a:ext uri="{FF2B5EF4-FFF2-40B4-BE49-F238E27FC236}">
                <a16:creationId xmlns:a16="http://schemas.microsoft.com/office/drawing/2014/main" id="{1AC3651E-7476-4CC7-9153-F857A9C39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E66B5D-2371-41CF-8930-6007A8D9F499}"/>
              </a:ext>
            </a:extLst>
          </p:cNvPr>
          <p:cNvSpPr txBox="1"/>
          <p:nvPr/>
        </p:nvSpPr>
        <p:spPr>
          <a:xfrm>
            <a:off x="1109663" y="317415"/>
            <a:ext cx="543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학생릴레이션과</a:t>
            </a:r>
            <a:r>
              <a:rPr lang="ko-KR" altLang="en-US" sz="2400" b="1" dirty="0">
                <a:solidFill>
                  <a:srgbClr val="0070C0"/>
                </a:solidFill>
              </a:rPr>
              <a:t> 담임선생님 릴레이션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0BE7F-F2EF-4B83-855C-9E091C010875}"/>
              </a:ext>
            </a:extLst>
          </p:cNvPr>
          <p:cNvSpPr txBox="1"/>
          <p:nvPr/>
        </p:nvSpPr>
        <p:spPr>
          <a:xfrm>
            <a:off x="557213" y="1577788"/>
            <a:ext cx="11267234" cy="31700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0070C0"/>
                </a:solidFill>
              </a:rPr>
              <a:t>학생 릴레이션 스키마 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학생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000" b="1" u="sng" dirty="0" smtClean="0">
                <a:solidFill>
                  <a:srgbClr val="0070C0"/>
                </a:solidFill>
              </a:rPr>
              <a:t>학번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이름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학과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교사 번호*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0070C0"/>
                </a:solidFill>
              </a:rPr>
              <a:t>담임선생님 릴레이션 스키마 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담임선생님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000" b="1" u="sng" dirty="0" smtClean="0">
                <a:solidFill>
                  <a:srgbClr val="0070C0"/>
                </a:solidFill>
              </a:rPr>
              <a:t>교사 번호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이름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학과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0070C0"/>
                </a:solidFill>
              </a:rPr>
              <a:t>기본키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학번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교사 번호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0070C0"/>
                </a:solidFill>
              </a:rPr>
              <a:t>외래키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: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교사 번호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87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학생지침_아이콘">
            <a:extLst>
              <a:ext uri="{FF2B5EF4-FFF2-40B4-BE49-F238E27FC236}">
                <a16:creationId xmlns:a16="http://schemas.microsoft.com/office/drawing/2014/main" id="{1AC3651E-7476-4CC7-9153-F857A9C39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3141B2-DAEA-4EC1-8133-7C05284FC4D9}"/>
              </a:ext>
            </a:extLst>
          </p:cNvPr>
          <p:cNvSpPr txBox="1"/>
          <p:nvPr/>
        </p:nvSpPr>
        <p:spPr>
          <a:xfrm>
            <a:off x="1109663" y="317415"/>
            <a:ext cx="3566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MYSQL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– </a:t>
            </a:r>
            <a:r>
              <a:rPr lang="ko-KR" altLang="en-US" sz="2400" b="1" dirty="0">
                <a:solidFill>
                  <a:srgbClr val="0070C0"/>
                </a:solidFill>
              </a:rPr>
              <a:t>학생 릴레이션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125" y="1795234"/>
            <a:ext cx="841174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59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학생지침_아이콘">
            <a:extLst>
              <a:ext uri="{FF2B5EF4-FFF2-40B4-BE49-F238E27FC236}">
                <a16:creationId xmlns:a16="http://schemas.microsoft.com/office/drawing/2014/main" id="{1AC3651E-7476-4CC7-9153-F857A9C39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EC6913-15C9-4B57-9641-9C4B00D27D57}"/>
              </a:ext>
            </a:extLst>
          </p:cNvPr>
          <p:cNvSpPr txBox="1"/>
          <p:nvPr/>
        </p:nvSpPr>
        <p:spPr>
          <a:xfrm>
            <a:off x="1109663" y="317415"/>
            <a:ext cx="4489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MYSQL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– </a:t>
            </a:r>
            <a:r>
              <a:rPr lang="ko-KR" altLang="en-US" sz="2400" b="1" dirty="0">
                <a:solidFill>
                  <a:srgbClr val="0070C0"/>
                </a:solidFill>
              </a:rPr>
              <a:t>담임선생님 릴레이션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41" y="1919077"/>
            <a:ext cx="854511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02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학생지침_아이콘">
            <a:extLst>
              <a:ext uri="{FF2B5EF4-FFF2-40B4-BE49-F238E27FC236}">
                <a16:creationId xmlns:a16="http://schemas.microsoft.com/office/drawing/2014/main" id="{1AC3651E-7476-4CC7-9153-F857A9C39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7947DD-F693-4DDB-8324-734CE75E30AF}"/>
              </a:ext>
            </a:extLst>
          </p:cNvPr>
          <p:cNvSpPr txBox="1"/>
          <p:nvPr/>
        </p:nvSpPr>
        <p:spPr>
          <a:xfrm>
            <a:off x="1109663" y="317415"/>
            <a:ext cx="253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MYSQL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– </a:t>
            </a:r>
            <a:r>
              <a:rPr lang="ko-KR" altLang="en-US" sz="2400" b="1" dirty="0" err="1">
                <a:solidFill>
                  <a:srgbClr val="0070C0"/>
                </a:solidFill>
              </a:rPr>
              <a:t>외래키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2" y="1042654"/>
            <a:ext cx="8421275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41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학생지침_아이콘">
            <a:extLst>
              <a:ext uri="{FF2B5EF4-FFF2-40B4-BE49-F238E27FC236}">
                <a16:creationId xmlns:a16="http://schemas.microsoft.com/office/drawing/2014/main" id="{1AC3651E-7476-4CC7-9153-F857A9C39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7947DD-F693-4DDB-8324-734CE75E30AF}"/>
              </a:ext>
            </a:extLst>
          </p:cNvPr>
          <p:cNvSpPr txBox="1"/>
          <p:nvPr/>
        </p:nvSpPr>
        <p:spPr>
          <a:xfrm>
            <a:off x="1109663" y="317415"/>
            <a:ext cx="253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MYSQL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– </a:t>
            </a:r>
            <a:r>
              <a:rPr lang="ko-KR" altLang="en-US" sz="2400" b="1" dirty="0">
                <a:solidFill>
                  <a:srgbClr val="0070C0"/>
                </a:solidFill>
              </a:rPr>
              <a:t>데이터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52" y="1995854"/>
            <a:ext cx="5734648" cy="43829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523392"/>
            <a:ext cx="5723537" cy="35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06D13-7C1E-45E0-9F82-8EB1FD9F59C0}"/>
              </a:ext>
            </a:extLst>
          </p:cNvPr>
          <p:cNvSpPr txBox="1"/>
          <p:nvPr/>
        </p:nvSpPr>
        <p:spPr>
          <a:xfrm>
            <a:off x="258498" y="439271"/>
            <a:ext cx="11840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키</a:t>
            </a:r>
            <a:r>
              <a:rPr lang="en-US" altLang="ko-KR" sz="2800" b="1" dirty="0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(Key) : DB</a:t>
            </a:r>
            <a:r>
              <a:rPr lang="ko-KR" altLang="en-US" sz="2800" b="1" dirty="0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에서 </a:t>
            </a:r>
            <a:r>
              <a:rPr lang="ko-KR" altLang="en-US" sz="2800" b="1" dirty="0" err="1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튜플들을</a:t>
            </a:r>
            <a:r>
              <a:rPr lang="ko-KR" altLang="en-US" sz="2800" b="1" dirty="0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서로 구분할 수 있는 기준이 되는 속성</a:t>
            </a:r>
            <a:r>
              <a:rPr lang="en-US" altLang="ko-KR" sz="2800" b="1" dirty="0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(Attribute)</a:t>
            </a:r>
            <a:endParaRPr lang="ko-KR" altLang="en-US" sz="2800" b="1" dirty="0">
              <a:solidFill>
                <a:srgbClr val="0070C0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D64F50-310A-460E-B662-695FE2B281B9}"/>
              </a:ext>
            </a:extLst>
          </p:cNvPr>
          <p:cNvSpPr/>
          <p:nvPr/>
        </p:nvSpPr>
        <p:spPr>
          <a:xfrm>
            <a:off x="186780" y="1210252"/>
            <a:ext cx="11727314" cy="558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FF0000"/>
                </a:solidFill>
              </a:rPr>
              <a:t>기본키</a:t>
            </a:r>
            <a:r>
              <a:rPr lang="en-US" altLang="ko-KR" sz="1600" b="1" dirty="0">
                <a:solidFill>
                  <a:srgbClr val="FF0000"/>
                </a:solidFill>
              </a:rPr>
              <a:t>(Primary Key)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err="1"/>
              <a:t>후보키</a:t>
            </a:r>
            <a:r>
              <a:rPr lang="ko-KR" altLang="en-US" sz="1600" dirty="0"/>
              <a:t> 중에서 선택한 </a:t>
            </a:r>
            <a:r>
              <a:rPr lang="ko-KR" altLang="en-US" sz="1600" dirty="0" err="1"/>
              <a:t>주키로</a:t>
            </a:r>
            <a:r>
              <a:rPr lang="ko-KR" altLang="en-US" sz="1600" dirty="0"/>
              <a:t> </a:t>
            </a:r>
            <a:r>
              <a:rPr lang="en-US" altLang="ko-KR" sz="1600" dirty="0"/>
              <a:t>NULL </a:t>
            </a:r>
            <a:r>
              <a:rPr lang="ko-KR" altLang="en-US" sz="1600" dirty="0"/>
              <a:t>불가 한 릴레이션 안에서 특정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유일하게 구별</a:t>
            </a:r>
            <a:r>
              <a:rPr lang="en-US" altLang="ko-KR" sz="1600" dirty="0"/>
              <a:t>.</a:t>
            </a:r>
            <a:r>
              <a:rPr lang="ko-KR" altLang="en-US" sz="1600" dirty="0"/>
              <a:t> 동일한 값이 중복되어 저장될 수 없음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FF0000"/>
                </a:solidFill>
              </a:rPr>
              <a:t>후보키</a:t>
            </a:r>
            <a:r>
              <a:rPr lang="en-US" altLang="ko-KR" sz="1600" b="1" dirty="0">
                <a:solidFill>
                  <a:srgbClr val="FF0000"/>
                </a:solidFill>
              </a:rPr>
              <a:t>(Candidate Key)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err="1"/>
              <a:t>튜플을</a:t>
            </a:r>
            <a:r>
              <a:rPr lang="ko-KR" altLang="en-US" sz="1600" dirty="0"/>
              <a:t> 유일하게 식별하기 위한 속성의 부분집합 기본키로 사용할 수 있는 속성의 모음 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모든 릴레이션은 반드시 하나 이상의 </a:t>
            </a:r>
            <a:r>
              <a:rPr lang="ko-KR" altLang="en-US" sz="1600" dirty="0" err="1"/>
              <a:t>후보키</a:t>
            </a:r>
            <a:r>
              <a:rPr lang="ko-KR" altLang="en-US" sz="1600" dirty="0"/>
              <a:t> 가짐 모든 </a:t>
            </a:r>
            <a:r>
              <a:rPr lang="ko-KR" altLang="en-US" sz="1600" dirty="0" err="1"/>
              <a:t>튜플들에</a:t>
            </a:r>
            <a:r>
              <a:rPr lang="ko-KR" altLang="en-US" sz="1600" dirty="0"/>
              <a:t> 대해 유일성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최소성</a:t>
            </a:r>
            <a:r>
              <a:rPr lang="ko-KR" altLang="en-US" sz="1600" dirty="0"/>
              <a:t> 만족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대체키</a:t>
            </a:r>
            <a:r>
              <a:rPr lang="en-US" altLang="ko-KR" sz="1600" b="1" dirty="0">
                <a:solidFill>
                  <a:srgbClr val="FF0000"/>
                </a:solidFill>
              </a:rPr>
              <a:t>(Alternate Key)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/>
              <a:t>‘</a:t>
            </a:r>
            <a:r>
              <a:rPr lang="ko-KR" altLang="en-US" sz="1600" dirty="0"/>
              <a:t>보조키’ 라고도 함 후보키가 둘 이상일 때 </a:t>
            </a:r>
            <a:r>
              <a:rPr lang="ko-KR" altLang="en-US" sz="1600" dirty="0" err="1"/>
              <a:t>기본키</a:t>
            </a:r>
            <a:r>
              <a:rPr lang="ko-KR" altLang="en-US" sz="1600" dirty="0"/>
              <a:t> 제외한 나머지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FF0000"/>
                </a:solidFill>
              </a:rPr>
              <a:t>슈퍼키</a:t>
            </a:r>
            <a:r>
              <a:rPr lang="en-US" altLang="ko-KR" sz="1600" b="1" dirty="0">
                <a:solidFill>
                  <a:srgbClr val="FF0000"/>
                </a:solidFill>
              </a:rPr>
              <a:t>(Super Key)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튜플을</a:t>
            </a:r>
            <a:r>
              <a:rPr lang="ko-KR" altLang="en-US" sz="1600" dirty="0"/>
              <a:t> 유일하게 식별할 수 있는 하나 또는 그 이상의 속성들의 집합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FF0000"/>
                </a:solidFill>
              </a:rPr>
              <a:t>외래키</a:t>
            </a:r>
            <a:r>
              <a:rPr lang="en-US" altLang="ko-KR" sz="1600" b="1" dirty="0">
                <a:solidFill>
                  <a:srgbClr val="FF0000"/>
                </a:solidFill>
              </a:rPr>
              <a:t>(Foreign Key)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다른 릴레이션의 기본 키를 속성으로 가지는 키 </a:t>
            </a:r>
            <a:r>
              <a:rPr lang="en-US" altLang="ko-KR" sz="1600" dirty="0"/>
              <a:t>, NULL</a:t>
            </a:r>
            <a:r>
              <a:rPr lang="ko-KR" altLang="en-US" sz="1600" dirty="0"/>
              <a:t>값 허용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79062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학생지침_아이콘">
            <a:extLst>
              <a:ext uri="{FF2B5EF4-FFF2-40B4-BE49-F238E27FC236}">
                <a16:creationId xmlns:a16="http://schemas.microsoft.com/office/drawing/2014/main" id="{95FD2AA9-4C7B-471D-96D5-733F53D3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D2E7CC-4424-48D8-B2FC-BD14B5A88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546" y="876580"/>
            <a:ext cx="8514907" cy="5748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CBACB-B484-4432-B9CC-47A22E8E12C1}"/>
              </a:ext>
            </a:extLst>
          </p:cNvPr>
          <p:cNvSpPr txBox="1"/>
          <p:nvPr/>
        </p:nvSpPr>
        <p:spPr>
          <a:xfrm>
            <a:off x="1163450" y="326380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데이터베이스 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4250719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학생지침_아이콘">
            <a:extLst>
              <a:ext uri="{FF2B5EF4-FFF2-40B4-BE49-F238E27FC236}">
                <a16:creationId xmlns:a16="http://schemas.microsoft.com/office/drawing/2014/main" id="{95FD2AA9-4C7B-471D-96D5-733F53D3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DB0B72-0A28-437E-831D-D7A5BA5F9E12}"/>
              </a:ext>
            </a:extLst>
          </p:cNvPr>
          <p:cNvSpPr txBox="1"/>
          <p:nvPr/>
        </p:nvSpPr>
        <p:spPr>
          <a:xfrm>
            <a:off x="1163450" y="32638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해당되는 </a:t>
            </a:r>
            <a:r>
              <a:rPr lang="en-US" altLang="ko-KR" sz="2400" b="1" dirty="0">
                <a:solidFill>
                  <a:srgbClr val="0070C0"/>
                </a:solidFill>
              </a:rPr>
              <a:t>E-R </a:t>
            </a:r>
            <a:r>
              <a:rPr lang="ko-KR" altLang="en-US" sz="2400" b="1" dirty="0">
                <a:solidFill>
                  <a:srgbClr val="0070C0"/>
                </a:solidFill>
              </a:rPr>
              <a:t>다이어그램 작성하기</a:t>
            </a:r>
          </a:p>
        </p:txBody>
      </p:sp>
    </p:spTree>
    <p:extLst>
      <p:ext uri="{BB962C8B-B14F-4D97-AF65-F5344CB8AC3E}">
        <p14:creationId xmlns:p14="http://schemas.microsoft.com/office/powerpoint/2010/main" val="4213835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FF5383-5B97-4CF4-9B4F-BF689DA2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90" y="0"/>
            <a:ext cx="8076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397471-7D6D-40ED-8CFB-39753B3B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33" y="0"/>
            <a:ext cx="8455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7E9E92-C82C-4434-8639-FD949F236E5F}"/>
              </a:ext>
            </a:extLst>
          </p:cNvPr>
          <p:cNvSpPr/>
          <p:nvPr/>
        </p:nvSpPr>
        <p:spPr>
          <a:xfrm>
            <a:off x="197224" y="222450"/>
            <a:ext cx="1199477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     </a:t>
            </a:r>
            <a:r>
              <a:rPr lang="ko-KR" altLang="en-US" b="1" dirty="0" err="1">
                <a:solidFill>
                  <a:srgbClr val="FF0000"/>
                </a:solidFill>
              </a:rPr>
              <a:t>슈퍼키</a:t>
            </a:r>
            <a:r>
              <a:rPr lang="en-US" altLang="ko-KR" b="1" dirty="0">
                <a:solidFill>
                  <a:srgbClr val="FF0000"/>
                </a:solidFill>
              </a:rPr>
              <a:t>(Super Key)</a:t>
            </a:r>
            <a:endParaRPr lang="en-US" altLang="ko-KR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한 릴레이션 내의 특정 </a:t>
            </a:r>
            <a:r>
              <a:rPr lang="ko-KR" altLang="en-US" dirty="0" err="1"/>
              <a:t>튜플을</a:t>
            </a:r>
            <a:r>
              <a:rPr lang="ko-KR" altLang="en-US" dirty="0"/>
              <a:t> 고유하게 식별하는 하나의 </a:t>
            </a:r>
            <a:r>
              <a:rPr lang="ko-KR" altLang="en-US" dirty="0" err="1"/>
              <a:t>애트리뷰트</a:t>
            </a:r>
            <a:r>
              <a:rPr lang="ko-KR" altLang="en-US" dirty="0"/>
              <a:t> 또는 </a:t>
            </a:r>
            <a:r>
              <a:rPr lang="ko-KR" altLang="en-US" dirty="0" err="1"/>
              <a:t>애트리뷰트들의</a:t>
            </a:r>
            <a:r>
              <a:rPr lang="ko-KR" altLang="en-US" dirty="0"/>
              <a:t> 집합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/>
              <a:t>투플들을</a:t>
            </a:r>
            <a:r>
              <a:rPr lang="ko-KR" altLang="en-US" dirty="0"/>
              <a:t> 고유하게 식별하는데 꼭 필요하지 않은 </a:t>
            </a:r>
            <a:r>
              <a:rPr lang="ko-KR" altLang="en-US" dirty="0" err="1"/>
              <a:t>애트리뷰트들을</a:t>
            </a:r>
            <a:r>
              <a:rPr lang="ko-KR" altLang="en-US" dirty="0"/>
              <a:t> 포함할 수 있음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ADD4CA-10D5-4858-BCB4-9E17658C8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83231"/>
              </p:ext>
            </p:extLst>
          </p:nvPr>
        </p:nvGraphicFramePr>
        <p:xfrm>
          <a:off x="1395505" y="2799477"/>
          <a:ext cx="6000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931">
                  <a:extLst>
                    <a:ext uri="{9D8B030D-6E8A-4147-A177-3AD203B41FA5}">
                      <a16:colId xmlns:a16="http://schemas.microsoft.com/office/drawing/2014/main" val="724673377"/>
                    </a:ext>
                  </a:extLst>
                </a:gridCol>
                <a:gridCol w="932329">
                  <a:extLst>
                    <a:ext uri="{9D8B030D-6E8A-4147-A177-3AD203B41FA5}">
                      <a16:colId xmlns:a16="http://schemas.microsoft.com/office/drawing/2014/main" val="1778421215"/>
                    </a:ext>
                  </a:extLst>
                </a:gridCol>
                <a:gridCol w="1461247">
                  <a:extLst>
                    <a:ext uri="{9D8B030D-6E8A-4147-A177-3AD203B41FA5}">
                      <a16:colId xmlns:a16="http://schemas.microsoft.com/office/drawing/2014/main" val="3238779557"/>
                    </a:ext>
                  </a:extLst>
                </a:gridCol>
                <a:gridCol w="2572871">
                  <a:extLst>
                    <a:ext uri="{9D8B030D-6E8A-4147-A177-3AD203B41FA5}">
                      <a16:colId xmlns:a16="http://schemas.microsoft.com/office/drawing/2014/main" val="229066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주민번호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73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94956D-9510-48A9-BB51-5AEDFD614B1F}"/>
              </a:ext>
            </a:extLst>
          </p:cNvPr>
          <p:cNvSpPr txBox="1"/>
          <p:nvPr/>
        </p:nvSpPr>
        <p:spPr>
          <a:xfrm>
            <a:off x="1395506" y="24301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91D1F-8A70-413A-8D94-EA273453A6D6}"/>
              </a:ext>
            </a:extLst>
          </p:cNvPr>
          <p:cNvSpPr txBox="1"/>
          <p:nvPr/>
        </p:nvSpPr>
        <p:spPr>
          <a:xfrm>
            <a:off x="1395505" y="4091216"/>
            <a:ext cx="893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수퍼키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: (</a:t>
            </a:r>
            <a:r>
              <a:rPr lang="ko-KR" altLang="en-US" b="1" dirty="0">
                <a:solidFill>
                  <a:srgbClr val="0070C0"/>
                </a:solidFill>
              </a:rPr>
              <a:t>학번</a:t>
            </a:r>
            <a:r>
              <a:rPr lang="en-US" altLang="ko-KR" b="1" dirty="0">
                <a:solidFill>
                  <a:srgbClr val="0070C0"/>
                </a:solidFill>
              </a:rPr>
              <a:t>), (</a:t>
            </a:r>
            <a:r>
              <a:rPr lang="ko-KR" altLang="en-US" b="1" dirty="0">
                <a:solidFill>
                  <a:srgbClr val="0070C0"/>
                </a:solidFill>
              </a:rPr>
              <a:t>주민번호</a:t>
            </a:r>
            <a:r>
              <a:rPr lang="en-US" altLang="ko-KR" b="1" dirty="0">
                <a:solidFill>
                  <a:srgbClr val="0070C0"/>
                </a:solidFill>
              </a:rPr>
              <a:t>), (</a:t>
            </a:r>
            <a:r>
              <a:rPr lang="ko-KR" altLang="en-US" b="1" dirty="0">
                <a:solidFill>
                  <a:srgbClr val="0070C0"/>
                </a:solidFill>
              </a:rPr>
              <a:t>학번</a:t>
            </a:r>
            <a:r>
              <a:rPr lang="en-US" altLang="ko-KR" b="1" dirty="0">
                <a:solidFill>
                  <a:srgbClr val="0070C0"/>
                </a:solidFill>
              </a:rPr>
              <a:t>,</a:t>
            </a:r>
            <a:r>
              <a:rPr lang="ko-KR" altLang="en-US" b="1" dirty="0">
                <a:solidFill>
                  <a:srgbClr val="0070C0"/>
                </a:solidFill>
              </a:rPr>
              <a:t>이름</a:t>
            </a:r>
            <a:r>
              <a:rPr lang="en-US" altLang="ko-KR" b="1" dirty="0">
                <a:solidFill>
                  <a:srgbClr val="0070C0"/>
                </a:solidFill>
              </a:rPr>
              <a:t>) (</a:t>
            </a:r>
            <a:r>
              <a:rPr lang="ko-KR" altLang="en-US" b="1" dirty="0">
                <a:solidFill>
                  <a:srgbClr val="0070C0"/>
                </a:solidFill>
              </a:rPr>
              <a:t>학번</a:t>
            </a:r>
            <a:r>
              <a:rPr lang="en-US" altLang="ko-KR" b="1" dirty="0">
                <a:solidFill>
                  <a:srgbClr val="0070C0"/>
                </a:solidFill>
              </a:rPr>
              <a:t>,</a:t>
            </a:r>
            <a:r>
              <a:rPr lang="ko-KR" altLang="en-US" b="1" dirty="0">
                <a:solidFill>
                  <a:srgbClr val="0070C0"/>
                </a:solidFill>
              </a:rPr>
              <a:t>학과</a:t>
            </a:r>
            <a:r>
              <a:rPr lang="en-US" altLang="ko-KR" b="1" dirty="0">
                <a:solidFill>
                  <a:srgbClr val="0070C0"/>
                </a:solidFill>
              </a:rPr>
              <a:t>) (</a:t>
            </a:r>
            <a:r>
              <a:rPr lang="ko-KR" altLang="en-US" b="1" dirty="0">
                <a:solidFill>
                  <a:srgbClr val="0070C0"/>
                </a:solidFill>
              </a:rPr>
              <a:t>학번</a:t>
            </a:r>
            <a:r>
              <a:rPr lang="en-US" altLang="ko-KR" b="1" dirty="0">
                <a:solidFill>
                  <a:srgbClr val="0070C0"/>
                </a:solidFill>
              </a:rPr>
              <a:t>,</a:t>
            </a:r>
            <a:r>
              <a:rPr lang="ko-KR" altLang="en-US" b="1" dirty="0">
                <a:solidFill>
                  <a:srgbClr val="0070C0"/>
                </a:solidFill>
              </a:rPr>
              <a:t>주민번호</a:t>
            </a:r>
            <a:r>
              <a:rPr lang="en-US" altLang="ko-KR" b="1" dirty="0">
                <a:solidFill>
                  <a:srgbClr val="0070C0"/>
                </a:solidFill>
              </a:rPr>
              <a:t>) (</a:t>
            </a:r>
            <a:r>
              <a:rPr lang="ko-KR" altLang="en-US" b="1" dirty="0">
                <a:solidFill>
                  <a:srgbClr val="0070C0"/>
                </a:solidFill>
              </a:rPr>
              <a:t>학번</a:t>
            </a:r>
            <a:r>
              <a:rPr lang="en-US" altLang="ko-KR" b="1" dirty="0">
                <a:solidFill>
                  <a:srgbClr val="0070C0"/>
                </a:solidFill>
              </a:rPr>
              <a:t>,</a:t>
            </a:r>
            <a:r>
              <a:rPr lang="ko-KR" altLang="en-US" b="1" dirty="0">
                <a:solidFill>
                  <a:srgbClr val="0070C0"/>
                </a:solidFill>
              </a:rPr>
              <a:t>이름</a:t>
            </a:r>
            <a:r>
              <a:rPr lang="en-US" altLang="ko-KR" b="1" dirty="0">
                <a:solidFill>
                  <a:srgbClr val="0070C0"/>
                </a:solidFill>
              </a:rPr>
              <a:t>,</a:t>
            </a:r>
            <a:r>
              <a:rPr lang="ko-KR" altLang="en-US" b="1" dirty="0">
                <a:solidFill>
                  <a:srgbClr val="0070C0"/>
                </a:solidFill>
              </a:rPr>
              <a:t>학과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         ………(</a:t>
            </a:r>
            <a:r>
              <a:rPr lang="ko-KR" altLang="en-US" b="1" dirty="0">
                <a:solidFill>
                  <a:srgbClr val="0070C0"/>
                </a:solidFill>
              </a:rPr>
              <a:t>학번</a:t>
            </a:r>
            <a:r>
              <a:rPr lang="en-US" altLang="ko-KR" b="1" dirty="0">
                <a:solidFill>
                  <a:srgbClr val="0070C0"/>
                </a:solidFill>
              </a:rPr>
              <a:t>,</a:t>
            </a:r>
            <a:r>
              <a:rPr lang="ko-KR" altLang="en-US" b="1" dirty="0">
                <a:solidFill>
                  <a:srgbClr val="0070C0"/>
                </a:solidFill>
              </a:rPr>
              <a:t>이름</a:t>
            </a:r>
            <a:r>
              <a:rPr lang="en-US" altLang="ko-KR" b="1" dirty="0">
                <a:solidFill>
                  <a:srgbClr val="0070C0"/>
                </a:solidFill>
              </a:rPr>
              <a:t>,</a:t>
            </a:r>
            <a:r>
              <a:rPr lang="ko-KR" altLang="en-US" b="1" dirty="0">
                <a:solidFill>
                  <a:srgbClr val="0070C0"/>
                </a:solidFill>
              </a:rPr>
              <a:t>학과</a:t>
            </a:r>
            <a:r>
              <a:rPr lang="en-US" altLang="ko-KR" b="1" dirty="0">
                <a:solidFill>
                  <a:srgbClr val="0070C0"/>
                </a:solidFill>
              </a:rPr>
              <a:t>,</a:t>
            </a:r>
            <a:r>
              <a:rPr lang="ko-KR" altLang="en-US" b="1" dirty="0">
                <a:solidFill>
                  <a:srgbClr val="0070C0"/>
                </a:solidFill>
              </a:rPr>
              <a:t>주민번호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5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4962D6-97B2-4B1B-9161-33F3A3533ED1}"/>
              </a:ext>
            </a:extLst>
          </p:cNvPr>
          <p:cNvSpPr/>
          <p:nvPr/>
        </p:nvSpPr>
        <p:spPr>
          <a:xfrm>
            <a:off x="313765" y="174505"/>
            <a:ext cx="11716870" cy="291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600" b="1" dirty="0" err="1">
                <a:solidFill>
                  <a:srgbClr val="FF0000"/>
                </a:solidFill>
              </a:rPr>
              <a:t>후보키</a:t>
            </a:r>
            <a:r>
              <a:rPr lang="en-US" altLang="ko-KR" sz="1600" b="1" dirty="0">
                <a:solidFill>
                  <a:srgbClr val="FF0000"/>
                </a:solidFill>
              </a:rPr>
              <a:t>(Candidate Key) </a:t>
            </a:r>
          </a:p>
          <a:p>
            <a:pPr algn="just">
              <a:lnSpc>
                <a:spcPct val="200000"/>
              </a:lnSpc>
            </a:pPr>
            <a:r>
              <a:rPr lang="ko-KR" altLang="en-US" sz="1600" dirty="0"/>
              <a:t>     </a:t>
            </a:r>
            <a:r>
              <a:rPr lang="ko-KR" altLang="en-US" sz="1600" dirty="0" err="1"/>
              <a:t>튜플을</a:t>
            </a:r>
            <a:r>
              <a:rPr lang="ko-KR" altLang="en-US" sz="1600" dirty="0"/>
              <a:t> 유일하게 식별하기 위한 속성의 부분집합 기본키로 사용할 수 있는 속성의 모음 </a:t>
            </a:r>
            <a:endParaRPr lang="en-US" altLang="ko-KR" sz="1600" dirty="0"/>
          </a:p>
          <a:p>
            <a:pPr algn="just">
              <a:lnSpc>
                <a:spcPct val="200000"/>
              </a:lnSpc>
            </a:pPr>
            <a:r>
              <a:rPr lang="ko-KR" altLang="en-US" sz="1600" dirty="0"/>
              <a:t>     모든 릴레이션은 반드시 하나 이상의 </a:t>
            </a:r>
            <a:r>
              <a:rPr lang="ko-KR" altLang="en-US" sz="1600" dirty="0" err="1"/>
              <a:t>후보키</a:t>
            </a:r>
            <a:r>
              <a:rPr lang="ko-KR" altLang="en-US" sz="1600" dirty="0"/>
              <a:t> 가짐 모든 </a:t>
            </a:r>
            <a:r>
              <a:rPr lang="ko-KR" altLang="en-US" sz="1600" dirty="0" err="1"/>
              <a:t>튜플들에</a:t>
            </a:r>
            <a:r>
              <a:rPr lang="ko-KR" altLang="en-US" sz="1600" dirty="0"/>
              <a:t> 대해 유일성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최소성</a:t>
            </a:r>
            <a:r>
              <a:rPr lang="ko-KR" altLang="en-US" sz="1600" dirty="0"/>
              <a:t> 만족</a:t>
            </a:r>
            <a:endParaRPr lang="en-US" altLang="ko-KR" sz="1600" dirty="0"/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모든 </a:t>
            </a:r>
            <a:r>
              <a:rPr lang="ko-KR" altLang="en-US" sz="1600" dirty="0" err="1"/>
              <a:t>릴레이션에는</a:t>
            </a:r>
            <a:r>
              <a:rPr lang="ko-KR" altLang="en-US" sz="1600" dirty="0"/>
              <a:t> 최소한 한 개 이상의 후보 키가 있음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후보 키도 두 개 이상의 </a:t>
            </a:r>
            <a:r>
              <a:rPr lang="ko-KR" altLang="en-US" sz="1600" dirty="0" err="1"/>
              <a:t>애트리뷰트로</a:t>
            </a:r>
            <a:r>
              <a:rPr lang="ko-KR" altLang="en-US" sz="1600" dirty="0"/>
              <a:t> 이루어질 수 있으며 이런 경우에 복합 키</a:t>
            </a:r>
            <a:r>
              <a:rPr lang="en-US" altLang="ko-KR" sz="1600" dirty="0"/>
              <a:t>(composite key)</a:t>
            </a:r>
            <a:r>
              <a:rPr lang="ko-KR" altLang="en-US" sz="1600" dirty="0"/>
              <a:t>라고 부름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323FC-F45F-4566-B04B-8CB153312187}"/>
              </a:ext>
            </a:extLst>
          </p:cNvPr>
          <p:cNvSpPr txBox="1"/>
          <p:nvPr/>
        </p:nvSpPr>
        <p:spPr>
          <a:xfrm>
            <a:off x="1144494" y="2976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4FD82A-24DF-494C-9204-A4B0B91C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26167"/>
              </p:ext>
            </p:extLst>
          </p:nvPr>
        </p:nvGraphicFramePr>
        <p:xfrm>
          <a:off x="1252070" y="3346324"/>
          <a:ext cx="6000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931">
                  <a:extLst>
                    <a:ext uri="{9D8B030D-6E8A-4147-A177-3AD203B41FA5}">
                      <a16:colId xmlns:a16="http://schemas.microsoft.com/office/drawing/2014/main" val="724673377"/>
                    </a:ext>
                  </a:extLst>
                </a:gridCol>
                <a:gridCol w="932329">
                  <a:extLst>
                    <a:ext uri="{9D8B030D-6E8A-4147-A177-3AD203B41FA5}">
                      <a16:colId xmlns:a16="http://schemas.microsoft.com/office/drawing/2014/main" val="1778421215"/>
                    </a:ext>
                  </a:extLst>
                </a:gridCol>
                <a:gridCol w="1461247">
                  <a:extLst>
                    <a:ext uri="{9D8B030D-6E8A-4147-A177-3AD203B41FA5}">
                      <a16:colId xmlns:a16="http://schemas.microsoft.com/office/drawing/2014/main" val="3238779557"/>
                    </a:ext>
                  </a:extLst>
                </a:gridCol>
                <a:gridCol w="2572871">
                  <a:extLst>
                    <a:ext uri="{9D8B030D-6E8A-4147-A177-3AD203B41FA5}">
                      <a16:colId xmlns:a16="http://schemas.microsoft.com/office/drawing/2014/main" val="229066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주민번호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73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C2863C-2FFC-4BFD-A896-6082B04452F5}"/>
              </a:ext>
            </a:extLst>
          </p:cNvPr>
          <p:cNvSpPr txBox="1"/>
          <p:nvPr/>
        </p:nvSpPr>
        <p:spPr>
          <a:xfrm>
            <a:off x="1144494" y="4539452"/>
            <a:ext cx="8707833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수퍼키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학번</a:t>
            </a:r>
            <a:r>
              <a:rPr lang="en-US" altLang="ko-KR" dirty="0"/>
              <a:t>), (</a:t>
            </a:r>
            <a:r>
              <a:rPr lang="ko-KR" altLang="en-US" dirty="0"/>
              <a:t>주민번호</a:t>
            </a:r>
            <a:r>
              <a:rPr lang="en-US" altLang="ko-KR" dirty="0"/>
              <a:t>), 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학과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주민번호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학과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   ………(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학과</a:t>
            </a:r>
            <a:r>
              <a:rPr lang="en-US" altLang="ko-KR" dirty="0"/>
              <a:t>,</a:t>
            </a:r>
            <a:r>
              <a:rPr lang="ko-KR" altLang="en-US" dirty="0"/>
              <a:t>주민번호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>
                <a:solidFill>
                  <a:srgbClr val="0070C0"/>
                </a:solidFill>
              </a:rPr>
              <a:t>후보키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: (</a:t>
            </a:r>
            <a:r>
              <a:rPr lang="ko-KR" altLang="en-US" b="1" dirty="0">
                <a:solidFill>
                  <a:srgbClr val="0070C0"/>
                </a:solidFill>
              </a:rPr>
              <a:t>학번</a:t>
            </a:r>
            <a:r>
              <a:rPr lang="en-US" altLang="ko-KR" b="1" dirty="0">
                <a:solidFill>
                  <a:srgbClr val="0070C0"/>
                </a:solidFill>
              </a:rPr>
              <a:t>), (</a:t>
            </a:r>
            <a:r>
              <a:rPr lang="ko-KR" altLang="en-US" b="1" dirty="0">
                <a:solidFill>
                  <a:srgbClr val="0070C0"/>
                </a:solidFill>
              </a:rPr>
              <a:t>주민번호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30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66D8E5-DFBA-4D1A-B0A6-A3186F831616}"/>
              </a:ext>
            </a:extLst>
          </p:cNvPr>
          <p:cNvSpPr/>
          <p:nvPr/>
        </p:nvSpPr>
        <p:spPr>
          <a:xfrm>
            <a:off x="215152" y="211925"/>
            <a:ext cx="1167204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err="1">
                <a:solidFill>
                  <a:srgbClr val="FF0000"/>
                </a:solidFill>
              </a:rPr>
              <a:t>기본키</a:t>
            </a:r>
            <a:r>
              <a:rPr lang="en-US" altLang="ko-KR" b="1" dirty="0">
                <a:solidFill>
                  <a:srgbClr val="FF0000"/>
                </a:solidFill>
              </a:rPr>
              <a:t>(Primary Key) </a:t>
            </a:r>
          </a:p>
          <a:p>
            <a:pPr algn="just">
              <a:lnSpc>
                <a:spcPct val="150000"/>
              </a:lnSpc>
            </a:pPr>
            <a:r>
              <a:rPr lang="ko-KR" altLang="en-US" dirty="0" err="1"/>
              <a:t>후보키</a:t>
            </a:r>
            <a:r>
              <a:rPr lang="ko-KR" altLang="en-US" dirty="0"/>
              <a:t> 중에서 선택한 </a:t>
            </a:r>
            <a:r>
              <a:rPr lang="ko-KR" altLang="en-US" dirty="0" err="1"/>
              <a:t>주키로</a:t>
            </a:r>
            <a:r>
              <a:rPr lang="ko-KR" altLang="en-US" dirty="0"/>
              <a:t> </a:t>
            </a:r>
            <a:r>
              <a:rPr lang="en-US" altLang="ko-KR" dirty="0"/>
              <a:t>NULL </a:t>
            </a:r>
            <a:r>
              <a:rPr lang="ko-KR" altLang="en-US" dirty="0"/>
              <a:t>불가 한 릴레이션 안에서 특정 </a:t>
            </a:r>
            <a:r>
              <a:rPr lang="ko-KR" altLang="en-US" dirty="0" err="1"/>
              <a:t>튜플을</a:t>
            </a:r>
            <a:r>
              <a:rPr lang="ko-KR" altLang="en-US" dirty="0"/>
              <a:t> 유일하게 구별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/>
              <a:t>동일한 값이 중복되어 저장될 수 없음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D7BAE-5692-4ECC-BFD6-62938B1D044A}"/>
              </a:ext>
            </a:extLst>
          </p:cNvPr>
          <p:cNvSpPr txBox="1"/>
          <p:nvPr/>
        </p:nvSpPr>
        <p:spPr>
          <a:xfrm>
            <a:off x="1001059" y="2510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2E99D0-FC15-4EF1-9C96-BB56DBDFD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24998"/>
              </p:ext>
            </p:extLst>
          </p:nvPr>
        </p:nvGraphicFramePr>
        <p:xfrm>
          <a:off x="1108635" y="2880159"/>
          <a:ext cx="6000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931">
                  <a:extLst>
                    <a:ext uri="{9D8B030D-6E8A-4147-A177-3AD203B41FA5}">
                      <a16:colId xmlns:a16="http://schemas.microsoft.com/office/drawing/2014/main" val="724673377"/>
                    </a:ext>
                  </a:extLst>
                </a:gridCol>
                <a:gridCol w="932329">
                  <a:extLst>
                    <a:ext uri="{9D8B030D-6E8A-4147-A177-3AD203B41FA5}">
                      <a16:colId xmlns:a16="http://schemas.microsoft.com/office/drawing/2014/main" val="1778421215"/>
                    </a:ext>
                  </a:extLst>
                </a:gridCol>
                <a:gridCol w="1461247">
                  <a:extLst>
                    <a:ext uri="{9D8B030D-6E8A-4147-A177-3AD203B41FA5}">
                      <a16:colId xmlns:a16="http://schemas.microsoft.com/office/drawing/2014/main" val="3238779557"/>
                    </a:ext>
                  </a:extLst>
                </a:gridCol>
                <a:gridCol w="2572871">
                  <a:extLst>
                    <a:ext uri="{9D8B030D-6E8A-4147-A177-3AD203B41FA5}">
                      <a16:colId xmlns:a16="http://schemas.microsoft.com/office/drawing/2014/main" val="229066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주민번호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7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B34F3B-5A22-4FBF-929D-ABB06AA9225E}"/>
              </a:ext>
            </a:extLst>
          </p:cNvPr>
          <p:cNvSpPr txBox="1"/>
          <p:nvPr/>
        </p:nvSpPr>
        <p:spPr>
          <a:xfrm>
            <a:off x="1001059" y="3991171"/>
            <a:ext cx="8707833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수퍼키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학번</a:t>
            </a:r>
            <a:r>
              <a:rPr lang="en-US" altLang="ko-KR" dirty="0"/>
              <a:t>), (</a:t>
            </a:r>
            <a:r>
              <a:rPr lang="ko-KR" altLang="en-US" dirty="0"/>
              <a:t>주민번호</a:t>
            </a:r>
            <a:r>
              <a:rPr lang="en-US" altLang="ko-KR" dirty="0"/>
              <a:t>), 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학과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주민번호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학과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………(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학과</a:t>
            </a:r>
            <a:r>
              <a:rPr lang="en-US" altLang="ko-KR" dirty="0"/>
              <a:t>,</a:t>
            </a:r>
            <a:r>
              <a:rPr lang="ko-KR" altLang="en-US" dirty="0"/>
              <a:t>주민번호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후보키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학번</a:t>
            </a:r>
            <a:r>
              <a:rPr lang="en-US" altLang="ko-KR" dirty="0"/>
              <a:t>), (</a:t>
            </a:r>
            <a:r>
              <a:rPr lang="ko-KR" altLang="en-US" dirty="0"/>
              <a:t>주민번호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70C0"/>
                </a:solidFill>
              </a:rPr>
              <a:t>기본키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: (</a:t>
            </a:r>
            <a:r>
              <a:rPr lang="ko-KR" altLang="en-US" b="1" dirty="0">
                <a:solidFill>
                  <a:srgbClr val="0070C0"/>
                </a:solidFill>
              </a:rPr>
              <a:t>학번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22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673BDC-52EB-4714-9F05-D59B8DA132EC}"/>
              </a:ext>
            </a:extLst>
          </p:cNvPr>
          <p:cNvSpPr/>
          <p:nvPr/>
        </p:nvSpPr>
        <p:spPr>
          <a:xfrm>
            <a:off x="896470" y="914657"/>
            <a:ext cx="10999695" cy="4417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ko-KR" altLang="en-US" sz="2400" dirty="0">
                <a:latin typeface="+mj-lt"/>
              </a:rPr>
              <a:t>릴레이션의 기본 키 </a:t>
            </a:r>
            <a:r>
              <a:rPr lang="ko-KR" altLang="en-US" sz="2400" dirty="0" err="1">
                <a:latin typeface="+mj-lt"/>
              </a:rPr>
              <a:t>선정시</a:t>
            </a:r>
            <a:r>
              <a:rPr lang="ko-KR" altLang="en-US" sz="2400" dirty="0">
                <a:latin typeface="+mj-lt"/>
              </a:rPr>
              <a:t> 추가로 고려할 사항</a:t>
            </a:r>
            <a:endParaRPr lang="ko-KR" altLang="en-US" sz="2400" dirty="0">
              <a:latin typeface="+mj-lt"/>
              <a:ea typeface="신명조" charset="-127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+mj-lt"/>
                <a:ea typeface="신명조" charset="-127"/>
              </a:rPr>
              <a:t>애트리뷰트가</a:t>
            </a:r>
            <a:r>
              <a:rPr lang="ko-KR" altLang="en-US" sz="2400" dirty="0">
                <a:latin typeface="+mj-lt"/>
                <a:ea typeface="신명조" charset="-127"/>
              </a:rPr>
              <a:t> 항상 고유한 값을 가질 것인가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+mj-lt"/>
                <a:ea typeface="신명조" charset="-127"/>
              </a:rPr>
              <a:t>애트리뷰트가</a:t>
            </a:r>
            <a:r>
              <a:rPr lang="ko-KR" altLang="en-US" sz="2400" dirty="0">
                <a:latin typeface="+mj-lt"/>
                <a:ea typeface="신명조" charset="-127"/>
              </a:rPr>
              <a:t> 확실하게 </a:t>
            </a:r>
            <a:r>
              <a:rPr lang="ko-KR" altLang="en-US" sz="2400" dirty="0" err="1">
                <a:latin typeface="+mj-lt"/>
                <a:ea typeface="신명조" charset="-127"/>
              </a:rPr>
              <a:t>널값을</a:t>
            </a:r>
            <a:r>
              <a:rPr lang="ko-KR" altLang="en-US" sz="2400" dirty="0">
                <a:latin typeface="+mj-lt"/>
                <a:ea typeface="신명조" charset="-127"/>
              </a:rPr>
              <a:t> 갖지 않을 것인가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+mj-lt"/>
                <a:ea typeface="신명조" charset="-127"/>
              </a:rPr>
              <a:t>애트리뷰트의</a:t>
            </a:r>
            <a:r>
              <a:rPr lang="ko-KR" altLang="en-US" sz="2400" dirty="0">
                <a:latin typeface="+mj-lt"/>
                <a:ea typeface="신명조" charset="-127"/>
              </a:rPr>
              <a:t> 값이 변경될 가능성이 높으면 기본 키로 선정하지 말 것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+mj-lt"/>
                <a:ea typeface="신명조" charset="-127"/>
              </a:rPr>
              <a:t>가능하면 작은 정수 값이나 짧은 문자열을 갖는 </a:t>
            </a:r>
            <a:r>
              <a:rPr lang="ko-KR" altLang="en-US" sz="2400" dirty="0" err="1">
                <a:latin typeface="+mj-lt"/>
                <a:ea typeface="신명조" charset="-127"/>
              </a:rPr>
              <a:t>애트리뷰트</a:t>
            </a:r>
            <a:endParaRPr lang="ko-KR" altLang="en-US" sz="2400" dirty="0">
              <a:latin typeface="+mj-lt"/>
              <a:ea typeface="신명조" charset="-127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+mj-lt"/>
                <a:ea typeface="신명조" charset="-127"/>
              </a:rPr>
              <a:t>가능하면 복합 기본 키를 피할 것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397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982D5A-0C81-45EC-8237-9279B314C2C3}"/>
              </a:ext>
            </a:extLst>
          </p:cNvPr>
          <p:cNvSpPr/>
          <p:nvPr/>
        </p:nvSpPr>
        <p:spPr>
          <a:xfrm>
            <a:off x="591671" y="636764"/>
            <a:ext cx="11465858" cy="125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대체키</a:t>
            </a:r>
            <a:r>
              <a:rPr lang="en-US" altLang="ko-KR" sz="2000" b="1" dirty="0">
                <a:solidFill>
                  <a:srgbClr val="FF0000"/>
                </a:solidFill>
              </a:rPr>
              <a:t>(Alternate Key) </a:t>
            </a:r>
            <a:endParaRPr lang="ko-KR" altLang="en-US" sz="2000" b="1" dirty="0"/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기본 키가 아닌 나머지 후보 키들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학생 </a:t>
            </a:r>
            <a:r>
              <a:rPr lang="ko-KR" altLang="en-US" dirty="0" err="1"/>
              <a:t>릴레이션에서</a:t>
            </a:r>
            <a:r>
              <a:rPr lang="ko-KR" altLang="en-US" dirty="0"/>
              <a:t> 학번을 기본 키로 선정하면 주민등록번호는 대체 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A6C8A-1DD3-4B2A-8FCF-63B7D4CB6F71}"/>
              </a:ext>
            </a:extLst>
          </p:cNvPr>
          <p:cNvSpPr txBox="1"/>
          <p:nvPr/>
        </p:nvSpPr>
        <p:spPr>
          <a:xfrm>
            <a:off x="1001059" y="2510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84AEDA-F5DD-46DF-9A1A-E199904D6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69487"/>
              </p:ext>
            </p:extLst>
          </p:nvPr>
        </p:nvGraphicFramePr>
        <p:xfrm>
          <a:off x="1108635" y="2880159"/>
          <a:ext cx="6000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931">
                  <a:extLst>
                    <a:ext uri="{9D8B030D-6E8A-4147-A177-3AD203B41FA5}">
                      <a16:colId xmlns:a16="http://schemas.microsoft.com/office/drawing/2014/main" val="724673377"/>
                    </a:ext>
                  </a:extLst>
                </a:gridCol>
                <a:gridCol w="932329">
                  <a:extLst>
                    <a:ext uri="{9D8B030D-6E8A-4147-A177-3AD203B41FA5}">
                      <a16:colId xmlns:a16="http://schemas.microsoft.com/office/drawing/2014/main" val="1778421215"/>
                    </a:ext>
                  </a:extLst>
                </a:gridCol>
                <a:gridCol w="1461247">
                  <a:extLst>
                    <a:ext uri="{9D8B030D-6E8A-4147-A177-3AD203B41FA5}">
                      <a16:colId xmlns:a16="http://schemas.microsoft.com/office/drawing/2014/main" val="3238779557"/>
                    </a:ext>
                  </a:extLst>
                </a:gridCol>
                <a:gridCol w="2572871">
                  <a:extLst>
                    <a:ext uri="{9D8B030D-6E8A-4147-A177-3AD203B41FA5}">
                      <a16:colId xmlns:a16="http://schemas.microsoft.com/office/drawing/2014/main" val="229066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주민번호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7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99D681-908C-4AA9-8F56-51824F72A3A4}"/>
              </a:ext>
            </a:extLst>
          </p:cNvPr>
          <p:cNvSpPr txBox="1"/>
          <p:nvPr/>
        </p:nvSpPr>
        <p:spPr>
          <a:xfrm>
            <a:off x="1001059" y="4091872"/>
            <a:ext cx="8707833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수퍼키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학번</a:t>
            </a:r>
            <a:r>
              <a:rPr lang="en-US" altLang="ko-KR" dirty="0"/>
              <a:t>), (</a:t>
            </a:r>
            <a:r>
              <a:rPr lang="ko-KR" altLang="en-US" dirty="0"/>
              <a:t>주민번호</a:t>
            </a:r>
            <a:r>
              <a:rPr lang="en-US" altLang="ko-KR" dirty="0"/>
              <a:t>), 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학과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주민번호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학과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………(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학과</a:t>
            </a:r>
            <a:r>
              <a:rPr lang="en-US" altLang="ko-KR" dirty="0"/>
              <a:t>,</a:t>
            </a:r>
            <a:r>
              <a:rPr lang="ko-KR" altLang="en-US" dirty="0"/>
              <a:t>주민번호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후보키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학번</a:t>
            </a:r>
            <a:r>
              <a:rPr lang="en-US" altLang="ko-KR" dirty="0"/>
              <a:t>), (</a:t>
            </a:r>
            <a:r>
              <a:rPr lang="ko-KR" altLang="en-US" dirty="0"/>
              <a:t>주민번호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대체키 </a:t>
            </a:r>
            <a:r>
              <a:rPr lang="en-US" altLang="ko-KR" b="1" dirty="0">
                <a:solidFill>
                  <a:srgbClr val="0070C0"/>
                </a:solidFill>
              </a:rPr>
              <a:t>: (</a:t>
            </a:r>
            <a:r>
              <a:rPr lang="ko-KR" altLang="en-US" b="1" dirty="0">
                <a:solidFill>
                  <a:srgbClr val="0070C0"/>
                </a:solidFill>
              </a:rPr>
              <a:t>주민번호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0B232E3-2792-41B4-9887-E6EB94C8EFE4}"/>
              </a:ext>
            </a:extLst>
          </p:cNvPr>
          <p:cNvCxnSpPr>
            <a:cxnSpLocks/>
          </p:cNvCxnSpPr>
          <p:nvPr/>
        </p:nvCxnSpPr>
        <p:spPr>
          <a:xfrm>
            <a:off x="1353670" y="3200401"/>
            <a:ext cx="59167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1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1407</Words>
  <Application>Microsoft Office PowerPoint</Application>
  <PresentationFormat>와이드스크린</PresentationFormat>
  <Paragraphs>547</Paragraphs>
  <Slides>43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나눔고딕OTF ExtraBold</vt:lpstr>
      <vt:lpstr>맑은 고딕</vt:lpstr>
      <vt:lpstr>신명조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169</cp:revision>
  <dcterms:created xsi:type="dcterms:W3CDTF">2022-03-17T06:54:42Z</dcterms:created>
  <dcterms:modified xsi:type="dcterms:W3CDTF">2022-03-18T01:40:32Z</dcterms:modified>
</cp:coreProperties>
</file>