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79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ED628-A6CB-4C9F-A861-23627F70A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6DC30-28AB-4B7E-AAA2-EAF5563A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2D16B-DB6E-4430-94E3-A9618811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5640C-5499-4F5F-9FA0-75950DB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B95BE-A9D1-49D8-91D2-232D4991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75588-F749-4CD9-96EB-2F18562F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BD2E-A8D5-42F4-8197-B4F1FF8F1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568B6-5A7D-4A09-AAF4-0B5289EC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709E7-0B30-4B19-A37B-807FE2D4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54643-0646-4B7A-ADFD-5B4AB02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286FC4-62ED-42AE-AD28-404CD2254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A668E-0C13-4C89-9301-6357F734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B754B-FF68-4DAE-8D42-A6802BA4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BB026-CB3E-4BA4-900A-6643C17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758BB-B8A4-4A98-9C37-CE5E0AD4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86ABB-588B-4CC0-A011-29E5B8B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28288-F21A-4637-98FE-A04B1A5D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6D50B-195F-4656-B357-8F51CBC7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392F9-BA6F-4B8D-8DE9-0DB4AF14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7BD1F-C94E-4481-BD5C-7D107044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8AAA8-AB55-46CD-A24A-6C22C025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C252B-2239-48D5-99F3-0ED350B4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97345-1227-4B92-9D02-731677DB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235FE-1304-44AF-9E8C-387F21A0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E90C4-12E8-4A4E-B564-6D3F8733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500A8-F287-4558-B6BF-79428ACA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23AC6-0F39-4ADD-985B-CEB68C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C7E82-053A-4073-8CE3-7923818F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A130B-0E43-4C23-83C1-BF90337B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6BB68-65BA-42AD-90C3-2435E640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3FB06-7059-44C9-BFF8-15917A22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6D18-5A2E-4C7F-B927-0B679DA1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2AE89-B83E-456C-B1FB-42881E1E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EC389-EB7B-44B2-87E0-3DA416FA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545B3-70F8-4BEF-87D8-095DACD3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8C372C-5292-4B7E-9285-837C9000A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FF7C0-8B97-4484-AA3A-109C53A3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712C73-F35E-484E-AAAA-113BA761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6F01DF-24B0-4AE9-851B-64FB6839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EAD3-1F2E-4B46-8072-F8A8A80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A70EBF-C865-48B8-B0F8-FBA71E9E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E9968-CDD0-4B3A-B65E-9103C8F6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3E041-86AD-4635-B2F5-E6C0E642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8DCE4E-B8D6-4930-A534-AF206417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E7E82A-B4B5-42A3-BCE1-FF0ACF44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FEB22-D85C-4079-A2F5-C49B7478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EF43E-7C9A-41BC-A313-C0F22759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6BFDE-8946-4F8A-A46D-C179A578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3B1C3-17EC-4D79-ADC4-B8FAE89F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C3FEC-6D8A-4663-839E-C77386F9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95221-CC1B-447B-B994-3DC3C66E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F1308-44B3-47C6-9349-59777F51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6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6CAE0-F7D0-48B2-8011-835CF3B8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57D68F-4BAA-491C-A64D-4BE77282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6CA06-E5FF-48A0-B403-CEE03DDA0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2CA3E-8184-4EA5-A961-EF52CA37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8F5E4-0A28-4E35-ABEA-717F52D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E6515-4E27-462A-9FA1-B24DC4C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6B5E2-DEFF-4E7F-8BFD-07579C6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D23BC-820F-435D-BB6B-A420B4F27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F7DE2-BB85-4AB8-8CC1-CED05BCD2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CFE9-B5B4-4739-8FA7-8E21C7F6C04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F44F-DB41-4723-8C32-9025FFA93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657C-8E7E-47A3-B21C-582D938F5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A3DC-6454-464B-9BA0-7F3F962E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5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8315-0129-489E-8255-0091CBFB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2" y="365124"/>
            <a:ext cx="10515600" cy="54003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클러스터 구성안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C99F32-500B-4479-9882-3A6D3FC7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8" y="6324815"/>
            <a:ext cx="1617032" cy="5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F084-3870-41E3-9193-D8CE41AAB16A}"/>
              </a:ext>
            </a:extLst>
          </p:cNvPr>
          <p:cNvSpPr/>
          <p:nvPr/>
        </p:nvSpPr>
        <p:spPr>
          <a:xfrm>
            <a:off x="664730" y="339472"/>
            <a:ext cx="103620" cy="591344"/>
          </a:xfrm>
          <a:prstGeom prst="rect">
            <a:avLst/>
          </a:prstGeom>
          <a:solidFill>
            <a:srgbClr val="001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BFAE603-1B33-4512-A5D5-4783C0F9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38371FE5-CD2E-4356-912A-88BC95F0D833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0EE3BB-B56D-41DC-AC8D-AEF6F134BBB6}"/>
              </a:ext>
            </a:extLst>
          </p:cNvPr>
          <p:cNvGrpSpPr/>
          <p:nvPr/>
        </p:nvGrpSpPr>
        <p:grpSpPr>
          <a:xfrm>
            <a:off x="161479" y="3137293"/>
            <a:ext cx="3262314" cy="3474695"/>
            <a:chOff x="838200" y="1188243"/>
            <a:chExt cx="3262314" cy="347469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E1C342C-E73D-46BC-96E9-051A2092BD80}"/>
                </a:ext>
              </a:extLst>
            </p:cNvPr>
            <p:cNvSpPr/>
            <p:nvPr/>
          </p:nvSpPr>
          <p:spPr>
            <a:xfrm>
              <a:off x="1990725" y="1188243"/>
              <a:ext cx="942975" cy="6381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0426C1-D8FC-4DCA-A29B-6D66727E0C3B}"/>
                </a:ext>
              </a:extLst>
            </p:cNvPr>
            <p:cNvGrpSpPr/>
            <p:nvPr/>
          </p:nvGrpSpPr>
          <p:grpSpPr>
            <a:xfrm>
              <a:off x="1114424" y="2123173"/>
              <a:ext cx="2695575" cy="638175"/>
              <a:chOff x="1057275" y="2514600"/>
              <a:chExt cx="2695575" cy="6381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AB15C0BE-5A78-4DEC-9250-2546910F2B01}"/>
                  </a:ext>
                </a:extLst>
              </p:cNvPr>
              <p:cNvSpPr/>
              <p:nvPr/>
            </p:nvSpPr>
            <p:spPr>
              <a:xfrm>
                <a:off x="1057275" y="2514600"/>
                <a:ext cx="942975" cy="63817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244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D5CA7C01-9312-44AA-BAFD-80E83836AB11}"/>
                  </a:ext>
                </a:extLst>
              </p:cNvPr>
              <p:cNvSpPr/>
              <p:nvPr/>
            </p:nvSpPr>
            <p:spPr>
              <a:xfrm>
                <a:off x="2809875" y="2514600"/>
                <a:ext cx="942975" cy="63817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BE2000D-AD16-47CC-B654-6114778B62F1}"/>
                </a:ext>
              </a:extLst>
            </p:cNvPr>
            <p:cNvGrpSpPr/>
            <p:nvPr/>
          </p:nvGrpSpPr>
          <p:grpSpPr>
            <a:xfrm>
              <a:off x="838200" y="4024762"/>
              <a:ext cx="3262314" cy="638176"/>
              <a:chOff x="831054" y="3642860"/>
              <a:chExt cx="3262314" cy="63817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9E29EE9-2EA1-4F2F-8760-1AD3AAEDE7D5}"/>
                  </a:ext>
                </a:extLst>
              </p:cNvPr>
              <p:cNvSpPr/>
              <p:nvPr/>
            </p:nvSpPr>
            <p:spPr>
              <a:xfrm>
                <a:off x="831054" y="3642861"/>
                <a:ext cx="1509714" cy="63817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Rasberry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pi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 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B015344-D219-4562-A6B6-E1AEF86DFAE9}"/>
                  </a:ext>
                </a:extLst>
              </p:cNvPr>
              <p:cNvSpPr/>
              <p:nvPr/>
            </p:nvSpPr>
            <p:spPr>
              <a:xfrm>
                <a:off x="2583654" y="3642860"/>
                <a:ext cx="1509714" cy="63817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Rasberry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pi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 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E22633C-88BF-4619-AA9E-B9BE6E2F49DB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3338512" y="2761348"/>
              <a:ext cx="7145" cy="1263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10FDD6-0468-4679-A348-BA601C59C3A0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1585912" y="1826418"/>
              <a:ext cx="876301" cy="296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C3D43A3-69CC-401B-9CFB-7EC0DDE092C8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2462212" y="1835996"/>
              <a:ext cx="876300" cy="287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FCF7E2B-0EBA-4DBF-AF19-20394CB2FBC6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H="1" flipV="1">
              <a:off x="1585912" y="2761348"/>
              <a:ext cx="7145" cy="1263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AC66F3D-6512-4B22-979A-3CAD4E59D41B}"/>
                </a:ext>
              </a:extLst>
            </p:cNvPr>
            <p:cNvSpPr/>
            <p:nvPr/>
          </p:nvSpPr>
          <p:spPr>
            <a:xfrm>
              <a:off x="1047751" y="3084846"/>
              <a:ext cx="2828922" cy="475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Mapper</a:t>
              </a:r>
              <a:br>
                <a:rPr lang="en-US" altLang="ko-KR" dirty="0"/>
              </a:br>
              <a:r>
                <a:rPr lang="en-US" altLang="ko-KR" dirty="0"/>
                <a:t>Device connector</a:t>
              </a:r>
              <a:endParaRPr lang="ko-KR" altLang="en-US" dirty="0"/>
            </a:p>
          </p:txBody>
        </p:sp>
      </p:grpSp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09DF61DB-6848-4513-A839-B036939BA10E}"/>
              </a:ext>
            </a:extLst>
          </p:cNvPr>
          <p:cNvGrpSpPr/>
          <p:nvPr/>
        </p:nvGrpSpPr>
        <p:grpSpPr>
          <a:xfrm>
            <a:off x="4421536" y="367391"/>
            <a:ext cx="7405739" cy="6413519"/>
            <a:chOff x="3912545" y="365124"/>
            <a:chExt cx="7405739" cy="641351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7F6FFF-DFEE-4F6F-93E2-421D0706C4B9}"/>
                </a:ext>
              </a:extLst>
            </p:cNvPr>
            <p:cNvGrpSpPr/>
            <p:nvPr/>
          </p:nvGrpSpPr>
          <p:grpSpPr>
            <a:xfrm>
              <a:off x="7435616" y="5778126"/>
              <a:ext cx="2321276" cy="1000517"/>
              <a:chOff x="4902971" y="5314650"/>
              <a:chExt cx="2321276" cy="1000517"/>
            </a:xfrm>
          </p:grpSpPr>
          <p:pic>
            <p:nvPicPr>
              <p:cNvPr id="2050" name="Picture 2" descr="컨테이너화, 도커의 장점">
                <a:extLst>
                  <a:ext uri="{FF2B5EF4-FFF2-40B4-BE49-F238E27FC236}">
                    <a16:creationId xmlns:a16="http://schemas.microsoft.com/office/drawing/2014/main" id="{F4A34EFC-F534-40FD-947A-8C8844D5BA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050" y="5314650"/>
                <a:ext cx="847118" cy="75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9827EB-018B-4B89-B6AA-AF9C7C115601}"/>
                  </a:ext>
                </a:extLst>
              </p:cNvPr>
              <p:cNvSpPr txBox="1"/>
              <p:nvPr/>
            </p:nvSpPr>
            <p:spPr>
              <a:xfrm>
                <a:off x="4902971" y="6007390"/>
                <a:ext cx="23212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Federated learning image</a:t>
                </a:r>
                <a:endParaRPr lang="ko-KR" altLang="en-US" sz="1400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FDD0D76-7831-4DB3-A1C1-4E890F17C531}"/>
                </a:ext>
              </a:extLst>
            </p:cNvPr>
            <p:cNvGrpSpPr/>
            <p:nvPr/>
          </p:nvGrpSpPr>
          <p:grpSpPr>
            <a:xfrm>
              <a:off x="7718086" y="2221678"/>
              <a:ext cx="1885773" cy="1001686"/>
              <a:chOff x="5120722" y="5314650"/>
              <a:chExt cx="1885773" cy="1001686"/>
            </a:xfrm>
          </p:grpSpPr>
          <p:pic>
            <p:nvPicPr>
              <p:cNvPr id="67" name="Picture 2" descr="컨테이너화, 도커의 장점">
                <a:extLst>
                  <a:ext uri="{FF2B5EF4-FFF2-40B4-BE49-F238E27FC236}">
                    <a16:creationId xmlns:a16="http://schemas.microsoft.com/office/drawing/2014/main" id="{8F2259B3-02E7-44E4-A209-841AB2596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050" y="5314650"/>
                <a:ext cx="847118" cy="75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49C0ED-4025-4DD7-8D27-54BBD7623B9A}"/>
                  </a:ext>
                </a:extLst>
              </p:cNvPr>
              <p:cNvSpPr txBox="1"/>
              <p:nvPr/>
            </p:nvSpPr>
            <p:spPr>
              <a:xfrm>
                <a:off x="5120722" y="6008559"/>
                <a:ext cx="1885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Aggregator, Gateway</a:t>
                </a:r>
                <a:endParaRPr lang="ko-KR" altLang="en-US" sz="1400" dirty="0"/>
              </a:p>
            </p:txBody>
          </p:sp>
        </p:grpSp>
        <p:grpSp>
          <p:nvGrpSpPr>
            <p:cNvPr id="2051" name="그룹 2050">
              <a:extLst>
                <a:ext uri="{FF2B5EF4-FFF2-40B4-BE49-F238E27FC236}">
                  <a16:creationId xmlns:a16="http://schemas.microsoft.com/office/drawing/2014/main" id="{764EECCF-860E-4804-9321-77460DF4FE5D}"/>
                </a:ext>
              </a:extLst>
            </p:cNvPr>
            <p:cNvGrpSpPr/>
            <p:nvPr/>
          </p:nvGrpSpPr>
          <p:grpSpPr>
            <a:xfrm>
              <a:off x="3912545" y="365124"/>
              <a:ext cx="7405739" cy="6386906"/>
              <a:chOff x="3912545" y="365124"/>
              <a:chExt cx="7405739" cy="6386906"/>
            </a:xfrm>
          </p:grpSpPr>
          <p:grpSp>
            <p:nvGrpSpPr>
              <p:cNvPr id="2048" name="그룹 2047">
                <a:extLst>
                  <a:ext uri="{FF2B5EF4-FFF2-40B4-BE49-F238E27FC236}">
                    <a16:creationId xmlns:a16="http://schemas.microsoft.com/office/drawing/2014/main" id="{4708580F-0B1A-49F2-988A-B3A888194FC5}"/>
                  </a:ext>
                </a:extLst>
              </p:cNvPr>
              <p:cNvGrpSpPr/>
              <p:nvPr/>
            </p:nvGrpSpPr>
            <p:grpSpPr>
              <a:xfrm>
                <a:off x="3912545" y="365124"/>
                <a:ext cx="5885515" cy="6386906"/>
                <a:chOff x="6574637" y="347269"/>
                <a:chExt cx="5885515" cy="6386906"/>
              </a:xfrm>
            </p:grpSpPr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976D0E10-257A-4F3A-B8AC-64EE176339BD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flipH="1">
                  <a:off x="9686925" y="3333273"/>
                  <a:ext cx="5050" cy="2577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B82D9E8D-F286-4DDC-A289-B2093D802B81}"/>
                    </a:ext>
                  </a:extLst>
                </p:cNvPr>
                <p:cNvGrpSpPr/>
                <p:nvPr/>
              </p:nvGrpSpPr>
              <p:grpSpPr>
                <a:xfrm>
                  <a:off x="6574637" y="347269"/>
                  <a:ext cx="5885515" cy="6386906"/>
                  <a:chOff x="6096002" y="1731371"/>
                  <a:chExt cx="4791419" cy="4374154"/>
                </a:xfrm>
              </p:grpSpPr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1C28D5CD-B137-42E4-A24B-DD4B2549F905}"/>
                      </a:ext>
                    </a:extLst>
                  </p:cNvPr>
                  <p:cNvSpPr/>
                  <p:nvPr/>
                </p:nvSpPr>
                <p:spPr>
                  <a:xfrm>
                    <a:off x="6096002" y="1731371"/>
                    <a:ext cx="4791419" cy="43741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8F8B8B18-884C-48CA-87A7-446ED106403A}"/>
                      </a:ext>
                    </a:extLst>
                  </p:cNvPr>
                  <p:cNvSpPr/>
                  <p:nvPr/>
                </p:nvSpPr>
                <p:spPr>
                  <a:xfrm>
                    <a:off x="6338885" y="1959956"/>
                    <a:ext cx="2647950" cy="408933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Core, </a:t>
                    </a:r>
                  </a:p>
                  <a:p>
                    <a:pPr algn="ctr"/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KubeEdge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 master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073F697F-9052-4167-90AE-48F286197BC1}"/>
                      </a:ext>
                    </a:extLst>
                  </p:cNvPr>
                  <p:cNvSpPr/>
                  <p:nvPr/>
                </p:nvSpPr>
                <p:spPr>
                  <a:xfrm>
                    <a:off x="6338885" y="3150938"/>
                    <a:ext cx="2647950" cy="408933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Edges,</a:t>
                    </a:r>
                  </a:p>
                  <a:p>
                    <a:pPr algn="ctr"/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KubeEdge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 agent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D4F4B40-09C6-4337-8B3D-A1BC1B33109B}"/>
                      </a:ext>
                    </a:extLst>
                  </p:cNvPr>
                  <p:cNvSpPr/>
                  <p:nvPr/>
                </p:nvSpPr>
                <p:spPr>
                  <a:xfrm>
                    <a:off x="6338885" y="5541872"/>
                    <a:ext cx="2647950" cy="408933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Devices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4861E453-77A7-40FF-BB01-9FFD510E578E}"/>
                      </a:ext>
                    </a:extLst>
                  </p:cNvPr>
                  <p:cNvSpPr/>
                  <p:nvPr/>
                </p:nvSpPr>
                <p:spPr>
                  <a:xfrm>
                    <a:off x="6338885" y="4346405"/>
                    <a:ext cx="2647950" cy="408933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Edge – Device </a:t>
                    </a:r>
                  </a:p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Connection layer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F7ABAC7-9287-4174-B345-8267228BDE89}"/>
                    </a:ext>
                  </a:extLst>
                </p:cNvPr>
                <p:cNvSpPr txBox="1"/>
                <p:nvPr/>
              </p:nvSpPr>
              <p:spPr>
                <a:xfrm>
                  <a:off x="9353677" y="3025496"/>
                  <a:ext cx="676595" cy="30777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MQTT</a:t>
                  </a:r>
                  <a:endParaRPr lang="ko-KR" altLang="en-US" sz="1400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C96D765-99C8-40F6-A7DB-47C47814BE1E}"/>
                    </a:ext>
                  </a:extLst>
                </p:cNvPr>
                <p:cNvSpPr txBox="1"/>
                <p:nvPr/>
              </p:nvSpPr>
              <p:spPr>
                <a:xfrm>
                  <a:off x="8902896" y="3376861"/>
                  <a:ext cx="15680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Device status</a:t>
                  </a:r>
                  <a:endParaRPr lang="ko-KR" altLang="en-US" dirty="0"/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8E9847CF-360D-46F5-AA33-C982EB051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9022" y="3045933"/>
                  <a:ext cx="1" cy="28426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A875B444-E55D-4405-8219-D62561218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9022" y="1278139"/>
                  <a:ext cx="0" cy="11419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9" name="TextBox 2048">
                <a:extLst>
                  <a:ext uri="{FF2B5EF4-FFF2-40B4-BE49-F238E27FC236}">
                    <a16:creationId xmlns:a16="http://schemas.microsoft.com/office/drawing/2014/main" id="{2800438C-2C11-4C4B-806B-3EC2AA1FA71D}"/>
                  </a:ext>
                </a:extLst>
              </p:cNvPr>
              <p:cNvSpPr txBox="1"/>
              <p:nvPr/>
            </p:nvSpPr>
            <p:spPr>
              <a:xfrm>
                <a:off x="10575773" y="5984481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gRPC</a:t>
                </a:r>
                <a:endParaRPr lang="ko-KR" altLang="en-US" dirty="0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1A6F56D-C756-4626-A7AE-38ADB18DD11C}"/>
                </a:ext>
              </a:extLst>
            </p:cNvPr>
            <p:cNvGrpSpPr/>
            <p:nvPr/>
          </p:nvGrpSpPr>
          <p:grpSpPr>
            <a:xfrm>
              <a:off x="8016083" y="476694"/>
              <a:ext cx="1289777" cy="1012469"/>
              <a:chOff x="5418720" y="5314650"/>
              <a:chExt cx="1289777" cy="1012469"/>
            </a:xfrm>
          </p:grpSpPr>
          <p:pic>
            <p:nvPicPr>
              <p:cNvPr id="73" name="Picture 2" descr="컨테이너화, 도커의 장점">
                <a:extLst>
                  <a:ext uri="{FF2B5EF4-FFF2-40B4-BE49-F238E27FC236}">
                    <a16:creationId xmlns:a16="http://schemas.microsoft.com/office/drawing/2014/main" id="{CF0A9E82-1B61-44AE-BB70-96B2A00A0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050" y="5314650"/>
                <a:ext cx="847118" cy="75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5C74F7C-4233-459A-8F4D-6659963B6FB4}"/>
                  </a:ext>
                </a:extLst>
              </p:cNvPr>
              <p:cNvSpPr txBox="1"/>
              <p:nvPr/>
            </p:nvSpPr>
            <p:spPr>
              <a:xfrm>
                <a:off x="5418720" y="6019342"/>
                <a:ext cx="1289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Global Model</a:t>
                </a:r>
                <a:endParaRPr lang="ko-KR" altLang="en-US" sz="1400" dirty="0"/>
              </a:p>
            </p:txBody>
          </p:sp>
        </p:grp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1EAD0D5D-EFF6-4243-AD55-8CDD77DC344C}"/>
              </a:ext>
            </a:extLst>
          </p:cNvPr>
          <p:cNvSpPr txBox="1"/>
          <p:nvPr/>
        </p:nvSpPr>
        <p:spPr>
          <a:xfrm>
            <a:off x="4731639" y="3712689"/>
            <a:ext cx="22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MSG (IP, Parameter)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676764-8566-4B19-B0B2-D32CAA0749C1}"/>
              </a:ext>
            </a:extLst>
          </p:cNvPr>
          <p:cNvSpPr txBox="1"/>
          <p:nvPr/>
        </p:nvSpPr>
        <p:spPr>
          <a:xfrm>
            <a:off x="4741257" y="1725021"/>
            <a:ext cx="22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MSG (IP, Parameter)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38A998-6B68-4C6D-8255-E298D5C67629}"/>
              </a:ext>
            </a:extLst>
          </p:cNvPr>
          <p:cNvCxnSpPr>
            <a:cxnSpLocks/>
          </p:cNvCxnSpPr>
          <p:nvPr/>
        </p:nvCxnSpPr>
        <p:spPr>
          <a:xfrm flipH="1">
            <a:off x="10574968" y="6184928"/>
            <a:ext cx="49364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>
            <a:extLst>
              <a:ext uri="{FF2B5EF4-FFF2-40B4-BE49-F238E27FC236}">
                <a16:creationId xmlns:a16="http://schemas.microsoft.com/office/drawing/2014/main" id="{2131F239-6B5B-43AA-9894-7C941B1CB6BF}"/>
              </a:ext>
            </a:extLst>
          </p:cNvPr>
          <p:cNvSpPr txBox="1"/>
          <p:nvPr/>
        </p:nvSpPr>
        <p:spPr>
          <a:xfrm>
            <a:off x="299008" y="1249869"/>
            <a:ext cx="3782589" cy="17007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KubeEdge</a:t>
            </a:r>
            <a:r>
              <a:rPr lang="en-US" altLang="ko-KR" dirty="0"/>
              <a:t>: Core</a:t>
            </a:r>
            <a:r>
              <a:rPr lang="ko-KR" altLang="en-US" dirty="0"/>
              <a:t>에서 </a:t>
            </a:r>
            <a:r>
              <a:rPr lang="en-US" altLang="ko-KR" dirty="0"/>
              <a:t>Edge </a:t>
            </a:r>
            <a:r>
              <a:rPr lang="ko-KR" altLang="en-US" dirty="0"/>
              <a:t>및 디바이스 관리용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gRPC</a:t>
            </a:r>
            <a:r>
              <a:rPr lang="en-US" altLang="ko-KR" dirty="0"/>
              <a:t>: </a:t>
            </a:r>
            <a:r>
              <a:rPr lang="ko-KR" altLang="en-US" dirty="0"/>
              <a:t>연합학습 시 파라미터 전송용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AB1534-3775-4C4F-AADA-F827FB2A380F}"/>
              </a:ext>
            </a:extLst>
          </p:cNvPr>
          <p:cNvSpPr/>
          <p:nvPr/>
        </p:nvSpPr>
        <p:spPr>
          <a:xfrm>
            <a:off x="5039637" y="6088156"/>
            <a:ext cx="652568" cy="301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Agent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8315-0129-489E-8255-0091CBFB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2" y="365124"/>
            <a:ext cx="10515600" cy="54003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Edge</a:t>
            </a:r>
            <a:r>
              <a:rPr lang="ko-KR" altLang="en-US" sz="2800" dirty="0"/>
              <a:t> </a:t>
            </a:r>
            <a:r>
              <a:rPr lang="en-US" altLang="ko-KR" sz="2800" dirty="0"/>
              <a:t>– Device</a:t>
            </a:r>
            <a:r>
              <a:rPr lang="ko-KR" altLang="en-US" sz="2800" dirty="0"/>
              <a:t> 연결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C99F32-500B-4479-9882-3A6D3FC7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8" y="6324815"/>
            <a:ext cx="1617032" cy="5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F084-3870-41E3-9193-D8CE41AAB16A}"/>
              </a:ext>
            </a:extLst>
          </p:cNvPr>
          <p:cNvSpPr/>
          <p:nvPr/>
        </p:nvSpPr>
        <p:spPr>
          <a:xfrm>
            <a:off x="664730" y="339472"/>
            <a:ext cx="103620" cy="591344"/>
          </a:xfrm>
          <a:prstGeom prst="rect">
            <a:avLst/>
          </a:prstGeom>
          <a:solidFill>
            <a:srgbClr val="001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BFAE603-1B33-4512-A5D5-4783C0F9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38371FE5-CD2E-4356-912A-88BC95F0D833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3810EE6-212F-4027-9939-09008B2B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82" y="1606328"/>
            <a:ext cx="1979818" cy="418538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9DC54B7-5F4A-4CDC-8842-D43599CC5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2" r="11070"/>
          <a:stretch/>
        </p:blipFill>
        <p:spPr>
          <a:xfrm>
            <a:off x="5863000" y="1850099"/>
            <a:ext cx="4127500" cy="30835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38C96B-1928-4974-A97B-94C53971C5FB}"/>
              </a:ext>
            </a:extLst>
          </p:cNvPr>
          <p:cNvSpPr/>
          <p:nvPr/>
        </p:nvSpPr>
        <p:spPr>
          <a:xfrm>
            <a:off x="1676400" y="2157253"/>
            <a:ext cx="2070100" cy="52244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244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96FBD8-C808-495E-A201-B8AEA468F99F}"/>
              </a:ext>
            </a:extLst>
          </p:cNvPr>
          <p:cNvSpPr/>
          <p:nvPr/>
        </p:nvSpPr>
        <p:spPr>
          <a:xfrm>
            <a:off x="1676400" y="3391865"/>
            <a:ext cx="2070100" cy="52244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58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9909301-265D-4871-87C9-1DFC8E3935D9}"/>
              </a:ext>
            </a:extLst>
          </p:cNvPr>
          <p:cNvSpPr/>
          <p:nvPr/>
        </p:nvSpPr>
        <p:spPr>
          <a:xfrm rot="11762324">
            <a:off x="3733276" y="2688478"/>
            <a:ext cx="2748275" cy="265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5B3CFA74-BFBA-49C0-894E-21D7053D6044}"/>
              </a:ext>
            </a:extLst>
          </p:cNvPr>
          <p:cNvSpPr/>
          <p:nvPr/>
        </p:nvSpPr>
        <p:spPr>
          <a:xfrm rot="10800000">
            <a:off x="3746499" y="3604265"/>
            <a:ext cx="4699001" cy="265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1CB5D-BDFD-41AE-A8BF-671A99A5F272}"/>
              </a:ext>
            </a:extLst>
          </p:cNvPr>
          <p:cNvSpPr txBox="1"/>
          <p:nvPr/>
        </p:nvSpPr>
        <p:spPr>
          <a:xfrm rot="1032970">
            <a:off x="4006746" y="2308605"/>
            <a:ext cx="190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MQTT </a:t>
            </a:r>
            <a:r>
              <a:rPr lang="ko-KR" altLang="en-US" dirty="0"/>
              <a:t>토픽 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F46FEE-C5A8-47FF-99C0-2600B0C61F53}"/>
              </a:ext>
            </a:extLst>
          </p:cNvPr>
          <p:cNvSpPr txBox="1"/>
          <p:nvPr/>
        </p:nvSpPr>
        <p:spPr>
          <a:xfrm>
            <a:off x="3916378" y="3329686"/>
            <a:ext cx="190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MQTT </a:t>
            </a:r>
            <a:r>
              <a:rPr lang="ko-KR" altLang="en-US" dirty="0"/>
              <a:t>토픽 가입</a:t>
            </a:r>
          </a:p>
        </p:txBody>
      </p:sp>
    </p:spTree>
    <p:extLst>
      <p:ext uri="{BB962C8B-B14F-4D97-AF65-F5344CB8AC3E}">
        <p14:creationId xmlns:p14="http://schemas.microsoft.com/office/powerpoint/2010/main" val="240330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BCBD6BE7-FD7C-4617-967E-4E9298B12B78}"/>
              </a:ext>
            </a:extLst>
          </p:cNvPr>
          <p:cNvCxnSpPr>
            <a:cxnSpLocks/>
          </p:cNvCxnSpPr>
          <p:nvPr/>
        </p:nvCxnSpPr>
        <p:spPr>
          <a:xfrm>
            <a:off x="3337367" y="5915720"/>
            <a:ext cx="461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CB9EC9-80B8-41E2-90FA-E559EA4DC0F2}"/>
              </a:ext>
            </a:extLst>
          </p:cNvPr>
          <p:cNvSpPr/>
          <p:nvPr/>
        </p:nvSpPr>
        <p:spPr>
          <a:xfrm>
            <a:off x="955254" y="2251755"/>
            <a:ext cx="10056505" cy="1410755"/>
          </a:xfrm>
          <a:prstGeom prst="rect">
            <a:avLst/>
          </a:prstGeom>
          <a:solidFill>
            <a:schemeClr val="accent6">
              <a:lumMod val="40000"/>
              <a:lumOff val="60000"/>
              <a:alpha val="1803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0A44DA3F-EB7B-4796-937E-41D4A61339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4695" y="4627964"/>
            <a:ext cx="291578" cy="63958"/>
          </a:xfrm>
          <a:prstGeom prst="bentConnector4">
            <a:avLst>
              <a:gd name="adj1" fmla="val 780"/>
              <a:gd name="adj2" fmla="val 371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67EBDF-584D-4A3B-8774-124456A70068}"/>
              </a:ext>
            </a:extLst>
          </p:cNvPr>
          <p:cNvCxnSpPr>
            <a:cxnSpLocks/>
          </p:cNvCxnSpPr>
          <p:nvPr/>
        </p:nvCxnSpPr>
        <p:spPr>
          <a:xfrm flipH="1" flipV="1">
            <a:off x="8070056" y="4026236"/>
            <a:ext cx="2098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65E2EC2-C108-4FDA-9BF9-352426C81CE7}"/>
              </a:ext>
            </a:extLst>
          </p:cNvPr>
          <p:cNvCxnSpPr>
            <a:cxnSpLocks/>
          </p:cNvCxnSpPr>
          <p:nvPr/>
        </p:nvCxnSpPr>
        <p:spPr>
          <a:xfrm>
            <a:off x="3348435" y="2170470"/>
            <a:ext cx="0" cy="4006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386803-ECDC-4115-BA80-D00608ED561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04187" y="2350168"/>
            <a:ext cx="1636" cy="37824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5DDB2C-7697-4100-A863-B2E5E303D4D4}"/>
              </a:ext>
            </a:extLst>
          </p:cNvPr>
          <p:cNvSpPr/>
          <p:nvPr/>
        </p:nvSpPr>
        <p:spPr>
          <a:xfrm>
            <a:off x="838200" y="1259998"/>
            <a:ext cx="10290615" cy="4946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BC7664-389A-415B-9308-61036C7739C8}"/>
              </a:ext>
            </a:extLst>
          </p:cNvPr>
          <p:cNvSpPr/>
          <p:nvPr/>
        </p:nvSpPr>
        <p:spPr>
          <a:xfrm>
            <a:off x="3284474" y="2643189"/>
            <a:ext cx="127918" cy="583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E2D5B98-289D-47F1-AFFF-15C79AB29D89}"/>
              </a:ext>
            </a:extLst>
          </p:cNvPr>
          <p:cNvGrpSpPr/>
          <p:nvPr/>
        </p:nvGrpSpPr>
        <p:grpSpPr>
          <a:xfrm>
            <a:off x="982270" y="1629583"/>
            <a:ext cx="447106" cy="720585"/>
            <a:chOff x="1217509" y="1289838"/>
            <a:chExt cx="695011" cy="1196876"/>
          </a:xfrm>
        </p:grpSpPr>
        <p:sp>
          <p:nvSpPr>
            <p:cNvPr id="8" name="웃는 얼굴 7">
              <a:extLst>
                <a:ext uri="{FF2B5EF4-FFF2-40B4-BE49-F238E27FC236}">
                  <a16:creationId xmlns:a16="http://schemas.microsoft.com/office/drawing/2014/main" id="{CF0DF185-9CB2-4EF8-9C61-FC307EC678DC}"/>
                </a:ext>
              </a:extLst>
            </p:cNvPr>
            <p:cNvSpPr/>
            <p:nvPr/>
          </p:nvSpPr>
          <p:spPr>
            <a:xfrm>
              <a:off x="1370012" y="1289838"/>
              <a:ext cx="408372" cy="368947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F3F001C-BD78-40AC-8A86-10B8F15CEDB8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 flipH="1">
              <a:off x="1562470" y="1658785"/>
              <a:ext cx="11728" cy="32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E60914-6777-4D69-850C-8068D7074E0B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 flipH="1">
              <a:off x="1370012" y="1658785"/>
              <a:ext cx="204186" cy="155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59CB7C1-A81C-4C1C-9513-6EA5C3C85E4D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1574198" y="1658785"/>
              <a:ext cx="240315" cy="155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A129F98-AD0A-45AE-9320-C6F8059C8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0012" y="1979720"/>
              <a:ext cx="204187" cy="120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F9B4433-7191-4FBA-8756-08B08A250B42}"/>
                </a:ext>
              </a:extLst>
            </p:cNvPr>
            <p:cNvCxnSpPr/>
            <p:nvPr/>
          </p:nvCxnSpPr>
          <p:spPr>
            <a:xfrm>
              <a:off x="1562470" y="1979720"/>
              <a:ext cx="215914" cy="120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3A4A0-B71E-4F1C-805B-0DEC38524543}"/>
                </a:ext>
              </a:extLst>
            </p:cNvPr>
            <p:cNvSpPr txBox="1"/>
            <p:nvPr/>
          </p:nvSpPr>
          <p:spPr>
            <a:xfrm>
              <a:off x="1217509" y="2039990"/>
              <a:ext cx="695011" cy="446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User</a:t>
              </a:r>
              <a:endParaRPr lang="ko-KR" altLang="en-US" sz="800" b="1" dirty="0"/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224F16E-DBEC-4D90-A715-7909113A385E}"/>
              </a:ext>
            </a:extLst>
          </p:cNvPr>
          <p:cNvSpPr/>
          <p:nvPr/>
        </p:nvSpPr>
        <p:spPr>
          <a:xfrm>
            <a:off x="2970008" y="1725033"/>
            <a:ext cx="753233" cy="387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Core,</a:t>
            </a:r>
          </a:p>
          <a:p>
            <a:pPr algn="ctr"/>
            <a:r>
              <a:rPr lang="en-US" altLang="ko-KR" sz="800" b="1" dirty="0"/>
              <a:t>master</a:t>
            </a:r>
            <a:endParaRPr lang="ko-KR" altLang="en-US" sz="8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9332C45-13A4-441F-8119-7E5067F32623}"/>
              </a:ext>
            </a:extLst>
          </p:cNvPr>
          <p:cNvSpPr/>
          <p:nvPr/>
        </p:nvSpPr>
        <p:spPr>
          <a:xfrm>
            <a:off x="7557738" y="1725033"/>
            <a:ext cx="753233" cy="387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Devices</a:t>
            </a:r>
            <a:endParaRPr lang="ko-KR" altLang="en-US" sz="8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1954BC6-775E-4B50-A0A2-EADC941D79E7}"/>
              </a:ext>
            </a:extLst>
          </p:cNvPr>
          <p:cNvCxnSpPr>
            <a:cxnSpLocks/>
          </p:cNvCxnSpPr>
          <p:nvPr/>
        </p:nvCxnSpPr>
        <p:spPr>
          <a:xfrm>
            <a:off x="1204186" y="2703514"/>
            <a:ext cx="2056871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CC4CF3F-F682-49FB-8803-1FAF77EA4463}"/>
              </a:ext>
            </a:extLst>
          </p:cNvPr>
          <p:cNvSpPr txBox="1"/>
          <p:nvPr/>
        </p:nvSpPr>
        <p:spPr>
          <a:xfrm>
            <a:off x="1488016" y="2444354"/>
            <a:ext cx="1421685" cy="26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 Change device status</a:t>
            </a:r>
            <a:endParaRPr lang="ko-KR" altLang="en-US" sz="8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28CEF4-C332-4251-ADFB-083232F90DB4}"/>
              </a:ext>
            </a:extLst>
          </p:cNvPr>
          <p:cNvSpPr txBox="1"/>
          <p:nvPr/>
        </p:nvSpPr>
        <p:spPr>
          <a:xfrm>
            <a:off x="3301344" y="2684007"/>
            <a:ext cx="2340630" cy="26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Calling the agent to apply the changes</a:t>
            </a:r>
            <a:endParaRPr lang="ko-KR" altLang="en-US" sz="800" b="1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AA238F1-3E14-46AE-A4E1-CCAF66883CA3}"/>
              </a:ext>
            </a:extLst>
          </p:cNvPr>
          <p:cNvCxnSpPr>
            <a:cxnSpLocks/>
          </p:cNvCxnSpPr>
          <p:nvPr/>
        </p:nvCxnSpPr>
        <p:spPr>
          <a:xfrm>
            <a:off x="3417187" y="2877128"/>
            <a:ext cx="223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5B5A853-0477-4CB5-8A55-0404A70754A4}"/>
              </a:ext>
            </a:extLst>
          </p:cNvPr>
          <p:cNvCxnSpPr>
            <a:cxnSpLocks/>
          </p:cNvCxnSpPr>
          <p:nvPr/>
        </p:nvCxnSpPr>
        <p:spPr>
          <a:xfrm>
            <a:off x="7958130" y="2170470"/>
            <a:ext cx="26128" cy="40357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BD723B-9211-471F-8BA2-F911386AFB4C}"/>
              </a:ext>
            </a:extLst>
          </p:cNvPr>
          <p:cNvSpPr/>
          <p:nvPr/>
        </p:nvSpPr>
        <p:spPr>
          <a:xfrm>
            <a:off x="7908153" y="2973641"/>
            <a:ext cx="127918" cy="583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CC355F-8273-4CA4-8132-20F167DF0DA3}"/>
              </a:ext>
            </a:extLst>
          </p:cNvPr>
          <p:cNvSpPr txBox="1"/>
          <p:nvPr/>
        </p:nvSpPr>
        <p:spPr>
          <a:xfrm>
            <a:off x="8514018" y="3837386"/>
            <a:ext cx="1181052" cy="26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Federate Learning</a:t>
            </a:r>
            <a:endParaRPr lang="ko-KR" altLang="en-US" sz="8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640944-E6F2-4D59-8AAE-4BF1F1A93599}"/>
              </a:ext>
            </a:extLst>
          </p:cNvPr>
          <p:cNvSpPr txBox="1"/>
          <p:nvPr/>
        </p:nvSpPr>
        <p:spPr>
          <a:xfrm>
            <a:off x="9362788" y="945981"/>
            <a:ext cx="1879542" cy="384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 </a:t>
            </a:r>
            <a:r>
              <a:rPr lang="ko-KR" altLang="en-US" sz="1400" dirty="0"/>
              <a:t>연합학습 실행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7DE1196-7A27-4C9C-B561-680120739BD7}"/>
              </a:ext>
            </a:extLst>
          </p:cNvPr>
          <p:cNvSpPr/>
          <p:nvPr/>
        </p:nvSpPr>
        <p:spPr>
          <a:xfrm>
            <a:off x="5263873" y="1725033"/>
            <a:ext cx="753233" cy="387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Edge,</a:t>
            </a:r>
          </a:p>
          <a:p>
            <a:pPr algn="ctr"/>
            <a:r>
              <a:rPr lang="en-US" altLang="ko-KR" sz="800" b="1" dirty="0"/>
              <a:t>agent</a:t>
            </a:r>
            <a:endParaRPr lang="ko-KR" altLang="en-US" sz="800" b="1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8EF0278-9922-4A32-8D9B-55680E66A49C}"/>
              </a:ext>
            </a:extLst>
          </p:cNvPr>
          <p:cNvCxnSpPr>
            <a:cxnSpLocks/>
          </p:cNvCxnSpPr>
          <p:nvPr/>
        </p:nvCxnSpPr>
        <p:spPr>
          <a:xfrm>
            <a:off x="5616357" y="2169358"/>
            <a:ext cx="0" cy="4006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C6BE30-7915-492F-B445-F8DA7549545D}"/>
              </a:ext>
            </a:extLst>
          </p:cNvPr>
          <p:cNvSpPr/>
          <p:nvPr/>
        </p:nvSpPr>
        <p:spPr>
          <a:xfrm>
            <a:off x="5552393" y="4150075"/>
            <a:ext cx="127918" cy="388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AA1672-7708-4456-949F-1FE946175769}"/>
              </a:ext>
            </a:extLst>
          </p:cNvPr>
          <p:cNvSpPr txBox="1"/>
          <p:nvPr/>
        </p:nvSpPr>
        <p:spPr>
          <a:xfrm>
            <a:off x="6107671" y="3995077"/>
            <a:ext cx="138074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/>
              <a:t>Send Parameter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/>
              <a:t>(</a:t>
            </a:r>
            <a:r>
              <a:rPr lang="en-US" altLang="ko-KR" sz="800" b="1" dirty="0" err="1"/>
              <a:t>gRPC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88AEE36-7214-4302-8BF9-EB8F3D2682F6}"/>
              </a:ext>
            </a:extLst>
          </p:cNvPr>
          <p:cNvSpPr/>
          <p:nvPr/>
        </p:nvSpPr>
        <p:spPr>
          <a:xfrm>
            <a:off x="7906529" y="3969239"/>
            <a:ext cx="127918" cy="331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58D35BFC-E30E-45AF-B82A-0940F082D157}"/>
              </a:ext>
            </a:extLst>
          </p:cNvPr>
          <p:cNvCxnSpPr>
            <a:cxnSpLocks/>
          </p:cNvCxnSpPr>
          <p:nvPr/>
        </p:nvCxnSpPr>
        <p:spPr>
          <a:xfrm flipH="1">
            <a:off x="5707856" y="4227387"/>
            <a:ext cx="218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ED55388-090F-43E6-AFD4-5D506D90B6BE}"/>
              </a:ext>
            </a:extLst>
          </p:cNvPr>
          <p:cNvSpPr txBox="1"/>
          <p:nvPr/>
        </p:nvSpPr>
        <p:spPr>
          <a:xfrm>
            <a:off x="5770835" y="4569319"/>
            <a:ext cx="1477112" cy="26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Parameter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Aggregation</a:t>
            </a:r>
            <a:endParaRPr lang="ko-KR" altLang="en-US" sz="8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AF39047-BA13-46A0-8AC9-BD3BBA1049A2}"/>
              </a:ext>
            </a:extLst>
          </p:cNvPr>
          <p:cNvSpPr txBox="1"/>
          <p:nvPr/>
        </p:nvSpPr>
        <p:spPr>
          <a:xfrm>
            <a:off x="3796057" y="4788948"/>
            <a:ext cx="138074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/>
              <a:t>Send Parameter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/>
              <a:t>(</a:t>
            </a:r>
            <a:r>
              <a:rPr lang="en-US" altLang="ko-KR" sz="800" b="1" dirty="0" err="1"/>
              <a:t>gRPC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949C28D9-4487-46AF-80C5-495A33B971DE}"/>
              </a:ext>
            </a:extLst>
          </p:cNvPr>
          <p:cNvCxnSpPr>
            <a:cxnSpLocks/>
          </p:cNvCxnSpPr>
          <p:nvPr/>
        </p:nvCxnSpPr>
        <p:spPr>
          <a:xfrm flipH="1">
            <a:off x="3435814" y="5035922"/>
            <a:ext cx="2214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59CF07D-8561-4C77-93D6-8DAA9C8596FB}"/>
              </a:ext>
            </a:extLst>
          </p:cNvPr>
          <p:cNvSpPr/>
          <p:nvPr/>
        </p:nvSpPr>
        <p:spPr>
          <a:xfrm>
            <a:off x="5554255" y="4776175"/>
            <a:ext cx="127918" cy="327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AEDA9B21-4CEB-4EC9-9C78-CB824BB37D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8805" y="5465222"/>
            <a:ext cx="291578" cy="63958"/>
          </a:xfrm>
          <a:prstGeom prst="bentConnector4">
            <a:avLst>
              <a:gd name="adj1" fmla="val 780"/>
              <a:gd name="adj2" fmla="val 371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74532-682A-4350-B99C-AF15C016F522}"/>
              </a:ext>
            </a:extLst>
          </p:cNvPr>
          <p:cNvSpPr txBox="1"/>
          <p:nvPr/>
        </p:nvSpPr>
        <p:spPr>
          <a:xfrm>
            <a:off x="3435814" y="5400001"/>
            <a:ext cx="1406200" cy="26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Update Central model</a:t>
            </a:r>
            <a:endParaRPr lang="ko-KR" altLang="en-US" sz="800" b="1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7630A67-ACE7-416C-8C5F-8255C4A9DC1B}"/>
              </a:ext>
            </a:extLst>
          </p:cNvPr>
          <p:cNvSpPr/>
          <p:nvPr/>
        </p:nvSpPr>
        <p:spPr>
          <a:xfrm>
            <a:off x="3289269" y="5607263"/>
            <a:ext cx="127918" cy="371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73F2265-D503-41D3-85F7-658F00B1D10B}"/>
              </a:ext>
            </a:extLst>
          </p:cNvPr>
          <p:cNvSpPr txBox="1"/>
          <p:nvPr/>
        </p:nvSpPr>
        <p:spPr>
          <a:xfrm>
            <a:off x="4918965" y="5682008"/>
            <a:ext cx="138074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/>
              <a:t>Send Parameter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/>
              <a:t>(</a:t>
            </a:r>
            <a:r>
              <a:rPr lang="en-US" altLang="ko-KR" sz="800" b="1" dirty="0" err="1"/>
              <a:t>gRPC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B8C1F1-989A-4503-BC84-42183A4B1428}"/>
              </a:ext>
            </a:extLst>
          </p:cNvPr>
          <p:cNvSpPr/>
          <p:nvPr/>
        </p:nvSpPr>
        <p:spPr>
          <a:xfrm>
            <a:off x="5550962" y="2753002"/>
            <a:ext cx="127918" cy="583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F2E8014-6806-4708-B3E4-AC2F6279AC55}"/>
              </a:ext>
            </a:extLst>
          </p:cNvPr>
          <p:cNvCxnSpPr>
            <a:cxnSpLocks/>
          </p:cNvCxnSpPr>
          <p:nvPr/>
        </p:nvCxnSpPr>
        <p:spPr>
          <a:xfrm>
            <a:off x="5689560" y="3087463"/>
            <a:ext cx="2216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87C62A-819B-446F-B157-EA4D2F691E36}"/>
              </a:ext>
            </a:extLst>
          </p:cNvPr>
          <p:cNvSpPr txBox="1"/>
          <p:nvPr/>
        </p:nvSpPr>
        <p:spPr>
          <a:xfrm>
            <a:off x="5917897" y="2762322"/>
            <a:ext cx="1764309" cy="422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Send a message to a device </a:t>
            </a:r>
          </a:p>
          <a:p>
            <a:pPr algn="ctr"/>
            <a:r>
              <a:rPr lang="en-US" altLang="ko-KR" sz="800" b="1" dirty="0"/>
              <a:t>associated with the Mapper</a:t>
            </a:r>
            <a:endParaRPr lang="ko-KR" altLang="en-US" sz="800" b="1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81E0F5-ED7C-4A90-88EF-4F34BA08F234}"/>
              </a:ext>
            </a:extLst>
          </p:cNvPr>
          <p:cNvSpPr/>
          <p:nvPr/>
        </p:nvSpPr>
        <p:spPr>
          <a:xfrm>
            <a:off x="9851604" y="1725033"/>
            <a:ext cx="753233" cy="387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Device</a:t>
            </a:r>
            <a:br>
              <a:rPr lang="en-US" altLang="ko-KR" sz="800" b="1" dirty="0"/>
            </a:br>
            <a:r>
              <a:rPr lang="en-US" altLang="ko-KR" sz="800" b="1" dirty="0"/>
              <a:t>Agent</a:t>
            </a:r>
            <a:endParaRPr lang="ko-KR" altLang="en-US" sz="800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56BF7DF-1D56-4C07-9CA5-68C63EB5DBFB}"/>
              </a:ext>
            </a:extLst>
          </p:cNvPr>
          <p:cNvCxnSpPr>
            <a:cxnSpLocks/>
          </p:cNvCxnSpPr>
          <p:nvPr/>
        </p:nvCxnSpPr>
        <p:spPr>
          <a:xfrm>
            <a:off x="10228222" y="2170470"/>
            <a:ext cx="16328" cy="40357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2820316-0075-4738-944B-E87B21963423}"/>
              </a:ext>
            </a:extLst>
          </p:cNvPr>
          <p:cNvSpPr/>
          <p:nvPr/>
        </p:nvSpPr>
        <p:spPr>
          <a:xfrm>
            <a:off x="10174641" y="3132930"/>
            <a:ext cx="127918" cy="1040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D8B6A5F-6447-4A1E-BA8D-2C5DF78C9CA6}"/>
              </a:ext>
            </a:extLst>
          </p:cNvPr>
          <p:cNvCxnSpPr>
            <a:cxnSpLocks/>
          </p:cNvCxnSpPr>
          <p:nvPr/>
        </p:nvCxnSpPr>
        <p:spPr>
          <a:xfrm>
            <a:off x="8050014" y="3248020"/>
            <a:ext cx="211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F0BA8DC-C519-47B7-A9A4-D6644887B708}"/>
              </a:ext>
            </a:extLst>
          </p:cNvPr>
          <p:cNvSpPr txBox="1"/>
          <p:nvPr/>
        </p:nvSpPr>
        <p:spPr>
          <a:xfrm>
            <a:off x="8545262" y="3029749"/>
            <a:ext cx="1119002" cy="26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Detect messages</a:t>
            </a:r>
            <a:endParaRPr lang="ko-KR" altLang="en-US" sz="8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7895DE5-C731-440C-99CD-87FBA8265735}"/>
              </a:ext>
            </a:extLst>
          </p:cNvPr>
          <p:cNvSpPr/>
          <p:nvPr/>
        </p:nvSpPr>
        <p:spPr>
          <a:xfrm>
            <a:off x="3290543" y="4948161"/>
            <a:ext cx="127918" cy="493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BA8315-0129-489E-8255-0091CBFB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2" y="365124"/>
            <a:ext cx="10515600" cy="540039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시퀀스 다이어그램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C99F32-500B-4479-9882-3A6D3FC7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8" y="6324815"/>
            <a:ext cx="1617032" cy="5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F084-3870-41E3-9193-D8CE41AAB16A}"/>
              </a:ext>
            </a:extLst>
          </p:cNvPr>
          <p:cNvSpPr/>
          <p:nvPr/>
        </p:nvSpPr>
        <p:spPr>
          <a:xfrm>
            <a:off x="664730" y="339472"/>
            <a:ext cx="103620" cy="591344"/>
          </a:xfrm>
          <a:prstGeom prst="rect">
            <a:avLst/>
          </a:prstGeom>
          <a:solidFill>
            <a:srgbClr val="001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BFAE603-1B33-4512-A5D5-4783C0F9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38371FE5-CD2E-4356-912A-88BC95F0D833}" type="slidenum">
              <a:rPr lang="ko-KR" altLang="en-US" b="1" smtClean="0"/>
              <a:pPr algn="ctr"/>
              <a:t>3</a:t>
            </a:fld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DC5F1E-D1AD-4940-99E5-45B61EEB3383}"/>
              </a:ext>
            </a:extLst>
          </p:cNvPr>
          <p:cNvSpPr txBox="1"/>
          <p:nvPr/>
        </p:nvSpPr>
        <p:spPr>
          <a:xfrm>
            <a:off x="811566" y="6179528"/>
            <a:ext cx="5738376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* </a:t>
            </a:r>
            <a:r>
              <a:rPr lang="en-US" altLang="ko-KR" sz="1000" b="1" dirty="0"/>
              <a:t>Device Agent: </a:t>
            </a:r>
            <a:r>
              <a:rPr lang="ko-KR" altLang="en-US" sz="1000" b="1" dirty="0"/>
              <a:t>각 </a:t>
            </a:r>
            <a:r>
              <a:rPr lang="en-US" altLang="ko-KR" sz="1000" b="1" dirty="0"/>
              <a:t>Device </a:t>
            </a:r>
            <a:r>
              <a:rPr lang="ko-KR" altLang="en-US" sz="1000" b="1" dirty="0"/>
              <a:t>내에서 </a:t>
            </a:r>
            <a:r>
              <a:rPr lang="en-US" altLang="ko-KR" sz="1000" b="1" dirty="0"/>
              <a:t>MQTT </a:t>
            </a:r>
            <a:r>
              <a:rPr lang="ko-KR" altLang="en-US" sz="1000" b="1" dirty="0"/>
              <a:t>메시지를 감지하고 연합학습 코드를 실행하는 </a:t>
            </a:r>
            <a:r>
              <a:rPr lang="en-US" altLang="ko-KR" sz="1000" b="1" dirty="0"/>
              <a:t>SW</a:t>
            </a:r>
            <a:br>
              <a:rPr lang="en-US" altLang="ko-KR" sz="1000" b="1" dirty="0"/>
            </a:br>
            <a:r>
              <a:rPr lang="en-US" altLang="ko-KR" sz="1000" b="1" dirty="0"/>
              <a:t>* </a:t>
            </a:r>
            <a:r>
              <a:rPr lang="ko-KR" altLang="en-US" sz="1000" b="1" dirty="0"/>
              <a:t>완료된 작업들은 초록색 박스 안에 위치</a:t>
            </a:r>
          </a:p>
        </p:txBody>
      </p:sp>
    </p:spTree>
    <p:extLst>
      <p:ext uri="{BB962C8B-B14F-4D97-AF65-F5344CB8AC3E}">
        <p14:creationId xmlns:p14="http://schemas.microsoft.com/office/powerpoint/2010/main" val="40172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8315-0129-489E-8255-0091CBFB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2" y="365124"/>
            <a:ext cx="10515600" cy="54003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 진행 상황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C99F32-500B-4479-9882-3A6D3FC7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8" y="6324815"/>
            <a:ext cx="1617032" cy="5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F084-3870-41E3-9193-D8CE41AAB16A}"/>
              </a:ext>
            </a:extLst>
          </p:cNvPr>
          <p:cNvSpPr/>
          <p:nvPr/>
        </p:nvSpPr>
        <p:spPr>
          <a:xfrm>
            <a:off x="664730" y="339472"/>
            <a:ext cx="103620" cy="591344"/>
          </a:xfrm>
          <a:prstGeom prst="rect">
            <a:avLst/>
          </a:prstGeom>
          <a:solidFill>
            <a:srgbClr val="001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BFAE603-1B33-4512-A5D5-4783C0F9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38371FE5-CD2E-4356-912A-88BC95F0D833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6A723-37F3-48EF-A733-15512EACAA29}"/>
              </a:ext>
            </a:extLst>
          </p:cNvPr>
          <p:cNvSpPr txBox="1"/>
          <p:nvPr/>
        </p:nvSpPr>
        <p:spPr>
          <a:xfrm>
            <a:off x="664730" y="1198485"/>
            <a:ext cx="1105379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Architecture</a:t>
            </a:r>
            <a:r>
              <a:rPr lang="ko-KR" altLang="en-US" dirty="0"/>
              <a:t> 설계 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Core - Edge</a:t>
            </a:r>
            <a:r>
              <a:rPr lang="ko-KR" altLang="en-US" dirty="0"/>
              <a:t> 구성 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Mapper </a:t>
            </a:r>
            <a:r>
              <a:rPr lang="ko-KR" altLang="en-US" dirty="0"/>
              <a:t>구현 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Device Agent </a:t>
            </a:r>
            <a:r>
              <a:rPr lang="ko-KR" altLang="en-US" dirty="0"/>
              <a:t>구현 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</a:rPr>
              <a:t>Edge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Device </a:t>
            </a:r>
            <a:r>
              <a:rPr lang="ko-KR" altLang="en-US" dirty="0">
                <a:solidFill>
                  <a:srgbClr val="0070C0"/>
                </a:solidFill>
              </a:rPr>
              <a:t>구성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예정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gRPC</a:t>
            </a:r>
            <a:r>
              <a:rPr lang="ko-KR" altLang="en-US" dirty="0">
                <a:solidFill>
                  <a:srgbClr val="FF0000"/>
                </a:solidFill>
              </a:rPr>
              <a:t> 구현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예정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Parameter Aggregator </a:t>
            </a:r>
            <a:r>
              <a:rPr lang="ko-KR" altLang="en-US" dirty="0">
                <a:solidFill>
                  <a:srgbClr val="FF0000"/>
                </a:solidFill>
              </a:rPr>
              <a:t>구현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예정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01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214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클러스터 구성안</vt:lpstr>
      <vt:lpstr>Edge – Device 연결</vt:lpstr>
      <vt:lpstr>시퀀스 다이어그램</vt:lpstr>
      <vt:lpstr>개발 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클러스터 구성안</dc:title>
  <dc:creator> </dc:creator>
  <cp:lastModifiedBy> </cp:lastModifiedBy>
  <cp:revision>74</cp:revision>
  <dcterms:created xsi:type="dcterms:W3CDTF">2024-07-09T09:18:15Z</dcterms:created>
  <dcterms:modified xsi:type="dcterms:W3CDTF">2024-07-16T15:12:48Z</dcterms:modified>
</cp:coreProperties>
</file>