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90" r:id="rId3"/>
    <p:sldId id="267" r:id="rId4"/>
    <p:sldId id="256" r:id="rId5"/>
    <p:sldId id="264" r:id="rId6"/>
    <p:sldId id="294" r:id="rId7"/>
    <p:sldId id="295" r:id="rId8"/>
    <p:sldId id="296" r:id="rId9"/>
    <p:sldId id="298" r:id="rId10"/>
    <p:sldId id="297" r:id="rId11"/>
    <p:sldId id="293" r:id="rId12"/>
    <p:sldId id="289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Helvetica" panose="020B060402020202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F3F3F3"/>
    <a:srgbClr val="DD811C"/>
    <a:srgbClr val="CE7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2" autoAdjust="0"/>
    <p:restoredTop sz="94928" autoAdjust="0"/>
  </p:normalViewPr>
  <p:slideViewPr>
    <p:cSldViewPr>
      <p:cViewPr varScale="1">
        <p:scale>
          <a:sx n="61" d="100"/>
          <a:sy n="61" d="100"/>
        </p:scale>
        <p:origin x="1565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EE4-CD2B-4088-9615-9CDDA1773BA3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64288" y="4725144"/>
            <a:ext cx="1656184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5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lt"/>
                <a:ea typeface="맑은 고딕" pitchFamily="50" charset="-127"/>
              </a:rPr>
              <a:t>한석호   류한길</a:t>
            </a:r>
            <a:endParaRPr lang="en-US" altLang="ko-KR" sz="15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lt"/>
              <a:ea typeface="맑은 고딕" pitchFamily="50" charset="-127"/>
            </a:endParaRPr>
          </a:p>
          <a:p>
            <a:pPr marL="285750" indent="-285750"/>
            <a:endParaRPr lang="en-US" altLang="ko-KR" sz="15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lt"/>
              <a:ea typeface="맑은 고딕" pitchFamily="50" charset="-127"/>
            </a:endParaRPr>
          </a:p>
          <a:p>
            <a:pPr marL="285750" indent="-285750"/>
            <a:r>
              <a:rPr lang="ko-KR" altLang="en-US" sz="15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lt"/>
                <a:ea typeface="맑은 고딕" pitchFamily="50" charset="-127"/>
              </a:rPr>
              <a:t>전민규   이예은</a:t>
            </a:r>
            <a:endParaRPr lang="en-US" altLang="ko-KR" sz="15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lt"/>
              <a:ea typeface="맑은 고딕" pitchFamily="50" charset="-127"/>
            </a:endParaRPr>
          </a:p>
          <a:p>
            <a:pPr marL="285750" indent="-285750"/>
            <a:r>
              <a:rPr lang="en-US" altLang="ko-KR" sz="15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lt"/>
                <a:ea typeface="맑은 고딕" pitchFamily="50" charset="-127"/>
              </a:rPr>
              <a:t>      </a:t>
            </a:r>
          </a:p>
          <a:p>
            <a:pPr marL="285750" indent="-285750"/>
            <a:endParaRPr lang="en-US" altLang="ko-KR" sz="10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1710" y="2232558"/>
            <a:ext cx="326243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맑은 고딕" pitchFamily="50" charset="-127"/>
              </a:rPr>
              <a:t>자료구조</a:t>
            </a:r>
            <a:endParaRPr lang="en-US" altLang="ko-KR" sz="60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맑은 고딕" pitchFamily="50" charset="-127"/>
            </a:endParaRPr>
          </a:p>
          <a:p>
            <a:r>
              <a:rPr lang="ko-KR" altLang="en-US" sz="14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맑은 고딕" pitchFamily="50" charset="-127"/>
              </a:rPr>
              <a:t>미로탐색 알고리즘</a:t>
            </a:r>
            <a:endParaRPr lang="en-US" altLang="ko-KR" sz="14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13800" y="4149080"/>
            <a:ext cx="2430200" cy="413173"/>
          </a:xfrm>
          <a:prstGeom prst="rect">
            <a:avLst/>
          </a:prstGeom>
          <a:solidFill>
            <a:srgbClr val="3131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+mj-lt"/>
                <a:ea typeface="맑은 고딕" pitchFamily="50" charset="-127"/>
              </a:rPr>
              <a:t>11</a:t>
            </a:r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+mj-lt"/>
                <a:ea typeface="맑은 고딕" pitchFamily="50" charset="-127"/>
              </a:rPr>
              <a:t>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33898" y="2354486"/>
            <a:ext cx="187812" cy="403608"/>
            <a:chOff x="495756" y="2367911"/>
            <a:chExt cx="187812" cy="4036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/>
          </p:nvSpPr>
          <p:spPr>
            <a:xfrm>
              <a:off x="495756" y="2367911"/>
              <a:ext cx="187812" cy="187812"/>
            </a:xfrm>
            <a:prstGeom prst="rect">
              <a:avLst/>
            </a:prstGeom>
            <a:solidFill>
              <a:srgbClr val="31313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5756" y="2583708"/>
              <a:ext cx="187811" cy="187811"/>
            </a:xfrm>
            <a:prstGeom prst="rect">
              <a:avLst/>
            </a:prstGeom>
            <a:solidFill>
              <a:srgbClr val="DD811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73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16128" y="107340"/>
            <a:ext cx="118974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동작 설명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67744" y="2708920"/>
            <a:ext cx="4464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/>
              <a:t>Q &amp; 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3143001" y="2644099"/>
            <a:ext cx="2857999" cy="1569803"/>
            <a:chOff x="3165556" y="2353521"/>
            <a:chExt cx="2857999" cy="1569803"/>
          </a:xfrm>
        </p:grpSpPr>
        <p:grpSp>
          <p:nvGrpSpPr>
            <p:cNvPr id="30" name="그룹 29"/>
            <p:cNvGrpSpPr/>
            <p:nvPr/>
          </p:nvGrpSpPr>
          <p:grpSpPr>
            <a:xfrm>
              <a:off x="3298411" y="2662109"/>
              <a:ext cx="2592286" cy="834612"/>
              <a:chOff x="3298411" y="2662109"/>
              <a:chExt cx="2592286" cy="83461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491880" y="2662109"/>
                <a:ext cx="464176" cy="467841"/>
              </a:xfrm>
              <a:prstGeom prst="rect">
                <a:avLst/>
              </a:prstGeom>
              <a:solidFill>
                <a:srgbClr val="DD81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298411" y="2850390"/>
                <a:ext cx="2592286" cy="646331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600" dirty="0">
                    <a:ln>
                      <a:solidFill>
                        <a:srgbClr val="313131">
                          <a:alpha val="33000"/>
                        </a:srgbClr>
                      </a:solidFill>
                    </a:ln>
                    <a:solidFill>
                      <a:srgbClr val="31313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감사합니다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226705" y="3130003"/>
              <a:ext cx="796850" cy="793321"/>
              <a:chOff x="5214005" y="3104603"/>
              <a:chExt cx="796850" cy="793321"/>
            </a:xfrm>
          </p:grpSpPr>
          <p:sp>
            <p:nvSpPr>
              <p:cNvPr id="24" name="직각 삼각형 23"/>
              <p:cNvSpPr/>
              <p:nvPr/>
            </p:nvSpPr>
            <p:spPr>
              <a:xfrm flipH="1">
                <a:off x="5218767" y="3105835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 flipH="1">
                <a:off x="5214005" y="3104603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165556" y="2353521"/>
              <a:ext cx="796850" cy="793321"/>
              <a:chOff x="3159206" y="2340821"/>
              <a:chExt cx="796850" cy="793321"/>
            </a:xfrm>
          </p:grpSpPr>
          <p:sp>
            <p:nvSpPr>
              <p:cNvPr id="26" name="직각 삼각형 25"/>
              <p:cNvSpPr/>
              <p:nvPr/>
            </p:nvSpPr>
            <p:spPr>
              <a:xfrm flipV="1">
                <a:off x="3163968" y="2342053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V="1">
                <a:off x="3159206" y="2340821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직사각형 37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533782" y="6599709"/>
            <a:ext cx="20313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rgbClr val="F3F3F3">
                      <a:alpha val="30000"/>
                    </a:srgbClr>
                  </a:solidFill>
                </a:ln>
                <a:solidFill>
                  <a:srgbClr val="F3F3F3"/>
                </a:solidFill>
                <a:latin typeface="Helvetica" pitchFamily="34" charset="0"/>
              </a:rPr>
              <a:t>http://blog.naver.com/kbj9426</a:t>
            </a:r>
            <a:endParaRPr lang="ko-KR" altLang="en-US" sz="1100" dirty="0">
              <a:ln>
                <a:solidFill>
                  <a:srgbClr val="F3F3F3">
                    <a:alpha val="30000"/>
                  </a:srgbClr>
                </a:solidFill>
              </a:ln>
              <a:solidFill>
                <a:srgbClr val="F3F3F3"/>
              </a:solidFill>
              <a:latin typeface="Helvetica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0000"/>
                  </a:srgbClr>
                </a:solidFill>
              </a:ln>
              <a:solidFill>
                <a:srgbClr val="F3F3F3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3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2168" y="1556792"/>
            <a:ext cx="20393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rPr>
              <a:t>사용한 알고리즘</a:t>
            </a: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rPr>
              <a:t>함수 설명</a:t>
            </a: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rPr>
              <a:t>동작 설명</a:t>
            </a: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1728" y="3013502"/>
            <a:ext cx="2781531" cy="7848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rPr>
              <a:t>발표 순서</a:t>
            </a:r>
          </a:p>
        </p:txBody>
      </p:sp>
      <p:grpSp>
        <p:nvGrpSpPr>
          <p:cNvPr id="2" name="그룹 1"/>
          <p:cNvGrpSpPr/>
          <p:nvPr/>
        </p:nvGrpSpPr>
        <p:grpSpPr>
          <a:xfrm rot="16200000">
            <a:off x="2683352" y="3356992"/>
            <a:ext cx="3701408" cy="144016"/>
            <a:chOff x="3754393" y="1302227"/>
            <a:chExt cx="1635213" cy="127248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3754393" y="1302227"/>
              <a:ext cx="163521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31313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이등변 삼각형 56"/>
            <p:cNvSpPr/>
            <p:nvPr/>
          </p:nvSpPr>
          <p:spPr>
            <a:xfrm flipV="1">
              <a:off x="4508375" y="1302227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원형 59"/>
          <p:cNvSpPr/>
          <p:nvPr/>
        </p:nvSpPr>
        <p:spPr>
          <a:xfrm flipV="1">
            <a:off x="1634483" y="3107148"/>
            <a:ext cx="115444" cy="115444"/>
          </a:xfrm>
          <a:prstGeom prst="pie">
            <a:avLst/>
          </a:pr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72200" y="2547481"/>
            <a:ext cx="198002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0" dirty="0">
                <a:latin typeface="맑은 고딕" pitchFamily="50" charset="-127"/>
                <a:ea typeface="맑은 고딕" pitchFamily="50" charset="-127"/>
              </a:rPr>
              <a:t>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68638" y="2530380"/>
            <a:ext cx="1200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200" dirty="0"/>
          </a:p>
        </p:txBody>
      </p:sp>
      <p:sp>
        <p:nvSpPr>
          <p:cNvPr id="16" name="직사각형 15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자료구조</a:t>
            </a: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>
            <a:endCxn id="16" idx="1"/>
          </p:cNvCxnSpPr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0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3951" y="124642"/>
            <a:ext cx="6463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주제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4829" y="1275587"/>
              <a:ext cx="5437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주제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43808" y="2132856"/>
            <a:ext cx="3756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미로탐색 알고리즘 </a:t>
            </a:r>
          </a:p>
        </p:txBody>
      </p:sp>
    </p:spTree>
    <p:extLst>
      <p:ext uri="{BB962C8B-B14F-4D97-AF65-F5344CB8AC3E}">
        <p14:creationId xmlns:p14="http://schemas.microsoft.com/office/powerpoint/2010/main" val="4003844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75664" y="1275587"/>
              <a:ext cx="5020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DFS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69880" y="107340"/>
            <a:ext cx="18822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사용한 알고리즘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1772817"/>
            <a:ext cx="3888432" cy="430887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ko-KR" sz="3200" dirty="0"/>
              <a:t>DFS</a:t>
            </a:r>
            <a:r>
              <a:rPr lang="ko-KR" altLang="ko-KR" sz="3200" dirty="0"/>
              <a:t>란</a:t>
            </a:r>
            <a:r>
              <a:rPr lang="en-US" altLang="ko-KR" sz="3200" dirty="0"/>
              <a:t>?</a:t>
            </a:r>
            <a:endParaRPr lang="ko-KR" altLang="ko-KR" sz="3200" dirty="0"/>
          </a:p>
          <a:p>
            <a:r>
              <a:rPr lang="en-US" altLang="ko-KR" sz="3000" dirty="0"/>
              <a:t>Depth First Search</a:t>
            </a:r>
            <a:r>
              <a:rPr lang="ko-KR" altLang="ko-KR" sz="3000" dirty="0"/>
              <a:t>의 약자로 깊이 우선 탐색을 뜻한다</a:t>
            </a:r>
            <a:r>
              <a:rPr lang="en-US" altLang="ko-KR" sz="3000" dirty="0"/>
              <a:t>. </a:t>
            </a:r>
            <a:r>
              <a:rPr lang="ko-KR" altLang="ko-KR" sz="3000" dirty="0"/>
              <a:t>더 이상 갈 곳이 없는 막힌 정점에 도달할 경우</a:t>
            </a:r>
            <a:r>
              <a:rPr lang="en-US" altLang="ko-KR" sz="3000" dirty="0"/>
              <a:t>, </a:t>
            </a:r>
            <a:r>
              <a:rPr lang="ko-KR" altLang="ko-KR" sz="3000" dirty="0"/>
              <a:t>그 전 정점으로 돌아가게 된다</a:t>
            </a:r>
            <a:r>
              <a:rPr lang="en-US" altLang="ko-KR" sz="3000" dirty="0"/>
              <a:t>. </a:t>
            </a:r>
            <a:endParaRPr lang="ko-KR" altLang="ko-KR" sz="3000" dirty="0"/>
          </a:p>
          <a:p>
            <a:endParaRPr lang="ko-KR" altLang="en-US" sz="3200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20" name="그림 19" descr="http://cfile4.uf.tistory.com/image/2704E04F562886AE0AF00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420888"/>
            <a:ext cx="3774440" cy="163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292080" y="4725144"/>
            <a:ext cx="316835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 – 5 – 3 – 2 – 4 – 6</a:t>
            </a:r>
            <a:endParaRPr lang="ko-KR" altLang="en-US" sz="3200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7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86084" y="1275587"/>
              <a:ext cx="4812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BFS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69880" y="107340"/>
            <a:ext cx="18822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사용한 알고리즘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1772817"/>
            <a:ext cx="3888432" cy="430887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ko-KR" sz="3200" dirty="0"/>
              <a:t>BFS</a:t>
            </a:r>
            <a:r>
              <a:rPr lang="ko-KR" altLang="ko-KR" sz="3200" dirty="0"/>
              <a:t>란</a:t>
            </a:r>
            <a:r>
              <a:rPr lang="en-US" altLang="ko-KR" sz="3200" dirty="0"/>
              <a:t>?</a:t>
            </a:r>
          </a:p>
          <a:p>
            <a:pPr lvl="0"/>
            <a:r>
              <a:rPr lang="en-US" altLang="ko-KR" sz="3000" dirty="0"/>
              <a:t>Breadth First Search</a:t>
            </a:r>
            <a:r>
              <a:rPr lang="ko-KR" altLang="en-US" sz="3000" dirty="0"/>
              <a:t>의 약자로 맥목적 탐색방법의 하나이다</a:t>
            </a:r>
            <a:r>
              <a:rPr lang="en-US" altLang="ko-KR" sz="3000" dirty="0"/>
              <a:t>. </a:t>
            </a:r>
            <a:r>
              <a:rPr lang="ko-KR" altLang="en-US" sz="3000" dirty="0"/>
              <a:t>시작정점을 방문한 후 인접한 모든 정점을 우선 방문하는 방법이다</a:t>
            </a:r>
            <a:r>
              <a:rPr lang="en-US" altLang="ko-KR" sz="3000" dirty="0"/>
              <a:t>. </a:t>
            </a:r>
            <a:endParaRPr lang="ko-KR" altLang="ko-KR" sz="3000" dirty="0"/>
          </a:p>
          <a:p>
            <a:endParaRPr lang="ko-KR" altLang="en-US" sz="3200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20" name="그림 19" descr="http://cfile4.uf.tistory.com/image/2704E04F562886AE0AF00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420888"/>
            <a:ext cx="3774440" cy="163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292080" y="4725144"/>
            <a:ext cx="316835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 – 5 – 6 – 3 – 2 – 4</a:t>
            </a:r>
            <a:endParaRPr lang="ko-KR" altLang="en-US" sz="3200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7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24985" y="1275587"/>
              <a:ext cx="8034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err="1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Dijkstra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69880" y="107340"/>
            <a:ext cx="18822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사용한 알고리즘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1772817"/>
            <a:ext cx="820891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ko-KR" sz="2000" dirty="0" err="1"/>
              <a:t>Dijkstra</a:t>
            </a:r>
            <a:r>
              <a:rPr lang="ko-KR" altLang="ko-KR" sz="2000" dirty="0"/>
              <a:t>란</a:t>
            </a:r>
            <a:r>
              <a:rPr lang="en-US" altLang="ko-KR" sz="2000" dirty="0"/>
              <a:t>?</a:t>
            </a:r>
          </a:p>
          <a:p>
            <a:pPr marL="514350" lvl="0" indent="-514350">
              <a:buAutoNum type="arabicParenR"/>
            </a:pPr>
            <a:r>
              <a:rPr lang="ko-KR" altLang="en-US" sz="2000" dirty="0"/>
              <a:t>모든 </a:t>
            </a:r>
            <a:r>
              <a:rPr lang="en-US" altLang="ko-KR" sz="2000" dirty="0"/>
              <a:t>vertex</a:t>
            </a:r>
            <a:r>
              <a:rPr lang="ko-KR" altLang="en-US" sz="2000" dirty="0"/>
              <a:t>의 최단 </a:t>
            </a:r>
            <a:r>
              <a:rPr lang="ko-KR" altLang="en-US" sz="2000" dirty="0" err="1"/>
              <a:t>거리값을</a:t>
            </a:r>
            <a:r>
              <a:rPr lang="ko-KR" altLang="en-US" sz="2000" dirty="0"/>
              <a:t> 무한으로 설정</a:t>
            </a:r>
            <a:endParaRPr lang="en-US" altLang="ko-KR" sz="2000" dirty="0"/>
          </a:p>
          <a:p>
            <a:pPr marL="514350" lvl="0" indent="-514350">
              <a:buAutoNum type="arabicParenR"/>
            </a:pPr>
            <a:r>
              <a:rPr lang="ko-KR" altLang="en-US" sz="2000" dirty="0"/>
              <a:t>시작점의 최단 </a:t>
            </a:r>
            <a:r>
              <a:rPr lang="ko-KR" altLang="en-US" sz="2000" dirty="0" err="1"/>
              <a:t>거리값을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설정</a:t>
            </a:r>
            <a:endParaRPr lang="en-US" altLang="ko-KR" sz="2000" dirty="0"/>
          </a:p>
          <a:p>
            <a:pPr marL="514350" lvl="0" indent="-514350">
              <a:buAutoNum type="arabicParenR"/>
            </a:pPr>
            <a:r>
              <a:rPr lang="en-US" altLang="ko-KR" sz="2000" dirty="0"/>
              <a:t>if(</a:t>
            </a:r>
            <a:r>
              <a:rPr lang="ko-KR" altLang="en-US" sz="2000" dirty="0"/>
              <a:t>시작점 </a:t>
            </a:r>
            <a:r>
              <a:rPr lang="ko-KR" altLang="en-US" sz="2000" dirty="0" err="1"/>
              <a:t>거리값</a:t>
            </a:r>
            <a:r>
              <a:rPr lang="ko-KR" altLang="en-US" sz="2000" dirty="0"/>
              <a:t> </a:t>
            </a: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/>
              <a:t>arc</a:t>
            </a:r>
            <a:r>
              <a:rPr lang="ko-KR" altLang="en-US" sz="2000" dirty="0"/>
              <a:t>값을 더한 것 </a:t>
            </a:r>
            <a:r>
              <a:rPr lang="en-US" altLang="ko-KR" sz="2000" dirty="0"/>
              <a:t>&lt;</a:t>
            </a:r>
            <a:r>
              <a:rPr lang="ko-KR" altLang="en-US" sz="2000" dirty="0"/>
              <a:t> 기존 도착점 </a:t>
            </a:r>
            <a:r>
              <a:rPr lang="ko-KR" altLang="en-US" sz="2000" dirty="0" err="1"/>
              <a:t>거리값</a:t>
            </a:r>
            <a:r>
              <a:rPr lang="en-US" altLang="ko-KR" sz="2000" dirty="0"/>
              <a:t>)</a:t>
            </a:r>
          </a:p>
          <a:p>
            <a:pPr lvl="0"/>
            <a:r>
              <a:rPr lang="en-US" altLang="ko-KR" sz="2000" dirty="0"/>
              <a:t>	-&gt;</a:t>
            </a:r>
            <a:r>
              <a:rPr lang="ko-KR" altLang="en-US" sz="2000" dirty="0"/>
              <a:t>도착점 </a:t>
            </a:r>
            <a:r>
              <a:rPr lang="ko-KR" altLang="en-US" sz="2000" dirty="0" err="1"/>
              <a:t>거리값을</a:t>
            </a:r>
            <a:r>
              <a:rPr lang="ko-KR" altLang="en-US" sz="2000" dirty="0"/>
              <a:t> 시작점 거리</a:t>
            </a:r>
            <a:r>
              <a:rPr lang="en-US" altLang="ko-KR" sz="2000" dirty="0"/>
              <a:t>+arc</a:t>
            </a:r>
            <a:r>
              <a:rPr lang="ko-KR" altLang="en-US" sz="2000" dirty="0"/>
              <a:t>값</a:t>
            </a:r>
            <a:r>
              <a:rPr lang="en-US" altLang="ko-KR" sz="2000" dirty="0"/>
              <a:t>	</a:t>
            </a:r>
            <a:r>
              <a:rPr lang="ko-KR" altLang="en-US" sz="2000" dirty="0"/>
              <a:t>으로 대체</a:t>
            </a:r>
            <a:endParaRPr lang="en-US" altLang="ko-KR" sz="2000" dirty="0"/>
          </a:p>
          <a:p>
            <a:pPr lvl="0"/>
            <a:r>
              <a:rPr lang="en-US" altLang="ko-KR" sz="2000" dirty="0"/>
              <a:t>4) </a:t>
            </a:r>
            <a:r>
              <a:rPr lang="ko-KR" altLang="en-US" sz="2000" dirty="0"/>
              <a:t>반복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E37193-56ED-45F6-B201-FF86FEFF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56" y="3788970"/>
            <a:ext cx="5168496" cy="22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16128" y="107340"/>
            <a:ext cx="118974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설명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F75C83-68DA-4EC8-9C0F-83CBFD65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96" y="1196752"/>
            <a:ext cx="8077200" cy="2876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0694E0-C19B-4563-B611-4075B9522B57}"/>
              </a:ext>
            </a:extLst>
          </p:cNvPr>
          <p:cNvSpPr txBox="1"/>
          <p:nvPr/>
        </p:nvSpPr>
        <p:spPr>
          <a:xfrm>
            <a:off x="467544" y="4221088"/>
            <a:ext cx="820891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findDijkstraNextVertex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 : 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아직 최단거리가 밝혀지지 않은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vertex 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중 가장 작은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distance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를 가진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vertex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의 </a:t>
            </a:r>
            <a:r>
              <a:rPr lang="en-US" altLang="ko-KR" sz="2000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x,y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좌표 반환하며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, 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모든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vertex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의 최단거리가 </a:t>
            </a:r>
            <a:r>
              <a:rPr lang="ko-KR" altLang="en-US" sz="2000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알려졌을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 경우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-1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을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return</a:t>
            </a:r>
          </a:p>
          <a:p>
            <a:r>
              <a:rPr lang="en-US" altLang="ko-KR" sz="2000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updateDTable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 : 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최단거리가 알려진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vertex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가 있을 때 새로운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vertex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가 </a:t>
            </a:r>
            <a:r>
              <a:rPr lang="ko-KR" altLang="en-US" sz="2000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들어감으로써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 기존 알려진 거리보다 새로 들어온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vertex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를 통할 경우가 더 가깝다면 </a:t>
            </a:r>
            <a:r>
              <a:rPr lang="en-US" altLang="ko-KR" sz="2000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dtable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을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16128" y="107340"/>
            <a:ext cx="118974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설명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marL="285750" indent="-285750">
          <a:buFont typeface="Arial" pitchFamily="34" charset="0"/>
          <a:buChar char="•"/>
          <a:defRPr sz="1400" dirty="0" smtClean="0">
            <a:ln>
              <a:solidFill>
                <a:srgbClr val="313131">
                  <a:alpha val="33000"/>
                </a:srgbClr>
              </a:solidFill>
            </a:ln>
            <a:solidFill>
              <a:srgbClr val="313131"/>
            </a:solidFill>
            <a:latin typeface="나눔고딕" pitchFamily="50" charset="-127"/>
            <a:ea typeface="나눔고딕" pitchFamily="50" charset="-127"/>
          </a:defRPr>
        </a:defPPr>
      </a:lstStyle>
    </a:spDef>
    <a:txDef>
      <a:spPr/>
      <a:bodyPr wrap="none">
        <a:spAutoFit/>
      </a:bodyPr>
      <a:lstStyle>
        <a:defPPr>
          <a:defRPr sz="3200" b="1" dirty="0" smtClean="0">
            <a:ln w="3175">
              <a:solidFill>
                <a:srgbClr val="FFFFFF">
                  <a:alpha val="30000"/>
                </a:srgbClr>
              </a:solidFill>
            </a:ln>
            <a:solidFill>
              <a:srgbClr val="FFFFFF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214</Words>
  <Application>Microsoft Office PowerPoint</Application>
  <PresentationFormat>화면 슬라이드 쇼(4:3)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맑은 고딕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good</cp:lastModifiedBy>
  <cp:revision>47</cp:revision>
  <dcterms:created xsi:type="dcterms:W3CDTF">2013-12-04T08:36:26Z</dcterms:created>
  <dcterms:modified xsi:type="dcterms:W3CDTF">2018-05-29T09:15:12Z</dcterms:modified>
</cp:coreProperties>
</file>