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90" r:id="rId3"/>
    <p:sldId id="267" r:id="rId4"/>
    <p:sldId id="256" r:id="rId5"/>
    <p:sldId id="302" r:id="rId6"/>
    <p:sldId id="303" r:id="rId7"/>
    <p:sldId id="305" r:id="rId8"/>
    <p:sldId id="304" r:id="rId9"/>
    <p:sldId id="306" r:id="rId10"/>
    <p:sldId id="307" r:id="rId11"/>
    <p:sldId id="264" r:id="rId12"/>
    <p:sldId id="299" r:id="rId13"/>
    <p:sldId id="294" r:id="rId14"/>
    <p:sldId id="300" r:id="rId15"/>
    <p:sldId id="301" r:id="rId16"/>
    <p:sldId id="295" r:id="rId17"/>
    <p:sldId id="296" r:id="rId18"/>
    <p:sldId id="298" r:id="rId19"/>
    <p:sldId id="297" r:id="rId20"/>
    <p:sldId id="293" r:id="rId21"/>
    <p:sldId id="289" r:id="rId22"/>
  </p:sldIdLst>
  <p:sldSz cx="9144000" cy="6858000" type="screen4x3"/>
  <p:notesSz cx="6858000" cy="9144000"/>
  <p:embeddedFontLs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F3F3F3"/>
    <a:srgbClr val="DD811C"/>
    <a:srgbClr val="CE7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2" autoAdjust="0"/>
    <p:restoredTop sz="94928" autoAdjust="0"/>
  </p:normalViewPr>
  <p:slideViewPr>
    <p:cSldViewPr>
      <p:cViewPr varScale="1">
        <p:scale>
          <a:sx n="61" d="100"/>
          <a:sy n="61" d="100"/>
        </p:scale>
        <p:origin x="156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4288" y="4725144"/>
            <a:ext cx="1656184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한석호   류한길</a:t>
            </a:r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r>
              <a:rPr lang="ko-KR" altLang="en-US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전민규   이예은</a:t>
            </a:r>
            <a:endParaRPr lang="en-US" altLang="ko-KR" sz="15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  <a:p>
            <a:pPr marL="285750" indent="-285750"/>
            <a:r>
              <a:rPr lang="en-US" altLang="ko-KR" sz="15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lt"/>
                <a:ea typeface="맑은 고딕" pitchFamily="50" charset="-127"/>
              </a:rPr>
              <a:t>      </a:t>
            </a:r>
          </a:p>
          <a:p>
            <a:pPr marL="285750" indent="-285750"/>
            <a:endParaRPr lang="en-US" altLang="ko-KR" sz="10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710" y="2232558"/>
            <a:ext cx="32624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맑은 고딕" pitchFamily="50" charset="-127"/>
              </a:rPr>
              <a:t>자료구조</a:t>
            </a:r>
            <a:endParaRPr lang="en-US" altLang="ko-KR" sz="60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맑은 고딕" pitchFamily="50" charset="-127"/>
            </a:endParaRPr>
          </a:p>
          <a:p>
            <a:r>
              <a:rPr lang="ko-KR" altLang="en-US" sz="14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맑은 고딕" pitchFamily="50" charset="-127"/>
              </a:rPr>
              <a:t>미로탐색 알고리즘</a:t>
            </a:r>
            <a:endParaRPr lang="en-US" altLang="ko-KR" sz="14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800" y="4149080"/>
            <a:ext cx="2430200" cy="413173"/>
          </a:xfrm>
          <a:prstGeom prst="rect">
            <a:avLst/>
          </a:prstGeom>
          <a:solidFill>
            <a:srgbClr val="3131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+mj-lt"/>
                <a:ea typeface="맑은 고딕" pitchFamily="50" charset="-127"/>
              </a:rPr>
              <a:t>11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+mj-lt"/>
                <a:ea typeface="맑은 고딕" pitchFamily="50" charset="-127"/>
              </a:rPr>
              <a:t>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33898" y="2354486"/>
            <a:ext cx="187812" cy="403608"/>
            <a:chOff x="495756" y="2367911"/>
            <a:chExt cx="187812" cy="4036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495756" y="2367911"/>
              <a:ext cx="187812" cy="187812"/>
            </a:xfrm>
            <a:prstGeom prst="rect">
              <a:avLst/>
            </a:prstGeom>
            <a:solidFill>
              <a:srgbClr val="3131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756" y="2583708"/>
              <a:ext cx="187811" cy="187811"/>
            </a:xfrm>
            <a:prstGeom prst="rect">
              <a:avLst/>
            </a:prstGeom>
            <a:solidFill>
              <a:srgbClr val="DD811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3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40FB-19A8-40EE-BDAB-95A1FC51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21" y="332656"/>
            <a:ext cx="4410691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75664" y="1275587"/>
              <a:ext cx="5020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DFS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3200" dirty="0"/>
              <a:t>DFS</a:t>
            </a:r>
            <a:r>
              <a:rPr lang="ko-KR" altLang="ko-KR" sz="3200" dirty="0"/>
              <a:t>란</a:t>
            </a:r>
            <a:r>
              <a:rPr lang="en-US" altLang="ko-KR" sz="3200" dirty="0"/>
              <a:t>?</a:t>
            </a:r>
          </a:p>
          <a:p>
            <a:pPr lvl="0"/>
            <a:endParaRPr lang="ko-KR" altLang="ko-KR" sz="3200" dirty="0"/>
          </a:p>
          <a:p>
            <a:r>
              <a:rPr lang="en-US" altLang="ko-KR" sz="2400" dirty="0"/>
              <a:t>Depth First Search</a:t>
            </a:r>
            <a:r>
              <a:rPr lang="ko-KR" altLang="ko-KR" sz="2400" dirty="0"/>
              <a:t>의 약자로 깊이 우선 탐색을 뜻한다</a:t>
            </a:r>
            <a:r>
              <a:rPr lang="en-US" altLang="ko-KR" sz="2400" dirty="0"/>
              <a:t>. </a:t>
            </a:r>
            <a:r>
              <a:rPr lang="ko-KR" altLang="ko-KR" sz="2400" dirty="0"/>
              <a:t>더 이상 갈 곳이 없는 막힌 정점에 도달할 경우</a:t>
            </a:r>
            <a:r>
              <a:rPr lang="en-US" altLang="ko-KR" sz="2400" dirty="0"/>
              <a:t>, </a:t>
            </a:r>
            <a:r>
              <a:rPr lang="ko-KR" altLang="ko-KR" sz="2400" dirty="0"/>
              <a:t>그 전 정점으로 돌아가게 된다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20" name="그림 19" descr="http://cfile4.uf.tistory.com/image/2704E04F562886AE0AF00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20888"/>
            <a:ext cx="3774440" cy="16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292080" y="4725144"/>
            <a:ext cx="31683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 – 5 – 3 – 2 – 4 – 6</a:t>
            </a:r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이예은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5832648" cy="5587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300192" y="764704"/>
            <a:ext cx="2843808" cy="566308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DFS</a:t>
            </a:r>
          </a:p>
          <a:p>
            <a:pPr>
              <a:buFontTx/>
              <a:buChar char="-"/>
            </a:pP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깊이 우선탐색</a:t>
            </a:r>
            <a:endParaRPr lang="en-US" altLang="ko-KR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b="1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Search_v</a:t>
            </a:r>
            <a:endParaRPr lang="en-US" altLang="ko-KR" sz="3200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정점을 찾는 함수</a:t>
            </a:r>
            <a:endParaRPr lang="en-US" altLang="ko-KR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endParaRPr lang="en-US" altLang="ko-KR" sz="2000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b="1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Check_exist</a:t>
            </a:r>
            <a:endParaRPr lang="en-US" altLang="ko-KR" sz="3200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r>
              <a:rPr lang="ko-KR" altLang="en-US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스택에</a:t>
            </a: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해당 </a:t>
            </a:r>
            <a:r>
              <a:rPr lang="ko-KR" altLang="en-US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노드가</a:t>
            </a: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존재하는지 검사</a:t>
            </a:r>
            <a:endParaRPr lang="en-US" altLang="ko-KR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b="1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Print_stack</a:t>
            </a:r>
            <a:endParaRPr lang="en-US" altLang="ko-KR" sz="3200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r>
              <a:rPr lang="en-US" altLang="ko-KR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print_stack2 </a:t>
            </a: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부름</a:t>
            </a:r>
            <a:endParaRPr lang="en-US" altLang="ko-KR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Tx/>
              <a:buChar char="-"/>
            </a:pPr>
            <a:endParaRPr lang="en-US" altLang="ko-KR" sz="2000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Print stack2</a:t>
            </a:r>
          </a:p>
          <a:p>
            <a:pPr>
              <a:buFontTx/>
              <a:buChar char="-"/>
            </a:pP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지나온 경로 출력</a:t>
            </a:r>
            <a:r>
              <a:rPr lang="en-US" altLang="ko-KR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(</a:t>
            </a:r>
            <a:r>
              <a:rPr lang="ko-KR" altLang="en-US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스택</a:t>
            </a: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맨 아래부터</a:t>
            </a:r>
            <a:r>
              <a:rPr lang="en-US" altLang="ko-KR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)</a:t>
            </a:r>
          </a:p>
          <a:p>
            <a:pPr>
              <a:buFontTx/>
              <a:buChar char="-"/>
            </a:pPr>
            <a:endParaRPr lang="ko-KR" altLang="en-US" b="1" dirty="0">
              <a:ln w="3175">
                <a:solidFill>
                  <a:srgbClr val="FFFFFF">
                    <a:alpha val="3000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86084" y="1275587"/>
              <a:ext cx="4812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BFS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43088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3200" dirty="0"/>
              <a:t>BFS</a:t>
            </a:r>
            <a:r>
              <a:rPr lang="ko-KR" altLang="ko-KR" sz="3200" dirty="0"/>
              <a:t>란</a:t>
            </a:r>
            <a:r>
              <a:rPr lang="en-US" altLang="ko-KR" sz="3200" dirty="0"/>
              <a:t>?</a:t>
            </a:r>
          </a:p>
          <a:p>
            <a:pPr lvl="0"/>
            <a:r>
              <a:rPr lang="en-US" altLang="ko-KR" sz="3000" dirty="0"/>
              <a:t>Breadth First Search</a:t>
            </a:r>
            <a:r>
              <a:rPr lang="ko-KR" altLang="en-US" sz="3000" dirty="0"/>
              <a:t>의 약자로 맥목적 탐색방법의 하나이다</a:t>
            </a:r>
            <a:r>
              <a:rPr lang="en-US" altLang="ko-KR" sz="3000" dirty="0"/>
              <a:t>. </a:t>
            </a:r>
            <a:r>
              <a:rPr lang="ko-KR" altLang="en-US" sz="3000" dirty="0"/>
              <a:t>시작정점을 방문한 후 인접한 모든 정점을 우선 방문하는 방법이다</a:t>
            </a:r>
            <a:r>
              <a:rPr lang="en-US" altLang="ko-KR" sz="3000" dirty="0"/>
              <a:t>. </a:t>
            </a:r>
            <a:endParaRPr lang="ko-KR" altLang="ko-KR" sz="3000" dirty="0"/>
          </a:p>
          <a:p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20" name="그림 19" descr="http://cfile4.uf.tistory.com/image/2704E04F562886AE0AF00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20888"/>
            <a:ext cx="3774440" cy="163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292080" y="4725144"/>
            <a:ext cx="31683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 – 5 – 6 – 3 – 2 – 4</a:t>
            </a:r>
            <a:endParaRPr lang="ko-KR" altLang="en-US" sz="3200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764704"/>
            <a:ext cx="2843808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너비</a:t>
            </a:r>
            <a:r>
              <a:rPr kumimoji="0" lang="ko-KR" altLang="en-US" sz="1800" b="0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우선탐색</a:t>
            </a:r>
            <a:endParaRPr kumimoji="0" lang="en-US" altLang="ko-KR" sz="1800" b="0" i="0" u="none" strike="noStrike" kern="1200" cap="none" spc="0" normalizeH="0" baseline="0" noProof="0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Pre[x][y]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(x ,y) </a:t>
            </a:r>
            <a:r>
              <a:rPr lang="ko-KR" altLang="en-US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경로상 이전 좌표 저장</a:t>
            </a: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Visited[x][y]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(x, y) </a:t>
            </a:r>
            <a:r>
              <a:rPr lang="ko-KR" altLang="en-US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좌표의 방문 여부 저장</a:t>
            </a: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Queue ADT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Enqueue, dequeue, </a:t>
            </a:r>
            <a:r>
              <a:rPr lang="en-US" altLang="ko-KR" b="1" dirty="0" err="1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q_is_empty</a:t>
            </a: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3D7B72-D4A5-4120-AB6B-C1DDE980B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41" t="-1694" r="37387" b="1694"/>
          <a:stretch/>
        </p:blipFill>
        <p:spPr>
          <a:xfrm>
            <a:off x="-2508098" y="640624"/>
            <a:ext cx="7800954" cy="56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3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764704"/>
            <a:ext cx="2843808" cy="3077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너비 우선탐색</a:t>
            </a:r>
            <a:endParaRPr kumimoji="0" lang="en-US" altLang="ko-KR" sz="1800" b="0" i="0" u="none" strike="noStrike" kern="1200" cap="none" spc="0" normalizeH="0" baseline="0" noProof="0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dis[x][y]</a:t>
            </a:r>
          </a:p>
          <a:p>
            <a:pPr lvl="0">
              <a:buFontTx/>
              <a:buChar char="-"/>
              <a:defRPr/>
            </a:pPr>
            <a:r>
              <a:rPr lang="ko-KR" altLang="en-US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</a:rPr>
              <a:t>입구에서 </a:t>
            </a:r>
            <a:r>
              <a:rPr lang="en-US" altLang="ko-KR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</a:rPr>
              <a:t>(x, y)</a:t>
            </a:r>
            <a:r>
              <a:rPr lang="ko-KR" altLang="en-US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</a:rPr>
              <a:t> 까지의 거리 저장</a:t>
            </a: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buFontTx/>
              <a:buChar char="-"/>
              <a:defRPr/>
            </a:pP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buFontTx/>
              <a:buChar char="-"/>
              <a:defRPr/>
            </a:pPr>
            <a:r>
              <a:rPr lang="en-US" altLang="ko-KR" b="1" dirty="0" err="1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</a:rPr>
              <a:t>Print_path</a:t>
            </a: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buFontTx/>
              <a:buChar char="-"/>
              <a:defRPr/>
            </a:pPr>
            <a:r>
              <a:rPr lang="ko-KR" altLang="en-US" b="1" dirty="0">
                <a:ln w="3175">
                  <a:solidFill>
                    <a:srgbClr val="FFFFFF">
                      <a:alpha val="30000"/>
                    </a:srgbClr>
                  </a:solidFill>
                </a:ln>
                <a:solidFill>
                  <a:prstClr val="black"/>
                </a:solidFill>
              </a:rPr>
              <a:t>최단 경로 출력 함수</a:t>
            </a: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ln w="3175">
                <a:solidFill>
                  <a:srgbClr val="FFFFFF">
                    <a:alpha val="30000"/>
                  </a:srgbClr>
                </a:solidFill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40BBD-7304-49BF-A243-9715B8BC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109"/>
            <a:ext cx="6064562" cy="3372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2FB66-5AEE-42D2-B9A1-CD6B9FB1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60" y="3245793"/>
            <a:ext cx="4386970" cy="32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3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24985" y="1275587"/>
              <a:ext cx="8034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err="1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Dijkstra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820891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sz="2000" dirty="0" err="1"/>
              <a:t>Dijkstra</a:t>
            </a:r>
            <a:r>
              <a:rPr lang="ko-KR" altLang="ko-KR" sz="2000" dirty="0"/>
              <a:t>란</a:t>
            </a:r>
            <a:r>
              <a:rPr lang="en-US" altLang="ko-KR" sz="2000" dirty="0"/>
              <a:t>?</a:t>
            </a:r>
          </a:p>
          <a:p>
            <a:pPr marL="514350" lvl="0" indent="-514350">
              <a:buAutoNum type="arabicParenR"/>
            </a:pPr>
            <a:r>
              <a:rPr lang="ko-KR" altLang="en-US" sz="2000" dirty="0"/>
              <a:t>모든 </a:t>
            </a:r>
            <a:r>
              <a:rPr lang="en-US" altLang="ko-KR" sz="2000" dirty="0"/>
              <a:t>vertex</a:t>
            </a:r>
            <a:r>
              <a:rPr lang="ko-KR" altLang="en-US" sz="2000" dirty="0"/>
              <a:t>의 최단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무한으로 설정</a:t>
            </a:r>
            <a:endParaRPr lang="en-US" altLang="ko-KR" sz="2000" dirty="0"/>
          </a:p>
          <a:p>
            <a:pPr marL="514350" lvl="0" indent="-514350">
              <a:buAutoNum type="arabicParenR"/>
            </a:pPr>
            <a:r>
              <a:rPr lang="ko-KR" altLang="en-US" sz="2000" dirty="0"/>
              <a:t>시작점의 최단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pPr marL="514350" lvl="0" indent="-514350">
              <a:buAutoNum type="arabicParenR"/>
            </a:pPr>
            <a:r>
              <a:rPr lang="en-US" altLang="ko-KR" sz="2000" dirty="0"/>
              <a:t>if(</a:t>
            </a:r>
            <a:r>
              <a:rPr lang="ko-KR" altLang="en-US" sz="2000" dirty="0"/>
              <a:t>시작점 </a:t>
            </a:r>
            <a:r>
              <a:rPr lang="ko-KR" altLang="en-US" sz="2000" dirty="0" err="1"/>
              <a:t>거리값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arc</a:t>
            </a:r>
            <a:r>
              <a:rPr lang="ko-KR" altLang="en-US" sz="2000" dirty="0"/>
              <a:t>값을 더한 것 </a:t>
            </a:r>
            <a:r>
              <a:rPr lang="en-US" altLang="ko-KR" sz="2000" dirty="0"/>
              <a:t>&lt;</a:t>
            </a:r>
            <a:r>
              <a:rPr lang="ko-KR" altLang="en-US" sz="2000" dirty="0"/>
              <a:t> 기존 도착점 </a:t>
            </a:r>
            <a:r>
              <a:rPr lang="ko-KR" altLang="en-US" sz="2000" dirty="0" err="1"/>
              <a:t>거리값</a:t>
            </a:r>
            <a:r>
              <a:rPr lang="en-US" altLang="ko-KR" sz="2000" dirty="0"/>
              <a:t>)</a:t>
            </a:r>
          </a:p>
          <a:p>
            <a:pPr lvl="0"/>
            <a:r>
              <a:rPr lang="en-US" altLang="ko-KR" sz="2000" dirty="0"/>
              <a:t>	-&gt;</a:t>
            </a:r>
            <a:r>
              <a:rPr lang="ko-KR" altLang="en-US" sz="2000" dirty="0"/>
              <a:t>도착점 </a:t>
            </a:r>
            <a:r>
              <a:rPr lang="ko-KR" altLang="en-US" sz="2000" dirty="0" err="1"/>
              <a:t>거리값을</a:t>
            </a:r>
            <a:r>
              <a:rPr lang="ko-KR" altLang="en-US" sz="2000" dirty="0"/>
              <a:t> 시작점 거리</a:t>
            </a:r>
            <a:r>
              <a:rPr lang="en-US" altLang="ko-KR" sz="2000" dirty="0"/>
              <a:t>+arc</a:t>
            </a:r>
            <a:r>
              <a:rPr lang="ko-KR" altLang="en-US" sz="2000" dirty="0"/>
              <a:t>값</a:t>
            </a:r>
            <a:r>
              <a:rPr lang="en-US" altLang="ko-KR" sz="2000" dirty="0"/>
              <a:t>	</a:t>
            </a:r>
            <a:r>
              <a:rPr lang="ko-KR" altLang="en-US" sz="2000" dirty="0"/>
              <a:t>으로 대체</a:t>
            </a:r>
            <a:endParaRPr lang="en-US" altLang="ko-KR" sz="2000" dirty="0"/>
          </a:p>
          <a:p>
            <a:pPr lvl="0"/>
            <a:r>
              <a:rPr lang="en-US" altLang="ko-KR" sz="2000" dirty="0"/>
              <a:t>4) </a:t>
            </a:r>
            <a:r>
              <a:rPr lang="ko-KR" altLang="en-US" sz="2000" dirty="0"/>
              <a:t>반복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E37193-56ED-45F6-B201-FF86FEFF84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656" y="3788970"/>
            <a:ext cx="5168496" cy="22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F75C83-68DA-4EC8-9C0F-83CBFD6529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396" y="1196752"/>
            <a:ext cx="807720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0694E0-C19B-4563-B611-4075B9522B57}"/>
              </a:ext>
            </a:extLst>
          </p:cNvPr>
          <p:cNvSpPr txBox="1"/>
          <p:nvPr/>
        </p:nvSpPr>
        <p:spPr>
          <a:xfrm>
            <a:off x="467544" y="4221088"/>
            <a:ext cx="820891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findDijkstraNextVertex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: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아직 최단거리가 밝혀지지 않은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중 가장 작은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distance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를 가진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의 </a:t>
            </a:r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x,y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좌표 반환하며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,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모든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의 최단거리가 </a:t>
            </a:r>
            <a:r>
              <a:rPr lang="ko-KR" altLang="en-US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알려졌을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경우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-1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return</a:t>
            </a:r>
          </a:p>
          <a:p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updateDTable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: 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최단거리가 알려진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가 있을 때 새로운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가 </a:t>
            </a:r>
            <a:r>
              <a:rPr lang="ko-KR" altLang="en-US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들어감으로써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 기존 알려진 거리보다 새로 들어온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vertex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를 통할 경우가 더 가깝다면 </a:t>
            </a:r>
            <a:r>
              <a:rPr lang="en-US" altLang="ko-KR" sz="2000" dirty="0" err="1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dtable</a:t>
            </a:r>
            <a:r>
              <a:rPr lang="ko-KR" altLang="en-US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을 </a:t>
            </a:r>
            <a:r>
              <a:rPr lang="en-US" altLang="ko-KR" sz="2000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1D15C-A844-4804-8B6C-5C02AF47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423"/>
            <a:ext cx="9144000" cy="2342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1E19E0-3DBE-4CE2-B3B3-6E84ABEA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85837"/>
            <a:ext cx="6264696" cy="31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6128" y="107340"/>
            <a:ext cx="118974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동작 설명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2168" y="1556792"/>
            <a:ext cx="2039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사용한 알고리즘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함수 설명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동작 설명</a:t>
            </a: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1728" y="3013502"/>
            <a:ext cx="2781531" cy="7848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발표 순서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683352" y="335699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634483" y="3107148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63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67744" y="2708920"/>
            <a:ext cx="4464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/>
              <a:t>Q &amp;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7527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3143001" y="2644099"/>
            <a:ext cx="2857999" cy="1569803"/>
            <a:chOff x="3165556" y="2353521"/>
            <a:chExt cx="2857999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298411" y="2662109"/>
              <a:ext cx="2592286" cy="834612"/>
              <a:chOff x="3298411" y="2662109"/>
              <a:chExt cx="2592286" cy="83461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91880" y="2662109"/>
                <a:ext cx="464176" cy="467841"/>
              </a:xfrm>
              <a:prstGeom prst="rect">
                <a:avLst/>
              </a:prstGeom>
              <a:solidFill>
                <a:srgbClr val="DD81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298411" y="2850390"/>
                <a:ext cx="2592286" cy="646331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600" dirty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226705" y="3130003"/>
              <a:ext cx="796850" cy="793321"/>
              <a:chOff x="5214005" y="3104603"/>
              <a:chExt cx="79685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218767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214005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165556" y="2353521"/>
              <a:ext cx="796850" cy="793321"/>
              <a:chOff x="3159206" y="2340821"/>
              <a:chExt cx="796850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3163968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3159206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533782" y="6599709"/>
            <a:ext cx="20313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rgbClr val="F3F3F3">
                      <a:alpha val="30000"/>
                    </a:srgbClr>
                  </a:solidFill>
                </a:ln>
                <a:solidFill>
                  <a:srgbClr val="F3F3F3"/>
                </a:solidFill>
                <a:latin typeface="Helvetica" pitchFamily="34" charset="0"/>
              </a:rPr>
              <a:t>http://blog.naver.com/kbj9426</a:t>
            </a:r>
            <a:endParaRPr lang="ko-KR" altLang="en-US" sz="11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72200" y="2547481"/>
            <a:ext cx="198002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0" dirty="0">
                <a:latin typeface="맑은 고딕" pitchFamily="50" charset="-127"/>
                <a:ea typeface="맑은 고딕" pitchFamily="50" charset="-127"/>
              </a:rPr>
              <a:t>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dirty="0"/>
          </a:p>
        </p:txBody>
      </p:sp>
      <p:sp>
        <p:nvSpPr>
          <p:cNvPr id="16" name="직사각형 15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자료구조</a:t>
            </a: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endCxn id="16" idx="1"/>
          </p:cNvCxnSpPr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3951" y="124642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4829" y="1275587"/>
              <a:ext cx="5437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주제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699792" y="2124145"/>
            <a:ext cx="3756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 w="3175">
                  <a:solidFill>
                    <a:srgbClr val="FFFFFF">
                      <a:alpha val="30000"/>
                    </a:srgbClr>
                  </a:solidFill>
                </a:ln>
              </a:rPr>
              <a:t>미로탐색 알고리즘 </a:t>
            </a:r>
          </a:p>
        </p:txBody>
      </p:sp>
    </p:spTree>
    <p:extLst>
      <p:ext uri="{BB962C8B-B14F-4D97-AF65-F5344CB8AC3E}">
        <p14:creationId xmlns:p14="http://schemas.microsoft.com/office/powerpoint/2010/main" val="4003844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99F5C4-E061-4773-ABD1-B11432A0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34945" r="83862" b="34942"/>
          <a:stretch/>
        </p:blipFill>
        <p:spPr>
          <a:xfrm>
            <a:off x="5018298" y="1970909"/>
            <a:ext cx="3509360" cy="34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99F5C4-E061-4773-ABD1-B11432A0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34945" r="83862" b="34942"/>
          <a:stretch/>
        </p:blipFill>
        <p:spPr>
          <a:xfrm>
            <a:off x="5018298" y="1970909"/>
            <a:ext cx="3509360" cy="349491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06BE417-8174-4895-9F75-28834DABAFC1}"/>
              </a:ext>
            </a:extLst>
          </p:cNvPr>
          <p:cNvSpPr/>
          <p:nvPr/>
        </p:nvSpPr>
        <p:spPr>
          <a:xfrm>
            <a:off x="4355976" y="2348880"/>
            <a:ext cx="1368152" cy="136815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C591BD-8246-4990-A8CF-91E68274F0E4}"/>
              </a:ext>
            </a:extLst>
          </p:cNvPr>
          <p:cNvSpPr/>
          <p:nvPr/>
        </p:nvSpPr>
        <p:spPr>
          <a:xfrm>
            <a:off x="4962321" y="224018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B75816-63A3-4CD9-A221-3978A7A607F2}"/>
              </a:ext>
            </a:extLst>
          </p:cNvPr>
          <p:cNvSpPr/>
          <p:nvPr/>
        </p:nvSpPr>
        <p:spPr>
          <a:xfrm>
            <a:off x="5347665" y="224580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80E9032-4B0D-49EB-B27F-396123FC0BE6}"/>
              </a:ext>
            </a:extLst>
          </p:cNvPr>
          <p:cNvSpPr/>
          <p:nvPr/>
        </p:nvSpPr>
        <p:spPr>
          <a:xfrm>
            <a:off x="6080434" y="2668794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A6385F-B70E-409C-B51E-2B509E04DF99}"/>
              </a:ext>
            </a:extLst>
          </p:cNvPr>
          <p:cNvSpPr/>
          <p:nvPr/>
        </p:nvSpPr>
        <p:spPr>
          <a:xfrm>
            <a:off x="5347665" y="3361425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DF5C87-87A3-4BEF-A286-5A31CD9F4C69}"/>
              </a:ext>
            </a:extLst>
          </p:cNvPr>
          <p:cNvSpPr/>
          <p:nvPr/>
        </p:nvSpPr>
        <p:spPr>
          <a:xfrm>
            <a:off x="6432955" y="3389860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8BE090-F058-4709-8F5F-C1BAC00C8504}"/>
              </a:ext>
            </a:extLst>
          </p:cNvPr>
          <p:cNvSpPr/>
          <p:nvPr/>
        </p:nvSpPr>
        <p:spPr>
          <a:xfrm>
            <a:off x="6804248" y="443711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9B151A-4DEC-4522-82F0-91A9C2FF8C5A}"/>
              </a:ext>
            </a:extLst>
          </p:cNvPr>
          <p:cNvSpPr/>
          <p:nvPr/>
        </p:nvSpPr>
        <p:spPr>
          <a:xfrm>
            <a:off x="7836676" y="443711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0F1275-04A4-480D-B82A-F94A0E542DD6}"/>
              </a:ext>
            </a:extLst>
          </p:cNvPr>
          <p:cNvSpPr/>
          <p:nvPr/>
        </p:nvSpPr>
        <p:spPr>
          <a:xfrm>
            <a:off x="8296948" y="4780234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786AE5-1561-48BD-A9B5-21755D780CE6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5286321" y="2402182"/>
            <a:ext cx="61344" cy="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5AEA1A-C0B1-429D-984C-D3DE97DBDA19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671665" y="2407802"/>
            <a:ext cx="456218" cy="308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074A29-F9BC-46D2-B249-055BD25F3BB4}"/>
              </a:ext>
            </a:extLst>
          </p:cNvPr>
          <p:cNvCxnSpPr>
            <a:stCxn id="21" idx="4"/>
            <a:endCxn id="24" idx="0"/>
          </p:cNvCxnSpPr>
          <p:nvPr/>
        </p:nvCxnSpPr>
        <p:spPr>
          <a:xfrm>
            <a:off x="5509665" y="2569802"/>
            <a:ext cx="0" cy="791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C5C487-4B43-4330-8917-46ECE19ADB5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71665" y="3523425"/>
            <a:ext cx="761290" cy="2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F12331-3B26-461B-8D8D-1BDC2D8D928E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5624216" y="3637976"/>
            <a:ext cx="1180032" cy="961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74055E-7C6E-42C8-92EA-28A4F29782AC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6709506" y="3666411"/>
            <a:ext cx="256742" cy="77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84D78B-DEED-4452-93FE-4514581F119D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7128248" y="4599112"/>
            <a:ext cx="708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E2D0BD-05EE-4EF5-84DC-2DCB0A4B4498}"/>
              </a:ext>
            </a:extLst>
          </p:cNvPr>
          <p:cNvCxnSpPr>
            <a:stCxn id="25" idx="6"/>
            <a:endCxn id="27" idx="0"/>
          </p:cNvCxnSpPr>
          <p:nvPr/>
        </p:nvCxnSpPr>
        <p:spPr>
          <a:xfrm>
            <a:off x="6756955" y="3551860"/>
            <a:ext cx="1241721" cy="885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8DCC79-2F8F-46E1-B971-6EB3AC601423}"/>
              </a:ext>
            </a:extLst>
          </p:cNvPr>
          <p:cNvCxnSpPr>
            <a:stCxn id="27" idx="5"/>
            <a:endCxn id="28" idx="1"/>
          </p:cNvCxnSpPr>
          <p:nvPr/>
        </p:nvCxnSpPr>
        <p:spPr>
          <a:xfrm>
            <a:off x="8113227" y="4713663"/>
            <a:ext cx="231170" cy="114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1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06BE417-8174-4895-9F75-28834DABAFC1}"/>
              </a:ext>
            </a:extLst>
          </p:cNvPr>
          <p:cNvSpPr/>
          <p:nvPr/>
        </p:nvSpPr>
        <p:spPr>
          <a:xfrm>
            <a:off x="4355976" y="2348880"/>
            <a:ext cx="1368152" cy="136815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C591BD-8246-4990-A8CF-91E68274F0E4}"/>
              </a:ext>
            </a:extLst>
          </p:cNvPr>
          <p:cNvSpPr/>
          <p:nvPr/>
        </p:nvSpPr>
        <p:spPr>
          <a:xfrm>
            <a:off x="4962321" y="224018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B75816-63A3-4CD9-A221-3978A7A607F2}"/>
              </a:ext>
            </a:extLst>
          </p:cNvPr>
          <p:cNvSpPr/>
          <p:nvPr/>
        </p:nvSpPr>
        <p:spPr>
          <a:xfrm>
            <a:off x="5347665" y="224580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80E9032-4B0D-49EB-B27F-396123FC0BE6}"/>
              </a:ext>
            </a:extLst>
          </p:cNvPr>
          <p:cNvSpPr/>
          <p:nvPr/>
        </p:nvSpPr>
        <p:spPr>
          <a:xfrm>
            <a:off x="6080434" y="2668794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A6385F-B70E-409C-B51E-2B509E04DF99}"/>
              </a:ext>
            </a:extLst>
          </p:cNvPr>
          <p:cNvSpPr/>
          <p:nvPr/>
        </p:nvSpPr>
        <p:spPr>
          <a:xfrm>
            <a:off x="5347665" y="3361425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DF5C87-87A3-4BEF-A286-5A31CD9F4C69}"/>
              </a:ext>
            </a:extLst>
          </p:cNvPr>
          <p:cNvSpPr/>
          <p:nvPr/>
        </p:nvSpPr>
        <p:spPr>
          <a:xfrm>
            <a:off x="6432955" y="3389860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8BE090-F058-4709-8F5F-C1BAC00C8504}"/>
              </a:ext>
            </a:extLst>
          </p:cNvPr>
          <p:cNvSpPr/>
          <p:nvPr/>
        </p:nvSpPr>
        <p:spPr>
          <a:xfrm>
            <a:off x="6804248" y="443711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9B151A-4DEC-4522-82F0-91A9C2FF8C5A}"/>
              </a:ext>
            </a:extLst>
          </p:cNvPr>
          <p:cNvSpPr/>
          <p:nvPr/>
        </p:nvSpPr>
        <p:spPr>
          <a:xfrm>
            <a:off x="7836676" y="4437112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0F1275-04A4-480D-B82A-F94A0E542DD6}"/>
              </a:ext>
            </a:extLst>
          </p:cNvPr>
          <p:cNvSpPr/>
          <p:nvPr/>
        </p:nvSpPr>
        <p:spPr>
          <a:xfrm>
            <a:off x="8296948" y="4780234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786AE5-1561-48BD-A9B5-21755D780CE6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5286321" y="2402182"/>
            <a:ext cx="61344" cy="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5AEA1A-C0B1-429D-984C-D3DE97DBDA19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671665" y="2407802"/>
            <a:ext cx="456218" cy="308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074A29-F9BC-46D2-B249-055BD25F3BB4}"/>
              </a:ext>
            </a:extLst>
          </p:cNvPr>
          <p:cNvCxnSpPr>
            <a:stCxn id="21" idx="4"/>
            <a:endCxn id="24" idx="0"/>
          </p:cNvCxnSpPr>
          <p:nvPr/>
        </p:nvCxnSpPr>
        <p:spPr>
          <a:xfrm>
            <a:off x="5509665" y="2569802"/>
            <a:ext cx="0" cy="791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C5C487-4B43-4330-8917-46ECE19ADB5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71665" y="3523425"/>
            <a:ext cx="761290" cy="2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F12331-3B26-461B-8D8D-1BDC2D8D928E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5624216" y="3637976"/>
            <a:ext cx="1180032" cy="961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E74055E-7C6E-42C8-92EA-28A4F29782AC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6709506" y="3666411"/>
            <a:ext cx="256742" cy="770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84D78B-DEED-4452-93FE-4514581F119D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7128248" y="4599112"/>
            <a:ext cx="708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E2D0BD-05EE-4EF5-84DC-2DCB0A4B4498}"/>
              </a:ext>
            </a:extLst>
          </p:cNvPr>
          <p:cNvCxnSpPr>
            <a:stCxn id="25" idx="6"/>
            <a:endCxn id="27" idx="0"/>
          </p:cNvCxnSpPr>
          <p:nvPr/>
        </p:nvCxnSpPr>
        <p:spPr>
          <a:xfrm>
            <a:off x="6756955" y="3551860"/>
            <a:ext cx="1241721" cy="885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8DCC79-2F8F-46E1-B971-6EB3AC601423}"/>
              </a:ext>
            </a:extLst>
          </p:cNvPr>
          <p:cNvCxnSpPr>
            <a:stCxn id="27" idx="5"/>
            <a:endCxn id="28" idx="1"/>
          </p:cNvCxnSpPr>
          <p:nvPr/>
        </p:nvCxnSpPr>
        <p:spPr>
          <a:xfrm>
            <a:off x="8113227" y="4713663"/>
            <a:ext cx="231170" cy="114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6DE77-CA29-4A06-B881-94171DAD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21" y="1772817"/>
            <a:ext cx="3419952" cy="1667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79EA6F-DA39-4B5E-9171-DEAD4CDE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62" y="3811172"/>
            <a:ext cx="338184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3383093" y="6720951"/>
            <a:ext cx="2377815" cy="19125"/>
            <a:chOff x="3383093" y="6551968"/>
            <a:chExt cx="2377815" cy="36000"/>
          </a:xfrm>
        </p:grpSpPr>
        <p:sp>
          <p:nvSpPr>
            <p:cNvPr id="34" name="모서리가 둥근 직사각형 33"/>
            <p:cNvSpPr/>
            <p:nvPr/>
          </p:nvSpPr>
          <p:spPr>
            <a:xfrm flipV="1">
              <a:off x="3383093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flipV="1">
              <a:off x="4019681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flipV="1">
              <a:off x="4656269" y="6551968"/>
              <a:ext cx="468052" cy="36000"/>
            </a:xfrm>
            <a:prstGeom prst="roundRect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flipV="1">
              <a:off x="5292856" y="6551968"/>
              <a:ext cx="468052" cy="36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54393" y="994450"/>
            <a:ext cx="1635213" cy="435025"/>
            <a:chOff x="709086" y="1275587"/>
            <a:chExt cx="1635213" cy="435025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이등변 삼각형 49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727" y="1275587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맑은 고딕" pitchFamily="50" charset="-127"/>
                  <a:ea typeface="맑은 고딕" pitchFamily="50" charset="-127"/>
                </a:rPr>
                <a:t>그래프 자료구조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69880" y="107340"/>
            <a:ext cx="18822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사용한 알고리즘</a:t>
            </a: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4427984" y="455428"/>
            <a:ext cx="216024" cy="216024"/>
          </a:xfrm>
          <a:prstGeom prst="triangle">
            <a:avLst/>
          </a:prstGeom>
          <a:solidFill>
            <a:srgbClr val="DD811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1772817"/>
            <a:ext cx="38884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sz="3200" dirty="0"/>
              <a:t>그래프 자료구조</a:t>
            </a:r>
            <a:endParaRPr lang="en-US" altLang="ko-KR" sz="3200" dirty="0"/>
          </a:p>
          <a:p>
            <a:pPr lvl="0">
              <a:buFont typeface="Arial" pitchFamily="34" charset="0"/>
              <a:buChar char="•"/>
            </a:pPr>
            <a:endParaRPr lang="ko-KR" altLang="ko-KR" sz="3200" dirty="0"/>
          </a:p>
          <a:p>
            <a:r>
              <a:rPr lang="ko-KR" altLang="en-US" sz="2400" dirty="0"/>
              <a:t>배열로 입력 받은 미로를 </a:t>
            </a:r>
            <a:endParaRPr lang="en-US" altLang="ko-KR" sz="2400" dirty="0"/>
          </a:p>
          <a:p>
            <a:r>
              <a:rPr lang="ko-KR" altLang="en-US" sz="2400" dirty="0"/>
              <a:t>그래프 자료구조로 표현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800CA-FD65-40EE-A948-3F671868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95" y="1615921"/>
            <a:ext cx="371526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285750" indent="-285750">
          <a:buFont typeface="Arial" pitchFamily="34" charset="0"/>
          <a:buChar char="•"/>
          <a:defRPr sz="1400" dirty="0" smtClean="0">
            <a:ln>
              <a:solidFill>
                <a:srgbClr val="313131">
                  <a:alpha val="33000"/>
                </a:srgbClr>
              </a:solidFill>
            </a:ln>
            <a:solidFill>
              <a:srgbClr val="313131"/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/>
      <a:bodyPr wrap="none">
        <a:spAutoFit/>
      </a:bodyPr>
      <a:lstStyle>
        <a:defPPr>
          <a:defRPr sz="3200" b="1" dirty="0" smtClean="0">
            <a:ln w="3175">
              <a:solidFill>
                <a:srgbClr val="FFFFFF">
                  <a:alpha val="30000"/>
                </a:srgbClr>
              </a:solidFill>
            </a:ln>
            <a:solidFill>
              <a:srgbClr val="FFFFF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402</Words>
  <Application>Microsoft Office PowerPoint</Application>
  <PresentationFormat>화면 슬라이드 쇼(4:3)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Helvetica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good</cp:lastModifiedBy>
  <cp:revision>56</cp:revision>
  <dcterms:created xsi:type="dcterms:W3CDTF">2013-12-04T08:36:26Z</dcterms:created>
  <dcterms:modified xsi:type="dcterms:W3CDTF">2018-05-30T16:52:19Z</dcterms:modified>
</cp:coreProperties>
</file>