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1" r:id="rId3"/>
    <p:sldId id="374" r:id="rId4"/>
    <p:sldId id="376" r:id="rId5"/>
    <p:sldId id="375" r:id="rId6"/>
    <p:sldId id="362" r:id="rId7"/>
    <p:sldId id="363" r:id="rId8"/>
    <p:sldId id="364" r:id="rId9"/>
    <p:sldId id="301" r:id="rId10"/>
    <p:sldId id="279" r:id="rId11"/>
    <p:sldId id="325" r:id="rId12"/>
    <p:sldId id="352" r:id="rId13"/>
    <p:sldId id="341" r:id="rId14"/>
    <p:sldId id="342" r:id="rId15"/>
    <p:sldId id="338" r:id="rId16"/>
    <p:sldId id="353" r:id="rId17"/>
    <p:sldId id="357" r:id="rId18"/>
    <p:sldId id="358" r:id="rId19"/>
    <p:sldId id="359" r:id="rId20"/>
    <p:sldId id="329" r:id="rId21"/>
    <p:sldId id="347" r:id="rId22"/>
    <p:sldId id="350" r:id="rId23"/>
    <p:sldId id="339" r:id="rId24"/>
    <p:sldId id="344" r:id="rId25"/>
    <p:sldId id="351" r:id="rId26"/>
    <p:sldId id="345" r:id="rId27"/>
    <p:sldId id="349" r:id="rId28"/>
    <p:sldId id="348" r:id="rId29"/>
    <p:sldId id="360" r:id="rId30"/>
    <p:sldId id="321" r:id="rId31"/>
    <p:sldId id="366" r:id="rId32"/>
    <p:sldId id="367" r:id="rId33"/>
    <p:sldId id="365" r:id="rId34"/>
    <p:sldId id="369" r:id="rId35"/>
    <p:sldId id="370" r:id="rId36"/>
    <p:sldId id="322" r:id="rId37"/>
    <p:sldId id="377" r:id="rId38"/>
    <p:sldId id="368" r:id="rId39"/>
    <p:sldId id="326" r:id="rId40"/>
    <p:sldId id="323" r:id="rId41"/>
    <p:sldId id="371" r:id="rId42"/>
    <p:sldId id="372" r:id="rId43"/>
    <p:sldId id="373" r:id="rId44"/>
    <p:sldId id="324" r:id="rId45"/>
    <p:sldId id="26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559"/>
    <a:srgbClr val="FF00FF"/>
    <a:srgbClr val="0000FF"/>
    <a:srgbClr val="FF0066"/>
    <a:srgbClr val="999999"/>
    <a:srgbClr val="20386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5" autoAdjust="0"/>
    <p:restoredTop sz="92549" autoAdjust="0"/>
  </p:normalViewPr>
  <p:slideViewPr>
    <p:cSldViewPr snapToGrid="0">
      <p:cViewPr varScale="1">
        <p:scale>
          <a:sx n="49" d="100"/>
          <a:sy n="49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4DFE9-6DCC-47A3-8DF9-2F287DC49F4A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CC6E-FD2B-467F-BC10-F143BC16B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2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CC6E-FD2B-467F-BC10-F143BC16B7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언어학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“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밤”이라는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단어는 “열매로 먹는 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/chestnut”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어두운 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/night”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뜻도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밤을 삶아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먹었다”란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문장이 주어진다면 여기서는 “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밤”이란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단어가 “열매로서 먹는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밤”이란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의미로 사용되었음을 밝혀내는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 사과산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buy, live/alive, mountain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apple, apology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CC6E-FD2B-467F-BC10-F143BC16B7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5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CC6E-FD2B-467F-BC10-F143BC16B7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CC6E-FD2B-467F-BC10-F143BC16B7B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2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텍스트 세미나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 Preprocessing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텍스트 </a:t>
              </a:r>
              <a:r>
                <a:rPr lang="ko-KR" altLang="en-US" sz="1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전처리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 Preprocessing with Python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8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김민정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텍스트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세미나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EEE092-AC86-40D1-84CF-88A947C4588F}"/>
              </a:ext>
            </a:extLst>
          </p:cNvPr>
          <p:cNvSpPr txBox="1"/>
          <p:nvPr/>
        </p:nvSpPr>
        <p:spPr>
          <a:xfrm>
            <a:off x="539646" y="1721456"/>
            <a:ext cx="11257612" cy="204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&gt;&gt;&gt; Import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정규표현식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특정한 규칙을 가진 문자열 집합을 표현하는데 사용하는 형식 언어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 :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파이썬에서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정규표현식을 지원하는 모듈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대표적 메소드에는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match, search, </a:t>
            </a:r>
            <a:r>
              <a:rPr lang="en-US" altLang="ko-KR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findall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split, sub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등이 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F6F133-F285-41B4-A721-6310A37C9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50000" r="16203" b="20513"/>
          <a:stretch/>
        </p:blipFill>
        <p:spPr>
          <a:xfrm>
            <a:off x="539646" y="4114148"/>
            <a:ext cx="8159262" cy="202223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0471F0C-ADEA-4348-BEA1-C42562CB54D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01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72F0F7-E780-4C68-8BFB-D084623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7" y="1654827"/>
            <a:ext cx="5105636" cy="45330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7FFE3E-E428-4E26-A726-609D7BD4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37" y="1655930"/>
            <a:ext cx="5105636" cy="45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230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원래 그 문자가 가진 뜻이 아닌 특별한 용도로 사용되는 문자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^ $ * + ? { } [ ] \ |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1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195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 ]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\  |  ( )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[]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사이의 문자들과 매치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정규 표현식이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</a:t>
            </a:r>
            <a:r>
              <a:rPr lang="en-US" altLang="ko-KR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abc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 -&gt; a, b, c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 한 개의 문자와 매치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A35F0E-B83B-40DE-900A-38A9E7968049}"/>
              </a:ext>
            </a:extLst>
          </p:cNvPr>
          <p:cNvGrpSpPr/>
          <p:nvPr/>
        </p:nvGrpSpPr>
        <p:grpSpPr>
          <a:xfrm>
            <a:off x="601664" y="4101113"/>
            <a:ext cx="11257612" cy="2035266"/>
            <a:chOff x="561323" y="4631560"/>
            <a:chExt cx="11257612" cy="20352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C41BC-C1A0-46B6-BF19-DE0A447DF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3666" b="88368"/>
            <a:stretch/>
          </p:blipFill>
          <p:spPr>
            <a:xfrm>
              <a:off x="561323" y="4631560"/>
              <a:ext cx="6566327" cy="72189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5F51EC-8DBC-4A9A-B981-B534A8E786E8}"/>
                </a:ext>
              </a:extLst>
            </p:cNvPr>
            <p:cNvSpPr txBox="1"/>
            <p:nvPr/>
          </p:nvSpPr>
          <p:spPr>
            <a:xfrm>
              <a:off x="561323" y="5261185"/>
              <a:ext cx="11257612" cy="140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FF00F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</a:t>
              </a: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                                     [</a:t>
              </a:r>
              <a:r>
                <a:rPr lang="en-US" altLang="ko-KR" sz="20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abc</a:t>
              </a: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]                         </a:t>
              </a:r>
              <a:r>
                <a:rPr lang="ko-KR" altLang="en-US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일치</a:t>
              </a:r>
              <a:endPara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FF00F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</a:t>
              </a: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efore                              [</a:t>
              </a:r>
              <a:r>
                <a:rPr lang="en-US" altLang="ko-KR" sz="20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abc</a:t>
              </a: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]                         </a:t>
              </a:r>
              <a:r>
                <a:rPr lang="ko-KR" altLang="en-US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일치</a:t>
              </a:r>
              <a:endPara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dude                                 [</a:t>
              </a:r>
              <a:r>
                <a:rPr lang="en-US" altLang="ko-KR" sz="20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abc</a:t>
              </a:r>
              <a:r>
                <a:rPr lang="en-US" altLang="ko-KR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]                        </a:t>
              </a:r>
              <a:r>
                <a:rPr lang="ko-KR" altLang="en-US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불일치</a:t>
              </a:r>
              <a:endPara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8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398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 ]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\  |  ( )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[]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사이의 문자들과 매치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[]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안에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(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하이픈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사용하면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문자 사이의 범위 의미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 [a-c]</a:t>
            </a:r>
            <a:r>
              <a:rPr lang="ko-KR" alt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</a:t>
            </a:r>
            <a:r>
              <a:rPr lang="en-US" altLang="ko-KR" sz="2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abc</a:t>
            </a:r>
            <a:r>
              <a:rPr lang="en-US" altLang="ko-K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[0-5]</a:t>
            </a:r>
            <a:r>
              <a:rPr lang="ko-KR" alt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[012345]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[a-</a:t>
            </a:r>
            <a:r>
              <a:rPr lang="en-US" altLang="ko-KR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zA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-Z] 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알파벳 모두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[0-9] 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숫자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2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179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  $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*  +  ?  { }  [ ]  \  |  ( )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	  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시작   끝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33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  $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*  +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64534-0986-4336-8933-666ADA7C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36" y="3619351"/>
            <a:ext cx="5606527" cy="25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  $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*  +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B8462-1F08-40B9-A9B2-D195D4CC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02" y="3646946"/>
            <a:ext cx="5383195" cy="23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  $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*  +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53D58C-4196-40A0-AA25-38C3DCA9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4" y="3664194"/>
            <a:ext cx="5726531" cy="24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  $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*  +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0255D6-3A0A-4309-A900-C88A8525F8EB}"/>
              </a:ext>
            </a:extLst>
          </p:cNvPr>
          <p:cNvGrpSpPr/>
          <p:nvPr/>
        </p:nvGrpSpPr>
        <p:grpSpPr>
          <a:xfrm>
            <a:off x="3050196" y="3585903"/>
            <a:ext cx="5665179" cy="2281040"/>
            <a:chOff x="2678721" y="2593158"/>
            <a:chExt cx="6834558" cy="27168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E86A61-ABD9-4D16-BBF9-0A7F89E031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702"/>
            <a:stretch/>
          </p:blipFill>
          <p:spPr>
            <a:xfrm>
              <a:off x="2812836" y="2593158"/>
              <a:ext cx="6566327" cy="72189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56A8E7-0942-48A9-8E76-1479C0EB1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95"/>
            <a:stretch/>
          </p:blipFill>
          <p:spPr>
            <a:xfrm>
              <a:off x="2678721" y="3315053"/>
              <a:ext cx="6834558" cy="1994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76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주간의 텍스트 세미나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4C4C5-3F4A-4A1F-BDB6-407C83327C6D}"/>
              </a:ext>
            </a:extLst>
          </p:cNvPr>
          <p:cNvSpPr txBox="1"/>
          <p:nvPr/>
        </p:nvSpPr>
        <p:spPr>
          <a:xfrm>
            <a:off x="354566" y="2376372"/>
            <a:ext cx="11257612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RNN, LSTM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Seq2seq, GRU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Text Classification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5~8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또는 오디오 관련 논문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Question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Answering,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Speech Recognition,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to Speech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Attention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발표자료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07D74-8AC8-4FDD-A0D1-F6692E013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41"/>
          <a:stretch/>
        </p:blipFill>
        <p:spPr>
          <a:xfrm>
            <a:off x="4583066" y="1958882"/>
            <a:ext cx="7454701" cy="41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4909441-5B9D-4E59-A287-1B2A858A4290}"/>
              </a:ext>
            </a:extLst>
          </p:cNvPr>
          <p:cNvGrpSpPr/>
          <p:nvPr/>
        </p:nvGrpSpPr>
        <p:grpSpPr>
          <a:xfrm>
            <a:off x="3051508" y="2407664"/>
            <a:ext cx="5900724" cy="1272443"/>
            <a:chOff x="3177602" y="2557462"/>
            <a:chExt cx="5981700" cy="11620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1E6A37-2FE9-4BFE-AF12-B03532D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7602" y="3138489"/>
              <a:ext cx="5981700" cy="581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E4E966-974C-4E4D-8C82-881C6852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02" y="2557462"/>
              <a:ext cx="5981700" cy="58102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94A0-E0F3-4C56-A35A-529CE4BCC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541" y="4222662"/>
            <a:ext cx="8348658" cy="1029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632CA8-8C0B-4661-ADAD-43436851F7A1}"/>
              </a:ext>
            </a:extLst>
          </p:cNvPr>
          <p:cNvSpPr txBox="1"/>
          <p:nvPr/>
        </p:nvSpPr>
        <p:spPr>
          <a:xfrm>
            <a:off x="0" y="1638682"/>
            <a:ext cx="2544605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48893-95A7-480A-917C-89046D2A6540}"/>
              </a:ext>
            </a:extLst>
          </p:cNvPr>
          <p:cNvSpPr txBox="1"/>
          <p:nvPr/>
        </p:nvSpPr>
        <p:spPr>
          <a:xfrm>
            <a:off x="628559" y="5510995"/>
            <a:ext cx="11257612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시작을 의미하는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문자클래스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[]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내부의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^(not)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혼동하지 말자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439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[ ]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424082" y="3540845"/>
            <a:ext cx="7300724" cy="102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다른 문자와 조합되어 정해지지 않은 특정 종류의 문자자리를 나타냄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6E1B9E-9D5D-4814-9C01-72956D6D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0" y="3540845"/>
            <a:ext cx="3568859" cy="25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[ ]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A7031-C76A-41A9-94E7-68419E1A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662274"/>
            <a:ext cx="5619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8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+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540845"/>
            <a:ext cx="11257612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‘0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이상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반복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7B7E03-7056-46E4-9EF8-3A3542B1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4" y="4330889"/>
            <a:ext cx="6492346" cy="18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4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540845"/>
            <a:ext cx="11257612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‘1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이상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반복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71D92-4887-4614-B628-B2736760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3" y="4330889"/>
            <a:ext cx="6592513" cy="18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?  { }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540845"/>
            <a:ext cx="11257612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‘1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이상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반복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27EF6-1974-40DD-9E0D-329220DF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3752674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sz="40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 }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289814"/>
            <a:ext cx="11257612" cy="306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{m} 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반드시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반복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</a:t>
            </a:r>
            <a:r>
              <a:rPr lang="en-US" altLang="ko-KR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m,n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} : </a:t>
            </a:r>
            <a:r>
              <a:rPr lang="en-US" altLang="ko-KR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m~n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 반복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ADB0F2-4427-4C16-9274-79FBD328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5" y="3847934"/>
            <a:ext cx="4905375" cy="105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4257C6-339C-4444-8F00-D3848CA6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5" y="5318466"/>
            <a:ext cx="5086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sz="40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 }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[ ]  \  |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E30355-1E91-484B-AB19-CDF3187FE8C1}"/>
              </a:ext>
            </a:extLst>
          </p:cNvPr>
          <p:cNvGrpSpPr/>
          <p:nvPr/>
        </p:nvGrpSpPr>
        <p:grpSpPr>
          <a:xfrm>
            <a:off x="467194" y="3289814"/>
            <a:ext cx="11257612" cy="3428827"/>
            <a:chOff x="467194" y="3289814"/>
            <a:chExt cx="11257612" cy="34288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95779A-44D2-4BD1-9BF3-EEF8F8722858}"/>
                </a:ext>
              </a:extLst>
            </p:cNvPr>
            <p:cNvSpPr txBox="1"/>
            <p:nvPr/>
          </p:nvSpPr>
          <p:spPr>
            <a:xfrm>
              <a:off x="467194" y="3289814"/>
              <a:ext cx="11257612" cy="306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{m} : </a:t>
              </a:r>
              <a:r>
                <a:rPr lang="ko-KR" altLang="en-US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반드시 </a:t>
              </a:r>
              <a:r>
                <a:rPr lang="en-US" altLang="ko-KR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</a:t>
              </a:r>
              <a:r>
                <a:rPr lang="ko-KR" altLang="en-US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번 반복</a:t>
              </a: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{</a:t>
              </a:r>
              <a:r>
                <a:rPr lang="en-US" altLang="ko-KR" sz="2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m,n</a:t>
              </a:r>
              <a:r>
                <a:rPr lang="en-US" altLang="ko-KR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} : </a:t>
              </a:r>
              <a:r>
                <a:rPr lang="en-US" altLang="ko-KR" sz="2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m~n</a:t>
              </a:r>
              <a:r>
                <a:rPr lang="ko-KR" altLang="en-US" sz="2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회 반복</a:t>
              </a: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6ADB0F2-4427-4C16-9274-79FBD328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925" y="3847934"/>
              <a:ext cx="4905375" cy="1057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4257C6-339C-4444-8F00-D3848CA67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925" y="5318466"/>
              <a:ext cx="5086350" cy="140017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92D9290-E033-4B65-8861-78BD454C4F3E}"/>
              </a:ext>
            </a:extLst>
          </p:cNvPr>
          <p:cNvSpPr txBox="1"/>
          <p:nvPr/>
        </p:nvSpPr>
        <p:spPr>
          <a:xfrm>
            <a:off x="6179239" y="3307530"/>
            <a:ext cx="4651653" cy="102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{0,1}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같음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있어도 되고 없어도 됨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734ECC-365A-4B01-87A5-6A424031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239" y="4376571"/>
            <a:ext cx="5348416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1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[ ]  \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|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540845"/>
            <a:ext cx="11257612" cy="102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‘OR’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A|B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면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또는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297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복습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0415-FA30-4D91-BB94-09F5E4C99E4C}"/>
              </a:ext>
            </a:extLst>
          </p:cNvPr>
          <p:cNvSpPr txBox="1"/>
          <p:nvPr/>
        </p:nvSpPr>
        <p:spPr>
          <a:xfrm>
            <a:off x="467194" y="2399872"/>
            <a:ext cx="11257612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 ^  $  *  +  ?  { }  [ ]  \  | 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A635-BFCF-47B1-975E-1B630A99A39D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메타문자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779A-44D2-4BD1-9BF3-EEF8F8722858}"/>
              </a:ext>
            </a:extLst>
          </p:cNvPr>
          <p:cNvSpPr txBox="1"/>
          <p:nvPr/>
        </p:nvSpPr>
        <p:spPr>
          <a:xfrm>
            <a:off x="467194" y="3540845"/>
            <a:ext cx="11257612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Grouping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417D03-BC00-4700-BD65-CDAA81C7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4" y="4291919"/>
            <a:ext cx="5981700" cy="147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27548-C45A-489B-A530-FC61760CC00B}"/>
              </a:ext>
            </a:extLst>
          </p:cNvPr>
          <p:cNvSpPr txBox="1"/>
          <p:nvPr/>
        </p:nvSpPr>
        <p:spPr>
          <a:xfrm>
            <a:off x="10405241" y="6268158"/>
            <a:ext cx="178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https://wikidocs.net/4309</a:t>
            </a:r>
          </a:p>
        </p:txBody>
      </p:sp>
    </p:spTree>
    <p:extLst>
      <p:ext uri="{BB962C8B-B14F-4D97-AF65-F5344CB8AC3E}">
        <p14:creationId xmlns:p14="http://schemas.microsoft.com/office/powerpoint/2010/main" val="280720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주간의 텍스트 세미나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4C4C5-3F4A-4A1F-BDB6-407C83327C6D}"/>
              </a:ext>
            </a:extLst>
          </p:cNvPr>
          <p:cNvSpPr txBox="1"/>
          <p:nvPr/>
        </p:nvSpPr>
        <p:spPr>
          <a:xfrm>
            <a:off x="354566" y="2376372"/>
            <a:ext cx="11257612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RNN, LSTM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Seq2seq, GRU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Text Classification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5~8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또는 오디오 관련 논문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Question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Answering,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Speech Recognition,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to Speech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Attention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발표자료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B934D6-9810-4C8B-91E9-471F503A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329" y="2249598"/>
            <a:ext cx="3480587" cy="281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C6B982-B066-40A4-A2CE-BCD5641A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04" y="2643134"/>
            <a:ext cx="3480587" cy="24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556C36-4106-48F7-8D8B-083F30B9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89" y="2789170"/>
            <a:ext cx="4021861" cy="3239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Tokenizing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0690D-D916-463E-820B-3F986D804CC0}"/>
              </a:ext>
            </a:extLst>
          </p:cNvPr>
          <p:cNvSpPr txBox="1"/>
          <p:nvPr/>
        </p:nvSpPr>
        <p:spPr>
          <a:xfrm>
            <a:off x="800524" y="1714179"/>
            <a:ext cx="9210579" cy="25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  Sentence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corpus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문장 단위로 끊어서 입력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.,!?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등의 기준으로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LDA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같은 특정 알고리즘이나 방법론의 경우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꼭 하지 않아도 된다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Sentence splitting </a:t>
            </a:r>
            <a:r>
              <a:rPr lang="ko-KR" altLang="en-US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하기전에 한국어라면 아래의 링크를 통해서 띄어쓰기를 </a:t>
            </a:r>
            <a:r>
              <a:rPr lang="ko-KR" altLang="en-US" dirty="0" err="1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해두면</a:t>
            </a:r>
            <a:r>
              <a:rPr lang="ko-KR" altLang="en-US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더 좋겠죠 </a:t>
            </a:r>
            <a:r>
              <a: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http://freesearch.pe.kr/archives/4647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112D8-2D0F-4371-A06C-EA94808B4EB7}"/>
              </a:ext>
            </a:extLst>
          </p:cNvPr>
          <p:cNvSpPr/>
          <p:nvPr/>
        </p:nvSpPr>
        <p:spPr>
          <a:xfrm>
            <a:off x="9114859" y="3894660"/>
            <a:ext cx="651003" cy="2765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C6AD37-77C4-4417-98F5-28A752FD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97" y="4234934"/>
            <a:ext cx="4021861" cy="2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556C36-4106-48F7-8D8B-083F30B9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89" y="2789170"/>
            <a:ext cx="4021861" cy="3239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Tokenizing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0690D-D916-463E-820B-3F986D804CC0}"/>
              </a:ext>
            </a:extLst>
          </p:cNvPr>
          <p:cNvSpPr txBox="1"/>
          <p:nvPr/>
        </p:nvSpPr>
        <p:spPr>
          <a:xfrm>
            <a:off x="800524" y="1714179"/>
            <a:ext cx="9210579" cy="376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  Sentence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corpus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문장 단위로 끊어서 입력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.,!?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등의 기준으로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LDA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같은 특정 알고리즘이나 방법론의 경우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꼭 하지 않아도 된다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 Tokenizing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말그대로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나누기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의미를 가지는 문자열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뜻을 가진 최소 단위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자립하여 쓸 수 있는 최소단위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공백 만으로도 충분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중국어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띄어쓰기 거의 하지 않아 난제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112D8-2D0F-4371-A06C-EA94808B4EB7}"/>
              </a:ext>
            </a:extLst>
          </p:cNvPr>
          <p:cNvSpPr/>
          <p:nvPr/>
        </p:nvSpPr>
        <p:spPr>
          <a:xfrm>
            <a:off x="9114859" y="3894660"/>
            <a:ext cx="651003" cy="2765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1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556C36-4106-48F7-8D8B-083F30B9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89" y="2789170"/>
            <a:ext cx="4021861" cy="3239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Tokenizing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0690D-D916-463E-820B-3F986D804CC0}"/>
              </a:ext>
            </a:extLst>
          </p:cNvPr>
          <p:cNvSpPr txBox="1"/>
          <p:nvPr/>
        </p:nvSpPr>
        <p:spPr>
          <a:xfrm>
            <a:off x="800524" y="1714179"/>
            <a:ext cx="9210579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  Sentence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corpus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문장 단위로 끊어서 입력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.,!?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등의 기준으로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LDA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같은 특정 알고리즘이나 방법론의 경우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splitting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꼭 하지 않아도 된다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 Tokenizing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말그대로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나누기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의미를 가지는 문자열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뜻을 가진 최소 단위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자립하여 쓸 수 있는 최소단위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공백 만으로도 충분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중국어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띄어쓰기 거의 하지 않아 난제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  POS-tagging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112D8-2D0F-4371-A06C-EA94808B4EB7}"/>
              </a:ext>
            </a:extLst>
          </p:cNvPr>
          <p:cNvSpPr/>
          <p:nvPr/>
        </p:nvSpPr>
        <p:spPr>
          <a:xfrm>
            <a:off x="9114859" y="3894660"/>
            <a:ext cx="651003" cy="2765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9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274DAA-3AB1-44BF-ABDC-DA237C45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89" y="2789170"/>
            <a:ext cx="4021861" cy="3239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552662" y="4478130"/>
            <a:ext cx="11639338" cy="21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어휘 분석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EB5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: </a:t>
            </a:r>
            <a:r>
              <a:rPr lang="ko-KR" altLang="en-US" dirty="0">
                <a:solidFill>
                  <a:srgbClr val="7EB5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단어의 품사 정보 결정</a:t>
            </a:r>
            <a:endParaRPr lang="en-US" altLang="ko-KR" dirty="0">
              <a:solidFill>
                <a:srgbClr val="7EB55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개체명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인식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인명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지명 등 고유명사 분류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상호참조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선행 단어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구를 현재의 단어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구와 비교해 같은 개체인지 결정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의존관계분석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구구조문법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성분에 따라 문장구조 정의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달리 단어 간 의존관계로 문장구조를 분석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2BFBA-FEE9-4689-92E4-95BCC806878E}"/>
              </a:ext>
            </a:extLst>
          </p:cNvPr>
          <p:cNvSpPr/>
          <p:nvPr/>
        </p:nvSpPr>
        <p:spPr>
          <a:xfrm>
            <a:off x="9114859" y="3894660"/>
            <a:ext cx="651003" cy="2765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02091-654D-4E5E-92FC-F9EB8166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4" y="1543019"/>
            <a:ext cx="5900723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279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전에 </a:t>
            </a:r>
            <a:r>
              <a:rPr lang="en-US" altLang="ko-KR" sz="2000" dirty="0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Morphological Analysis 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normalization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들을 일반적인 형태로 만들어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 수를 줄임으로서 분석의 효율성을 높임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Apples -&gt; apple, Giving -&gt; give, Love -&gt; love (folding)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Stemming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단어를 축약형으로 바꿔 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Lemmatization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품사 정보가 보존된 형태의 기본형으로 바꿔 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91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전에 </a:t>
            </a:r>
            <a:r>
              <a:rPr lang="en-US" altLang="ko-KR" sz="2000" dirty="0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Morphological Analysis 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Stemming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단어를 축약형으로 바꿔 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Lemmatization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품사 정보가 보존된 형태의 기본형으로 바꿔 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CB73E6-CB46-4304-88E1-D9C803EA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52" y="3119820"/>
            <a:ext cx="5260695" cy="34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?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token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품사정보를 붙이는 것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POS(Part of Speech)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품사를 의미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(noun, adverbs, adjectives, pronouns, conjunction..)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코모란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한나눔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은전한닢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이렇게 다섯개의 형태소 분석기를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묶어서 편리하게 사용할 수 있게 해 놓은 한국어 처리 패키지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-&gt;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kkma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(Twitter)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nltk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영어일 때 사용하는 패키지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59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?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token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품사정보를 붙이는 것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POS(Part of Speech)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품사를 의미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(noun, adverbs, adjectives, pronouns, conjunction..)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코모란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한나눔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은전한닢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이렇게 다섯개의 형태소 분석기를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묶어서 편리하게 사용할 수 있게 해 놓은 한국어 처리 패키지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-&gt;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kkma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(Twitter)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nltk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주로 영어일 때 사용하는 패키지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3E4B6E-99CD-4E62-AA78-023EE824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97" y="1258002"/>
            <a:ext cx="501876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POS-tagging 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Decision Tree, Hidden Markov Models, Support Vector Machines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많은 방법론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Sentence Splitting, tokenize, lemmatization, POS-tagging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전 과정 지원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굳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ㅎ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그런데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한국어는 어근에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파생접사나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어미가 붙어서 단어를 만들기 때문에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적절하게 나누는 것도 어렵고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따라서 정확한 분석이 어렵다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@_@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예시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깨뜨리시었겠더군요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456A6-1119-4887-938F-C09F8567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24" y="5096523"/>
            <a:ext cx="7229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POS-tagging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5D39-64B0-4FBF-B1D3-E38F6E491A42}"/>
              </a:ext>
            </a:extLst>
          </p:cNvPr>
          <p:cNvSpPr txBox="1"/>
          <p:nvPr/>
        </p:nvSpPr>
        <p:spPr>
          <a:xfrm>
            <a:off x="800524" y="1714179"/>
            <a:ext cx="11086676" cy="356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대체로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정확한 품사 정보가 필요할 때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정확성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 모두 중요할 때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코모란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빠른 분석이 중요할 때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시간빠르기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코모란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정확한 품사 정보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트위터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코모란</a:t>
            </a:r>
            <a:r>
              <a:rPr lang="ko-KR" altLang="en-US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sz="2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꼬꼬마</a:t>
            </a:r>
            <a:endParaRPr lang="en-US" altLang="ko-KR" sz="2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26" name="Picture 2" descr="http://i.imgur.com/RXBrbue.png">
            <a:extLst>
              <a:ext uri="{FF2B5EF4-FFF2-40B4-BE49-F238E27FC236}">
                <a16:creationId xmlns:a16="http://schemas.microsoft.com/office/drawing/2014/main" id="{0F33B925-43B1-4F2C-A255-F4117B7C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29" y="574751"/>
            <a:ext cx="3212892" cy="62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주간의 텍스트 세미나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4C4C5-3F4A-4A1F-BDB6-407C83327C6D}"/>
              </a:ext>
            </a:extLst>
          </p:cNvPr>
          <p:cNvSpPr txBox="1"/>
          <p:nvPr/>
        </p:nvSpPr>
        <p:spPr>
          <a:xfrm>
            <a:off x="354566" y="2376372"/>
            <a:ext cx="11257612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RNN, LSTM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Seq2seq, GRU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Text Classification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5~8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또는 오디오 관련 논문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Question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Answering,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Speech Recognition,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to Speech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Attention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발표자료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79DB79-1C1E-4E0B-9F49-5F3A0BF4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33" y="4188286"/>
            <a:ext cx="2544041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B934D6-9810-4C8B-91E9-471F503A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42" y="3707274"/>
            <a:ext cx="3480587" cy="2819400"/>
          </a:xfrm>
          <a:prstGeom prst="rect">
            <a:avLst/>
          </a:prstGeom>
        </p:spPr>
      </p:pic>
      <p:pic>
        <p:nvPicPr>
          <p:cNvPr id="1026" name="Picture 2" descr="seq2seqì ëí ì´ë¯¸ì§ ê²ìê²°ê³¼">
            <a:extLst>
              <a:ext uri="{FF2B5EF4-FFF2-40B4-BE49-F238E27FC236}">
                <a16:creationId xmlns:a16="http://schemas.microsoft.com/office/drawing/2014/main" id="{BA52B317-9F7A-4A88-9A10-FB993408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515" y="1567753"/>
            <a:ext cx="4925628" cy="21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13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Parsing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27FBF-BA85-4031-96D0-C96C0E4EE50E}"/>
              </a:ext>
            </a:extLst>
          </p:cNvPr>
          <p:cNvSpPr txBox="1"/>
          <p:nvPr/>
        </p:nvSpPr>
        <p:spPr>
          <a:xfrm>
            <a:off x="800524" y="1714179"/>
            <a:ext cx="9983090" cy="232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EB5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  Parsing : </a:t>
            </a:r>
            <a:r>
              <a:rPr lang="ko-KR" altLang="en-US" sz="2000" dirty="0">
                <a:solidFill>
                  <a:srgbClr val="7EB5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문장의 문법적 구조 분석</a:t>
            </a:r>
            <a:endParaRPr lang="en-US" altLang="ko-KR" sz="2000" dirty="0">
              <a:solidFill>
                <a:srgbClr val="7EB55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분석된 문장이 주어지면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구문구조 및 문장성분에 대한 문법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(syntactic grammar)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적용해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분석가능한 모든 구문구조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(parse tree)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만들고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생성된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parse tree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 가장 적합한 것 하나를 선택하는 과정을 구문 분석이라 함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BDA64-B5A0-4F6E-8E48-06F4804C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64" y="4294794"/>
            <a:ext cx="3180009" cy="2148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CB7FC-BA58-47F0-B84E-F3FF3B84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88" y="4153652"/>
            <a:ext cx="2958498" cy="22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1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Parsing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27FBF-BA85-4031-96D0-C96C0E4EE50E}"/>
              </a:ext>
            </a:extLst>
          </p:cNvPr>
          <p:cNvSpPr txBox="1"/>
          <p:nvPr/>
        </p:nvSpPr>
        <p:spPr>
          <a:xfrm>
            <a:off x="800524" y="1714179"/>
            <a:ext cx="9983090" cy="232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  Parsing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문장의 문법적 구조 분석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분석된 문장이 주어지면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구문구조 및 문장성분에 대한 문법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(syntactic grammar)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적용해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분석가능한 모든 구문구조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(parse tree)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만들고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생성된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parse tree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 가장 적합한 것 하나를 선택하는 과정을 구문 분석이라 함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CD4D9F-6CB6-4555-9AB5-EF8D3C8B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93" y="4121814"/>
            <a:ext cx="6898026" cy="11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2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8242A3-C2AF-4A76-A855-C89BD455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05" y="3605754"/>
            <a:ext cx="3880453" cy="272145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Parsing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27FBF-BA85-4031-96D0-C96C0E4EE50E}"/>
              </a:ext>
            </a:extLst>
          </p:cNvPr>
          <p:cNvSpPr txBox="1"/>
          <p:nvPr/>
        </p:nvSpPr>
        <p:spPr>
          <a:xfrm>
            <a:off x="800523" y="1714179"/>
            <a:ext cx="11197035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  Parsing :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문장의 문법적 구조 분석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분석된 문장이 주어지면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구문구조 및 문장성분에 대한 문법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(syntactic grammar)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적용해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분석가능한 모든 구문구조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(parse tree)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만들고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생성된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parse tree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 가장 적합한 것 하나를 선택하는 과정을 구문 분석이라 함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Recurrent Neural Network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이런 계층 구조의 데이터 임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 </a:t>
            </a:r>
            <a:r>
              <a:rPr lang="en-US" altLang="ko-KR" dirty="0"/>
              <a:t>( ( ( The ) ( actors ) ) ( ( ( are ) ( fantastic ) ) ( . ) ) )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95295-6DDD-448C-BD3F-F3577003CA8B}"/>
              </a:ext>
            </a:extLst>
          </p:cNvPr>
          <p:cNvSpPr txBox="1"/>
          <p:nvPr/>
        </p:nvSpPr>
        <p:spPr>
          <a:xfrm>
            <a:off x="8135008" y="6346986"/>
            <a:ext cx="429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https://ratsgo.github.io/deep%20learning/2017/04/03/recursive/</a:t>
            </a:r>
          </a:p>
        </p:txBody>
      </p:sp>
    </p:spTree>
    <p:extLst>
      <p:ext uri="{BB962C8B-B14F-4D97-AF65-F5344CB8AC3E}">
        <p14:creationId xmlns:p14="http://schemas.microsoft.com/office/powerpoint/2010/main" val="3683067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Parsing</a:t>
            </a: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95295-6DDD-448C-BD3F-F3577003CA8B}"/>
              </a:ext>
            </a:extLst>
          </p:cNvPr>
          <p:cNvSpPr txBox="1"/>
          <p:nvPr/>
        </p:nvSpPr>
        <p:spPr>
          <a:xfrm>
            <a:off x="8135008" y="6346986"/>
            <a:ext cx="429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https://ratsgo.github.io/deep%20learning/2017/04/03/recursive/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AA0F49-E784-4576-96AB-E5B1B6CF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2" y="3053292"/>
            <a:ext cx="3824623" cy="194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FD3F8-F08F-4BD6-8192-2EC6F4C9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49" y="2477170"/>
            <a:ext cx="3024188" cy="2519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ECE6C5-CED3-4844-855C-B152C1CE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920" y="2765231"/>
            <a:ext cx="3318838" cy="21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6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외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EE092-AC86-40D1-84CF-88A947C4588F}"/>
              </a:ext>
            </a:extLst>
          </p:cNvPr>
          <p:cNvSpPr txBox="1"/>
          <p:nvPr/>
        </p:nvSpPr>
        <p:spPr>
          <a:xfrm>
            <a:off x="580370" y="2237327"/>
            <a:ext cx="11031259" cy="232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외에도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하는 방법이나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패키지는 다양해요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파이토치를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쓸 때는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토치텍스트라는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전용 텍스트 처리 패키지를 이용하기도하고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spaCy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외국어 패키지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(spacy.io)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도 있고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강의에서 다루지 않은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한나눔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은전한닢이라는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형태소 분석기도 있고요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기본적으로 많이 쓰는 것 먼저 공부하시고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다양한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방법들을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익혀보시면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좋을 것 같습니다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31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0" y="1638682"/>
            <a:ext cx="370257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주간의 텍스트 세미나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4C4C5-3F4A-4A1F-BDB6-407C83327C6D}"/>
              </a:ext>
            </a:extLst>
          </p:cNvPr>
          <p:cNvSpPr txBox="1"/>
          <p:nvPr/>
        </p:nvSpPr>
        <p:spPr>
          <a:xfrm>
            <a:off x="354566" y="2376372"/>
            <a:ext cx="11257612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RNN, LSTM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Seq2seq, GRU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Text Classification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5~8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주차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또는 오디오 관련 논문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Question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Answering,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Speech Recognition,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to Speech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Attention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발표자료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6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-1" y="1638682"/>
            <a:ext cx="4656667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자연어처리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(NLP)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기본절차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9692B-4088-4ED5-83A0-88F13C23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2147282"/>
            <a:ext cx="5384800" cy="284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FFC4B-92B0-4929-AF7C-4F0C0015D4B4}"/>
              </a:ext>
            </a:extLst>
          </p:cNvPr>
          <p:cNvSpPr txBox="1"/>
          <p:nvPr/>
        </p:nvSpPr>
        <p:spPr>
          <a:xfrm>
            <a:off x="148930" y="5219318"/>
            <a:ext cx="11894139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Phonology(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음운론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말소리 연구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Morphology(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단어와 형태소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Syntax(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통사론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문법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4. Semantics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맥락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담화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=&gt;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음성 인식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파싱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  문법적 구조 분석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987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-1" y="1638682"/>
            <a:ext cx="4656667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자연어처리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(NLP)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기본절차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FFC4B-92B0-4929-AF7C-4F0C0015D4B4}"/>
              </a:ext>
            </a:extLst>
          </p:cNvPr>
          <p:cNvSpPr txBox="1"/>
          <p:nvPr/>
        </p:nvSpPr>
        <p:spPr>
          <a:xfrm>
            <a:off x="148930" y="5219318"/>
            <a:ext cx="11894139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Phonology(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음운론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말소리 연구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Morphology(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단어와 형태소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Syntax(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통사론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문법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4. Semantics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맥락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담화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=&gt;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음성 인식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파싱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  문법적 구조 분석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E06553-0972-4CFB-B996-CF7849F8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6" y="2215965"/>
            <a:ext cx="5325533" cy="30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4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EF80D3-5826-4741-BF2E-4D1A5A9A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761066"/>
            <a:ext cx="5628192" cy="453337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커리큘럼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C06-7766-40A8-AF63-E4409936C28C}"/>
              </a:ext>
            </a:extLst>
          </p:cNvPr>
          <p:cNvSpPr txBox="1"/>
          <p:nvPr/>
        </p:nvSpPr>
        <p:spPr>
          <a:xfrm>
            <a:off x="-1" y="1638682"/>
            <a:ext cx="4656667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자연어처리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(NLP)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7DB624-C3CA-447F-A890-B0C4473C2F25}"/>
              </a:ext>
            </a:extLst>
          </p:cNvPr>
          <p:cNvSpPr/>
          <p:nvPr/>
        </p:nvSpPr>
        <p:spPr>
          <a:xfrm>
            <a:off x="4676986" y="3296920"/>
            <a:ext cx="911014" cy="41148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7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40680"/>
            <a:chOff x="2929920" y="1588790"/>
            <a:chExt cx="9262080" cy="354068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정규표현식 복습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Tokenizing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POS-tagging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Parsing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CC6E5013-9EDE-45F1-A5ED-E56F39F47614}"/>
              </a:ext>
            </a:extLst>
          </p:cNvPr>
          <p:cNvSpPr txBox="1">
            <a:spLocks/>
          </p:cNvSpPr>
          <p:nvPr/>
        </p:nvSpPr>
        <p:spPr>
          <a:xfrm>
            <a:off x="3338595" y="5114149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그 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3A75C8-2136-4ACF-A065-68BEF07E4833}"/>
              </a:ext>
            </a:extLst>
          </p:cNvPr>
          <p:cNvCxnSpPr>
            <a:cxnSpLocks/>
          </p:cNvCxnSpPr>
          <p:nvPr/>
        </p:nvCxnSpPr>
        <p:spPr>
          <a:xfrm>
            <a:off x="3338595" y="5808695"/>
            <a:ext cx="886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1886</Words>
  <Application>Microsoft Office PowerPoint</Application>
  <PresentationFormat>와이드스크린</PresentationFormat>
  <Paragraphs>280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12롯데마트드림Bold</vt:lpstr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alps0080@outlook.kr</cp:lastModifiedBy>
  <cp:revision>213</cp:revision>
  <dcterms:created xsi:type="dcterms:W3CDTF">2017-07-26T09:20:04Z</dcterms:created>
  <dcterms:modified xsi:type="dcterms:W3CDTF">2018-04-11T08:31:39Z</dcterms:modified>
</cp:coreProperties>
</file>