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9" r:id="rId3"/>
    <p:sldId id="274" r:id="rId4"/>
    <p:sldId id="275" r:id="rId5"/>
    <p:sldId id="280" r:id="rId6"/>
    <p:sldId id="267" r:id="rId7"/>
    <p:sldId id="271" r:id="rId8"/>
    <p:sldId id="272" r:id="rId9"/>
    <p:sldId id="273" r:id="rId10"/>
    <p:sldId id="268" r:id="rId11"/>
    <p:sldId id="269" r:id="rId12"/>
    <p:sldId id="276" r:id="rId13"/>
    <p:sldId id="277" r:id="rId14"/>
    <p:sldId id="278" r:id="rId15"/>
    <p:sldId id="283" r:id="rId16"/>
    <p:sldId id="279" r:id="rId17"/>
    <p:sldId id="281" r:id="rId18"/>
    <p:sldId id="282" r:id="rId19"/>
    <p:sldId id="284" r:id="rId20"/>
    <p:sldId id="286" r:id="rId21"/>
    <p:sldId id="287" r:id="rId22"/>
    <p:sldId id="288" r:id="rId23"/>
    <p:sldId id="289" r:id="rId24"/>
    <p:sldId id="301" r:id="rId25"/>
    <p:sldId id="291" r:id="rId26"/>
    <p:sldId id="292" r:id="rId27"/>
    <p:sldId id="293" r:id="rId28"/>
    <p:sldId id="294" r:id="rId29"/>
    <p:sldId id="296" r:id="rId30"/>
    <p:sldId id="298" r:id="rId31"/>
    <p:sldId id="297" r:id="rId32"/>
    <p:sldId id="295" r:id="rId33"/>
    <p:sldId id="299" r:id="rId34"/>
    <p:sldId id="290" r:id="rId35"/>
    <p:sldId id="300" r:id="rId36"/>
    <p:sldId id="262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0097"/>
    <a:srgbClr val="5B5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B6925-0327-4C00-98EC-8BF4A45B1889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AA9A9-729F-453B-9EFF-6086D68C5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7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AA9A9-729F-453B-9EFF-6086D68C526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08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Sin </a:t>
            </a:r>
            <a:r>
              <a:rPr lang="ko-KR" altLang="en-US" dirty="0"/>
              <a:t>함수는 주기</a:t>
            </a:r>
            <a:r>
              <a:rPr lang="en-US" altLang="ko-KR" dirty="0"/>
              <a:t>(frequency), </a:t>
            </a:r>
            <a:r>
              <a:rPr lang="ko-KR" altLang="en-US" dirty="0"/>
              <a:t>크기</a:t>
            </a:r>
            <a:r>
              <a:rPr lang="en-US" altLang="ko-KR" dirty="0"/>
              <a:t>(amplitude)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이루어져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AA9A9-729F-453B-9EFF-6086D68C526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78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https://www.youtube.com/watch?v=g-sndkf7mCs&amp;t=889s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AA9A9-729F-453B-9EFF-6086D68C526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36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https://www.youtube.com/watch?v=g-sndkf7mCs&amp;t=889s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AA9A9-729F-453B-9EFF-6086D68C526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16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https://blog.naver.com/mangto38/120190611319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AA9A9-729F-453B-9EFF-6086D68C526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54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Root</a:t>
            </a:r>
            <a:r>
              <a:rPr lang="ko-KR" altLang="en-US" dirty="0"/>
              <a:t>가 아닌 이유는 실제로 소리를 </a:t>
            </a:r>
            <a:r>
              <a:rPr lang="en-US" altLang="ko-KR" dirty="0"/>
              <a:t>2</a:t>
            </a:r>
            <a:r>
              <a:rPr lang="ko-KR" altLang="en-US" dirty="0"/>
              <a:t>배 키우기 위해서는 </a:t>
            </a:r>
            <a:r>
              <a:rPr lang="en-US" altLang="ko-KR" dirty="0"/>
              <a:t>4</a:t>
            </a:r>
            <a:r>
              <a:rPr lang="ko-KR" altLang="en-US" dirty="0"/>
              <a:t>배의 에너지가 아닌 </a:t>
            </a:r>
            <a:r>
              <a:rPr lang="en-US" altLang="ko-KR" dirty="0"/>
              <a:t>8</a:t>
            </a:r>
            <a:r>
              <a:rPr lang="ko-KR" altLang="en-US" dirty="0"/>
              <a:t>배를 키워야 </a:t>
            </a:r>
            <a:r>
              <a:rPr lang="ko-KR" altLang="en-US" dirty="0" err="1"/>
              <a:t>하기때문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AA9A9-729F-453B-9EFF-6086D68C526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578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https://en.wikipedia.org/wiki/Mel_scale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AA9A9-729F-453B-9EFF-6086D68C526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7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8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D20EE-250A-475C-B2FC-1F915040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0CC9B-37A9-4A55-A615-9F7373EB7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D79FD-F7DD-4625-98EB-E75CFE74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2DEBF-4B4E-4F5C-B048-C898E6ED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D0774-C67E-44A0-876D-25EBCBE2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B8357-203C-4756-BEEE-6FD7A348B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9C690-CB55-45CD-AEFF-4BCA02CF6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CF278-DA8D-4E62-AF10-BE70BA1C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1CB70-CBA7-4B8B-B683-F95065F9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5D6B1-91CE-4DA6-8635-50F700D9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6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9F1C-2DE5-48C6-8267-CC556DEF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>
            <a:lvl1pPr>
              <a:defRPr sz="24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  <a:lvl2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2pPr>
            <a:lvl3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3pPr>
            <a:lvl4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4pPr>
            <a:lvl5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882ADE-3947-4F40-B3ED-171C0E7BF55F}"/>
              </a:ext>
            </a:extLst>
          </p:cNvPr>
          <p:cNvSpPr/>
          <p:nvPr userDrawn="1"/>
        </p:nvSpPr>
        <p:spPr>
          <a:xfrm>
            <a:off x="-260245" y="1375406"/>
            <a:ext cx="12622230" cy="5233869"/>
          </a:xfrm>
          <a:prstGeom prst="rect">
            <a:avLst/>
          </a:prstGeom>
          <a:noFill/>
          <a:ln w="28575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F2CCE13-A91A-4025-B7B6-8ADF60BBFCA9}"/>
              </a:ext>
            </a:extLst>
          </p:cNvPr>
          <p:cNvSpPr/>
          <p:nvPr userDrawn="1"/>
        </p:nvSpPr>
        <p:spPr>
          <a:xfrm>
            <a:off x="2204720" y="0"/>
            <a:ext cx="9987280" cy="1128610"/>
          </a:xfrm>
          <a:custGeom>
            <a:avLst/>
            <a:gdLst>
              <a:gd name="connsiteX0" fmla="*/ 5751 w 8165776"/>
              <a:gd name="connsiteY0" fmla="*/ 0 h 951570"/>
              <a:gd name="connsiteX1" fmla="*/ 8165776 w 8165776"/>
              <a:gd name="connsiteY1" fmla="*/ 0 h 951570"/>
              <a:gd name="connsiteX2" fmla="*/ 8165776 w 8165776"/>
              <a:gd name="connsiteY2" fmla="*/ 951570 h 951570"/>
              <a:gd name="connsiteX3" fmla="*/ 437624 w 8165776"/>
              <a:gd name="connsiteY3" fmla="*/ 951570 h 951570"/>
              <a:gd name="connsiteX4" fmla="*/ 0 w 8165776"/>
              <a:gd name="connsiteY4" fmla="*/ 513946 h 951570"/>
              <a:gd name="connsiteX5" fmla="*/ 0 w 8165776"/>
              <a:gd name="connsiteY5" fmla="*/ 57046 h 95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5776" h="951570">
                <a:moveTo>
                  <a:pt x="5751" y="0"/>
                </a:moveTo>
                <a:lnTo>
                  <a:pt x="8165776" y="0"/>
                </a:lnTo>
                <a:lnTo>
                  <a:pt x="8165776" y="951570"/>
                </a:lnTo>
                <a:lnTo>
                  <a:pt x="437624" y="951570"/>
                </a:lnTo>
                <a:cubicBezTo>
                  <a:pt x="195931" y="951570"/>
                  <a:pt x="0" y="755639"/>
                  <a:pt x="0" y="513946"/>
                </a:cubicBezTo>
                <a:lnTo>
                  <a:pt x="0" y="57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D50450E6-F391-46E8-877D-478B4068F252}"/>
              </a:ext>
            </a:extLst>
          </p:cNvPr>
          <p:cNvSpPr txBox="1">
            <a:spLocks/>
          </p:cNvSpPr>
          <p:nvPr/>
        </p:nvSpPr>
        <p:spPr>
          <a:xfrm>
            <a:off x="10076845" y="78183"/>
            <a:ext cx="2025622" cy="373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ko-KR" altLang="en-US" sz="1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딥러닝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세미나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Audio 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분석 기초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79B845F-573A-4944-9D1A-1F46230FB356}"/>
              </a:ext>
            </a:extLst>
          </p:cNvPr>
          <p:cNvCxnSpPr>
            <a:cxnSpLocks/>
          </p:cNvCxnSpPr>
          <p:nvPr/>
        </p:nvCxnSpPr>
        <p:spPr>
          <a:xfrm>
            <a:off x="10099100" y="-13335"/>
            <a:ext cx="0" cy="593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3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87990-0AC1-44FD-8C35-657CAB66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F916E-9849-4B3D-94CE-0F46704B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81B15-B531-4414-BAC7-7755F909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6B15D-BD90-4095-8784-D479D55B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7BAB4-11C0-4EBF-A415-6FCBB191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0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1794B-27B3-4AE5-B34F-BD5D96AA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EFDBD-1B84-459D-AC07-672F11686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DD2C6-007B-458B-AEE9-BC2F54DF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D0A87-08A1-4D8E-9068-9035F042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E59C0-7A11-4437-B374-B603C938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721DD-615B-4D96-BC20-2D828247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4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6AC7E-A4F8-4711-9F5D-046C875D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4FC16-719F-4F7C-9438-A169FCF1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B8220-2E64-46F9-BDC9-8F4AD2760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2F62E0-BB3F-4B39-8B02-D2B897AC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24475-DB40-44B9-9494-7777F45B4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595D72-A194-4D06-939C-D3672FB6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6A896-C68B-41DB-B959-8BC55BCB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A36511-8048-4DB7-A027-C9F9210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6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D33A5-F419-4AAE-BBDC-57F3B67C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FEEEA0-4B8E-4A78-A38B-D7152C0D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F912C5-9EB2-421E-A0DB-7D78ED5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F3C08-B896-4F07-9A89-BD8F47B7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1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3970F2-3D45-429C-903D-DB5D7E55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BF8E46-F42C-4DD7-BAFD-9665CC68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D9F75-5804-4C8A-9D12-1920AED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4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295DF-E4D3-4858-9B7C-4CA6CCB9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7952-7881-445F-8B97-82A9B49D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301F5-1737-49A1-BBC7-45ACACA1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25178-88FF-4302-916C-503126FD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8A578-3D56-4D98-A37A-84D68E5F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5F323-BBBC-4CDD-8E9F-D334BFB1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3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43462-B9D8-4B05-AAFB-3FBDEE8D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F31871-C015-42E5-B579-DC6AE2C09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15F9F-2A9F-4430-BD38-EB44C89A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17204-F6C2-4839-800C-6B48F4C9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160D8-82CE-4202-AD60-04779806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4BCC7-67B8-4A79-9A68-7E23831A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6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A44A76-8A39-4634-88B8-87B2DD9E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3268A-0AE4-44DD-AD54-3CA26982A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15A97-CC34-4E90-958D-52DB25969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483C-29A8-4525-9DDD-19098B90EBDE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D1451-32A1-4A79-919E-BB284D31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19B9-5719-4B96-AA53-B04748B2B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3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youtube.com/watch?v=g-sndkf7mCs&amp;t=888s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3.jpe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ynut84.tistory.com/61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audio-signal-processing/lecture/ZRurD/audio-feature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librosa.github.io/librosa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iew.kr/2017/schedule/18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9">
            <a:extLst>
              <a:ext uri="{FF2B5EF4-FFF2-40B4-BE49-F238E27FC236}">
                <a16:creationId xmlns:a16="http://schemas.microsoft.com/office/drawing/2014/main" id="{DD2D04DD-B48F-47FF-B359-2041B59CE40A}"/>
              </a:ext>
            </a:extLst>
          </p:cNvPr>
          <p:cNvSpPr/>
          <p:nvPr/>
        </p:nvSpPr>
        <p:spPr>
          <a:xfrm rot="5400000">
            <a:off x="5083150" y="-157580"/>
            <a:ext cx="2025701" cy="2340866"/>
          </a:xfrm>
          <a:prstGeom prst="homePlate">
            <a:avLst>
              <a:gd name="adj" fmla="val 2354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403945" y="3024871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ea typeface="12롯데마트드림Bold" panose="02020603020101020101" pitchFamily="18" charset="-127"/>
              </a:rPr>
              <a:t>Audio </a:t>
            </a:r>
            <a:r>
              <a:rPr lang="ko-KR" altLang="en-US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ea typeface="12롯데마트드림Bold" panose="02020603020101020101" pitchFamily="18" charset="-127"/>
              </a:rPr>
              <a:t>분석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ea typeface="12롯데마트드림Bold" panose="02020603020101020101" pitchFamily="18" charset="-127"/>
              </a:rPr>
              <a:t>기초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ea typeface="12롯데마트드림Bold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8ACD93-A865-487D-81D9-7DE7E22E46EB}"/>
              </a:ext>
            </a:extLst>
          </p:cNvPr>
          <p:cNvCxnSpPr>
            <a:cxnSpLocks/>
          </p:cNvCxnSpPr>
          <p:nvPr userDrawn="1"/>
        </p:nvCxnSpPr>
        <p:spPr>
          <a:xfrm>
            <a:off x="5008718" y="762790"/>
            <a:ext cx="217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350F34-097E-4727-B61F-E8609F792A6C}"/>
              </a:ext>
            </a:extLst>
          </p:cNvPr>
          <p:cNvSpPr/>
          <p:nvPr userDrawn="1"/>
        </p:nvSpPr>
        <p:spPr>
          <a:xfrm>
            <a:off x="5107350" y="345726"/>
            <a:ext cx="19773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+mj-lt"/>
                <a:ea typeface="12롯데마트드림Bold" panose="02020603020101020101" pitchFamily="18" charset="-127"/>
              </a:rPr>
              <a:t>딥러닝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lt"/>
                <a:ea typeface="12롯데마트드림Bold" panose="02020603020101020101" pitchFamily="18" charset="-127"/>
              </a:rPr>
              <a:t> 세미나 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64662F-865A-42E4-8E8D-A80EE6EAFF5D}"/>
              </a:ext>
            </a:extLst>
          </p:cNvPr>
          <p:cNvSpPr/>
          <p:nvPr/>
        </p:nvSpPr>
        <p:spPr>
          <a:xfrm>
            <a:off x="4925566" y="762790"/>
            <a:ext cx="2340867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20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+mj-lt"/>
                <a:ea typeface="12롯데마트드림Bold" panose="02020603020101020101" pitchFamily="18" charset="-127"/>
              </a:rPr>
              <a:t>Tobig</a:t>
            </a:r>
            <a:r>
              <a:rPr lang="ko-KR" altLang="en-US" sz="2000" spc="-1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lt"/>
                <a:ea typeface="12롯데마트드림Bold" panose="02020603020101020101" pitchFamily="18" charset="-127"/>
              </a:rPr>
              <a:t>‘</a:t>
            </a:r>
            <a:r>
              <a:rPr lang="en-US" altLang="ko-KR" sz="2000" spc="-1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lt"/>
                <a:ea typeface="12롯데마트드림Bold" panose="02020603020101020101" pitchFamily="18" charset="-127"/>
              </a:rPr>
              <a:t>s 5</a:t>
            </a:r>
            <a:r>
              <a:rPr lang="ko-KR" altLang="en-US" sz="2000" spc="-1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lt"/>
                <a:ea typeface="12롯데마트드림Bold" panose="02020603020101020101" pitchFamily="18" charset="-127"/>
              </a:rPr>
              <a:t>기 </a:t>
            </a:r>
            <a:r>
              <a:rPr lang="ko-KR" altLang="en-US" sz="20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+mj-lt"/>
                <a:ea typeface="12롯데마트드림Bold" panose="02020603020101020101" pitchFamily="18" charset="-127"/>
              </a:rPr>
              <a:t>박이삭</a:t>
            </a:r>
            <a:endParaRPr lang="en-US" altLang="ko-KR" sz="20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03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2A9D7D5-9941-4D7E-87E5-C5ABC7D0966A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기초 수학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61CF2-0065-4CCE-BF70-8E1CF679F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28" r="12667"/>
          <a:stretch/>
        </p:blipFill>
        <p:spPr>
          <a:xfrm>
            <a:off x="4617573" y="1445121"/>
            <a:ext cx="6827520" cy="51615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05A3A7-1C3A-4B46-A1A4-3FA280F7CB35}"/>
              </a:ext>
            </a:extLst>
          </p:cNvPr>
          <p:cNvSpPr txBox="1"/>
          <p:nvPr/>
        </p:nvSpPr>
        <p:spPr>
          <a:xfrm>
            <a:off x="648069" y="2636669"/>
            <a:ext cx="557813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Q. Audio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 허수가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?</a:t>
            </a: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-&gt;Sin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혹은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Cos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테일러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급수로 근사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시킬수도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있지만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</a:p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2000" b="1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오일러</a:t>
            </a:r>
            <a:r>
              <a:rPr lang="ko-KR" altLang="en-US" sz="20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공식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이용한다면 간단하게 마무리 할 수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있기 때문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92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60D420-697F-4A15-BBE3-F0AD6546D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50" r="13083"/>
          <a:stretch/>
        </p:blipFill>
        <p:spPr>
          <a:xfrm>
            <a:off x="2692400" y="1444532"/>
            <a:ext cx="6675120" cy="5127175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3C990CDB-13EC-4DB3-A929-ECB939C2C02D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기초 수학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73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2F320BD-97A1-43E2-B8D0-4752E40C7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56" r="13489"/>
          <a:stretch/>
        </p:blipFill>
        <p:spPr>
          <a:xfrm>
            <a:off x="2885439" y="1419700"/>
            <a:ext cx="6530223" cy="5143659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4E0E31BF-4762-4FB5-B414-125F1B80E94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기초 수학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207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F82056-1BB2-4E08-9212-78D650DE11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67" r="13833" b="1289"/>
          <a:stretch/>
        </p:blipFill>
        <p:spPr>
          <a:xfrm>
            <a:off x="2783840" y="1421788"/>
            <a:ext cx="6654800" cy="5132024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C0716609-2A0D-4143-90C6-FB04AC806E0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기초 수학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907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8C99BF8-9845-4334-9B9B-6B982E23218F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DFT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51F365-4B4F-4203-B8AD-F2969983F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959" y="1406089"/>
            <a:ext cx="5203629" cy="2578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F889C4-9664-40A5-A504-C3CA15312B5C}"/>
              </a:ext>
            </a:extLst>
          </p:cNvPr>
          <p:cNvSpPr txBox="1"/>
          <p:nvPr/>
        </p:nvSpPr>
        <p:spPr>
          <a:xfrm>
            <a:off x="371224" y="1847334"/>
            <a:ext cx="5506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문제는</a:t>
            </a:r>
            <a:r>
              <a:rPr lang="en-US" altLang="ko-KR" b="1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...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실제 음성은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sin wave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처럼 간단하지 않다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Sin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파 처럼 매끄럽지 않고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1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울툴불퉁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여러 주파수가 합쳐져 있고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위의 원인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합쳐진 주파수가 몇 개나 될지 모른다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합성파를 분리할 수 없을까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?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DFT(</a:t>
            </a:r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iscrete </a:t>
            </a:r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F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ourier </a:t>
            </a:r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ransform)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주파수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(Frequency)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찾는 역할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D8A605-2F3F-48B7-BF3A-A6B822281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959" y="3984506"/>
            <a:ext cx="5203629" cy="2578417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EEDF51E-FC6E-4E80-B82A-3D5D86DEC160}"/>
              </a:ext>
            </a:extLst>
          </p:cNvPr>
          <p:cNvCxnSpPr>
            <a:cxnSpLocks/>
          </p:cNvCxnSpPr>
          <p:nvPr/>
        </p:nvCxnSpPr>
        <p:spPr>
          <a:xfrm>
            <a:off x="6667130" y="3984506"/>
            <a:ext cx="4980373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210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8C99BF8-9845-4334-9B9B-6B982E23218F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DFT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51F365-4B4F-4203-B8AD-F2969983F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959" y="1406089"/>
            <a:ext cx="5203629" cy="2578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F889C4-9664-40A5-A504-C3CA15312B5C}"/>
              </a:ext>
            </a:extLst>
          </p:cNvPr>
          <p:cNvSpPr txBox="1"/>
          <p:nvPr/>
        </p:nvSpPr>
        <p:spPr>
          <a:xfrm>
            <a:off x="371224" y="1847334"/>
            <a:ext cx="5506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문제는</a:t>
            </a:r>
            <a:r>
              <a:rPr lang="en-US" altLang="ko-KR" b="1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...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실제 음성은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sin wave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처럼 간단하지 않다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Sin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파 처럼 매끄럽지 않고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1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울툴불퉁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여러 주파수가 합쳐져 있고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위의 원인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합쳐진 주파수가 몇 개나 될지 모른다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합성파를 분리할 수 없을까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?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DFT(</a:t>
            </a:r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iscrete </a:t>
            </a:r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F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ourier </a:t>
            </a:r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ransform)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주파수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(Frequency)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찾는 역할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sz="3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How??</a:t>
            </a:r>
            <a:endParaRPr lang="en-US" altLang="ko-KR" sz="28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D8A605-2F3F-48B7-BF3A-A6B822281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959" y="3984506"/>
            <a:ext cx="5203629" cy="2578417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EEDF51E-FC6E-4E80-B82A-3D5D86DEC160}"/>
              </a:ext>
            </a:extLst>
          </p:cNvPr>
          <p:cNvCxnSpPr>
            <a:cxnSpLocks/>
          </p:cNvCxnSpPr>
          <p:nvPr/>
        </p:nvCxnSpPr>
        <p:spPr>
          <a:xfrm>
            <a:off x="6667130" y="3984506"/>
            <a:ext cx="4980373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503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5FAABD4-E67B-4B85-B1DB-2AE722D2B316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DFT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5E8D83-7BB8-431B-85BD-23E0C0955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16" r="18623" b="28193"/>
          <a:stretch/>
        </p:blipFill>
        <p:spPr>
          <a:xfrm>
            <a:off x="0" y="1516141"/>
            <a:ext cx="6347534" cy="37394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A82AD2-A162-41C8-928D-20441633843B}"/>
                  </a:ext>
                </a:extLst>
              </p:cNvPr>
              <p:cNvSpPr txBox="1"/>
              <p:nvPr/>
            </p:nvSpPr>
            <p:spPr>
              <a:xfrm>
                <a:off x="6205491" y="2148396"/>
                <a:ext cx="5788241" cy="3223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ko-K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: n</a:t>
                </a:r>
                <a:r>
                  <a:rPr lang="ko-KR" altLang="en-US" dirty="0"/>
                  <a:t>번째 </a:t>
                </a:r>
                <a:r>
                  <a:rPr lang="en-US" altLang="ko-KR" dirty="0"/>
                  <a:t>sample audio</a:t>
                </a:r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오일러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공식 속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번째 주파수</a:t>
                </a:r>
                <a:r>
                  <a:rPr lang="en-US" altLang="ko-KR" dirty="0"/>
                  <a:t>(frequency)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N : </a:t>
                </a:r>
                <a:r>
                  <a:rPr lang="ko-KR" altLang="en-US" dirty="0"/>
                  <a:t>주파수</a:t>
                </a:r>
                <a:r>
                  <a:rPr lang="en-US" altLang="ko-KR" dirty="0"/>
                  <a:t>(frequency) </a:t>
                </a:r>
                <a:r>
                  <a:rPr lang="ko-KR" altLang="en-US" dirty="0"/>
                  <a:t>탐색 범위</a:t>
                </a:r>
                <a:endParaRPr lang="en-US" altLang="ko-KR" dirty="0"/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ex)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sr</a:t>
                </a:r>
                <a:r>
                  <a:rPr lang="ko-KR" altLang="en-US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= 100 , N = 4 </a:t>
                </a:r>
                <a:r>
                  <a:rPr lang="ko-KR" altLang="en-US" dirty="0">
                    <a:sym typeface="Wingdings" panose="05000000000000000000" pitchFamily="2" charset="2"/>
                  </a:rPr>
                  <a:t>일 때</a:t>
                </a:r>
                <a:r>
                  <a:rPr lang="en-US" altLang="ko-KR" dirty="0">
                    <a:sym typeface="Wingdings" panose="05000000000000000000" pitchFamily="2" charset="2"/>
                  </a:rPr>
                  <a:t>, &lt;0, 25, 50, 75&gt; </a:t>
                </a:r>
                <a:r>
                  <a:rPr lang="ko-KR" altLang="en-US" dirty="0">
                    <a:sym typeface="Wingdings" panose="05000000000000000000" pitchFamily="2" charset="2"/>
                  </a:rPr>
                  <a:t>만 탐색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ex)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sr</a:t>
                </a:r>
                <a:r>
                  <a:rPr lang="ko-KR" altLang="en-US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= 100 , N = 100 </a:t>
                </a:r>
                <a:r>
                  <a:rPr lang="ko-KR" altLang="en-US" dirty="0">
                    <a:sym typeface="Wingdings" panose="05000000000000000000" pitchFamily="2" charset="2"/>
                  </a:rPr>
                  <a:t>일 때</a:t>
                </a:r>
                <a:r>
                  <a:rPr lang="en-US" altLang="ko-KR" dirty="0">
                    <a:sym typeface="Wingdings" panose="05000000000000000000" pitchFamily="2" charset="2"/>
                  </a:rPr>
                  <a:t>, </a:t>
                </a:r>
                <a:r>
                  <a:rPr lang="ko-KR" altLang="en-US" dirty="0">
                    <a:sym typeface="Wingdings" panose="05000000000000000000" pitchFamily="2" charset="2"/>
                  </a:rPr>
                  <a:t>전부 탐색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A82AD2-A162-41C8-928D-204416338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491" y="2148396"/>
                <a:ext cx="5788241" cy="3223126"/>
              </a:xfrm>
              <a:prstGeom prst="rect">
                <a:avLst/>
              </a:prstGeom>
              <a:blipFill>
                <a:blip r:embed="rId3"/>
                <a:stretch>
                  <a:fillRect l="-948" t="-9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B6373D-9C78-4FFD-BFA8-540B9EDD7FAC}"/>
                  </a:ext>
                </a:extLst>
              </p:cNvPr>
              <p:cNvSpPr txBox="1"/>
              <p:nvPr/>
            </p:nvSpPr>
            <p:spPr>
              <a:xfrm>
                <a:off x="692458" y="4639131"/>
                <a:ext cx="1349406" cy="6164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B6373D-9C78-4FFD-BFA8-540B9EDD7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58" y="4639131"/>
                <a:ext cx="1349406" cy="616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18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F2225E6-C3E4-4B73-92E2-4CBC92A8C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17" r="15680" b="20010"/>
          <a:stretch/>
        </p:blipFill>
        <p:spPr>
          <a:xfrm>
            <a:off x="2150006" y="1485049"/>
            <a:ext cx="7891988" cy="50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0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B97A994-0E0A-4436-BCBB-00A2696BE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5" r="16973" b="7944"/>
          <a:stretch/>
        </p:blipFill>
        <p:spPr>
          <a:xfrm>
            <a:off x="2801033" y="1469599"/>
            <a:ext cx="6589933" cy="489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47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8C99BF8-9845-4334-9B9B-6B982E23218F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DFT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51F365-4B4F-4203-B8AD-F2969983F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8" y="1388333"/>
            <a:ext cx="5203629" cy="25784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D8A605-2F3F-48B7-BF3A-A6B822281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58" y="3966750"/>
            <a:ext cx="5203629" cy="2578417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EEDF51E-FC6E-4E80-B82A-3D5D86DEC160}"/>
              </a:ext>
            </a:extLst>
          </p:cNvPr>
          <p:cNvCxnSpPr>
            <a:cxnSpLocks/>
          </p:cNvCxnSpPr>
          <p:nvPr/>
        </p:nvCxnSpPr>
        <p:spPr>
          <a:xfrm>
            <a:off x="346229" y="3966750"/>
            <a:ext cx="4980373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1BFEE71-5F0B-4D22-B639-9D3535778F4B}"/>
              </a:ext>
            </a:extLst>
          </p:cNvPr>
          <p:cNvSpPr txBox="1"/>
          <p:nvPr/>
        </p:nvSpPr>
        <p:spPr>
          <a:xfrm>
            <a:off x="6150451" y="1837805"/>
            <a:ext cx="458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그럼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이제 합성파들을 분리 해 볼까요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?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70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4B8BCE-D08E-4808-B7A8-A3B3155E0C90}"/>
              </a:ext>
            </a:extLst>
          </p:cNvPr>
          <p:cNvSpPr/>
          <p:nvPr/>
        </p:nvSpPr>
        <p:spPr>
          <a:xfrm rot="16200000">
            <a:off x="-2153920" y="2661920"/>
            <a:ext cx="6350000" cy="2042160"/>
          </a:xfrm>
          <a:custGeom>
            <a:avLst/>
            <a:gdLst>
              <a:gd name="connsiteX0" fmla="*/ 4804816 w 4804816"/>
              <a:gd name="connsiteY0" fmla="*/ 0 h 1400970"/>
              <a:gd name="connsiteX1" fmla="*/ 4804816 w 4804816"/>
              <a:gd name="connsiteY1" fmla="*/ 984813 h 1400970"/>
              <a:gd name="connsiteX2" fmla="*/ 4376936 w 4804816"/>
              <a:gd name="connsiteY2" fmla="*/ 1400970 h 1400970"/>
              <a:gd name="connsiteX3" fmla="*/ 0 w 4804816"/>
              <a:gd name="connsiteY3" fmla="*/ 1400970 h 1400970"/>
              <a:gd name="connsiteX4" fmla="*/ 0 w 4804816"/>
              <a:gd name="connsiteY4" fmla="*/ 0 h 14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4816" h="1400970">
                <a:moveTo>
                  <a:pt x="4804816" y="0"/>
                </a:moveTo>
                <a:lnTo>
                  <a:pt x="4804816" y="984813"/>
                </a:lnTo>
                <a:cubicBezTo>
                  <a:pt x="4804816" y="1214650"/>
                  <a:pt x="4613247" y="1400970"/>
                  <a:pt x="4376936" y="1400970"/>
                </a:cubicBezTo>
                <a:lnTo>
                  <a:pt x="0" y="14009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8C6F52-6F77-4831-BC0D-EC58C3AB448D}"/>
              </a:ext>
            </a:extLst>
          </p:cNvPr>
          <p:cNvSpPr/>
          <p:nvPr/>
        </p:nvSpPr>
        <p:spPr>
          <a:xfrm rot="5400000">
            <a:off x="-1806802" y="3466241"/>
            <a:ext cx="63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spc="6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Contents</a:t>
            </a:r>
            <a:endParaRPr lang="ko-KR" altLang="en-US" sz="8000" spc="600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7A160E-DCA7-49A9-88A6-49DAC13F3B4C}"/>
              </a:ext>
            </a:extLst>
          </p:cNvPr>
          <p:cNvGrpSpPr/>
          <p:nvPr/>
        </p:nvGrpSpPr>
        <p:grpSpPr>
          <a:xfrm>
            <a:off x="3326160" y="1472615"/>
            <a:ext cx="8865840" cy="4420770"/>
            <a:chOff x="2929920" y="1588790"/>
            <a:chExt cx="9262080" cy="442077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281D24A-4D8F-44B9-ACFB-4495BCABF5AE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1588790"/>
              <a:ext cx="9262080" cy="0"/>
            </a:xfrm>
            <a:prstGeom prst="line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02BC670-7D5C-46E1-BB3B-7122ACEA5ECA}"/>
                </a:ext>
              </a:extLst>
            </p:cNvPr>
            <p:cNvGrpSpPr/>
            <p:nvPr/>
          </p:nvGrpSpPr>
          <p:grpSpPr>
            <a:xfrm>
              <a:off x="2929920" y="1784494"/>
              <a:ext cx="9262080" cy="704706"/>
              <a:chOff x="2411760" y="1347614"/>
              <a:chExt cx="9780240" cy="704706"/>
            </a:xfrm>
          </p:grpSpPr>
          <p:sp>
            <p:nvSpPr>
              <p:cNvPr id="9" name="제목 1">
                <a:extLst>
                  <a:ext uri="{FF2B5EF4-FFF2-40B4-BE49-F238E27FC236}">
                    <a16:creationId xmlns:a16="http://schemas.microsoft.com/office/drawing/2014/main" id="{44A2FBF2-6092-4CB2-8171-187381948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1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01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음성인식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?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BACCA40-37BF-4D6D-8755-E6FA739B6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6D52862-8BED-4B68-8FDF-6A99084D37F9}"/>
                </a:ext>
              </a:extLst>
            </p:cNvPr>
            <p:cNvGrpSpPr/>
            <p:nvPr/>
          </p:nvGrpSpPr>
          <p:grpSpPr>
            <a:xfrm>
              <a:off x="2929920" y="2664584"/>
              <a:ext cx="9262080" cy="704706"/>
              <a:chOff x="2411760" y="1347614"/>
              <a:chExt cx="9780240" cy="704706"/>
            </a:xfrm>
          </p:grpSpPr>
          <p:sp>
            <p:nvSpPr>
              <p:cNvPr id="47" name="제목 1">
                <a:extLst>
                  <a:ext uri="{FF2B5EF4-FFF2-40B4-BE49-F238E27FC236}">
                    <a16:creationId xmlns:a16="http://schemas.microsoft.com/office/drawing/2014/main" id="{7A5C544E-43CC-4D28-A824-52BD8E4645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02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삼각 함수</a:t>
                </a:r>
                <a:endParaRPr lang="ko-KR" altLang="en-US" sz="20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0F14E9BF-2023-4CC2-8B3B-4D3412F8D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90BA534-3615-433E-9FEE-51361DD55D2A}"/>
                </a:ext>
              </a:extLst>
            </p:cNvPr>
            <p:cNvGrpSpPr/>
            <p:nvPr/>
          </p:nvGrpSpPr>
          <p:grpSpPr>
            <a:xfrm>
              <a:off x="2929920" y="3544674"/>
              <a:ext cx="9262080" cy="704706"/>
              <a:chOff x="2411760" y="1347614"/>
              <a:chExt cx="9780240" cy="704706"/>
            </a:xfrm>
          </p:grpSpPr>
          <p:sp>
            <p:nvSpPr>
              <p:cNvPr id="50" name="제목 1">
                <a:extLst>
                  <a:ext uri="{FF2B5EF4-FFF2-40B4-BE49-F238E27FC236}">
                    <a16:creationId xmlns:a16="http://schemas.microsoft.com/office/drawing/2014/main" id="{1A7530AE-9758-4C4A-A159-87D760396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03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기초수학</a:t>
                </a: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494FE288-FAAD-43D9-8AC1-7D319C65D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C6B1281-EA45-4694-88A8-FDC1F6E1CE2D}"/>
                </a:ext>
              </a:extLst>
            </p:cNvPr>
            <p:cNvGrpSpPr/>
            <p:nvPr/>
          </p:nvGrpSpPr>
          <p:grpSpPr>
            <a:xfrm>
              <a:off x="2929920" y="4424764"/>
              <a:ext cx="9262080" cy="704706"/>
              <a:chOff x="2411760" y="1347614"/>
              <a:chExt cx="9780240" cy="704706"/>
            </a:xfrm>
          </p:grpSpPr>
          <p:sp>
            <p:nvSpPr>
              <p:cNvPr id="53" name="제목 1">
                <a:extLst>
                  <a:ext uri="{FF2B5EF4-FFF2-40B4-BE49-F238E27FC236}">
                    <a16:creationId xmlns:a16="http://schemas.microsoft.com/office/drawing/2014/main" id="{FADE99C0-471E-4EA4-9B0F-AD95B8DEB9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04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DFT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EEF71443-2C50-4C95-8F67-D1353A25E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FFDA6D94-2B6C-4CCE-BD60-3AEF6433E19E}"/>
                </a:ext>
              </a:extLst>
            </p:cNvPr>
            <p:cNvGrpSpPr/>
            <p:nvPr/>
          </p:nvGrpSpPr>
          <p:grpSpPr>
            <a:xfrm>
              <a:off x="2929920" y="5304854"/>
              <a:ext cx="9262080" cy="704706"/>
              <a:chOff x="2411760" y="1347614"/>
              <a:chExt cx="9780240" cy="704706"/>
            </a:xfrm>
          </p:grpSpPr>
          <p:sp>
            <p:nvSpPr>
              <p:cNvPr id="56" name="제목 1">
                <a:extLst>
                  <a:ext uri="{FF2B5EF4-FFF2-40B4-BE49-F238E27FC236}">
                    <a16:creationId xmlns:a16="http://schemas.microsoft.com/office/drawing/2014/main" id="{E7EABD95-D438-45CC-8A1D-26A5C96691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05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feature 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들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..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5B321D63-5306-4613-A49F-4909F6CA08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531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8C99BF8-9845-4334-9B9B-6B982E23218F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DFT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51F365-4B4F-4203-B8AD-F2969983F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8" y="1388333"/>
            <a:ext cx="5203629" cy="25784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D8A605-2F3F-48B7-BF3A-A6B822281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58" y="3966750"/>
            <a:ext cx="5203629" cy="2578417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EEDF51E-FC6E-4E80-B82A-3D5D86DEC160}"/>
              </a:ext>
            </a:extLst>
          </p:cNvPr>
          <p:cNvCxnSpPr>
            <a:cxnSpLocks/>
          </p:cNvCxnSpPr>
          <p:nvPr/>
        </p:nvCxnSpPr>
        <p:spPr>
          <a:xfrm>
            <a:off x="346229" y="3966750"/>
            <a:ext cx="4980373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1BFEE71-5F0B-4D22-B639-9D3535778F4B}"/>
              </a:ext>
            </a:extLst>
          </p:cNvPr>
          <p:cNvSpPr txBox="1"/>
          <p:nvPr/>
        </p:nvSpPr>
        <p:spPr>
          <a:xfrm>
            <a:off x="6150451" y="1837805"/>
            <a:ext cx="458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그럼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이제 합성파들을 분리 해 볼까요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?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E33DF9-2F23-4788-90FA-0204684CA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0" y="2207137"/>
            <a:ext cx="4429125" cy="2838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CAE8E8-9A74-4999-9774-582C90163026}"/>
              </a:ext>
            </a:extLst>
          </p:cNvPr>
          <p:cNvSpPr txBox="1"/>
          <p:nvPr/>
        </p:nvSpPr>
        <p:spPr>
          <a:xfrm>
            <a:off x="5868140" y="5067839"/>
            <a:ext cx="5868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X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축이 시간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주파수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(frequency)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로 변했습니다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.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이제부터 이런 그림을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spectrum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이라고 명명하겠습니다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(Y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축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Amplitude)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2744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BB4A039-83E4-4CD3-A90E-F8EB217F644B}"/>
              </a:ext>
            </a:extLst>
          </p:cNvPr>
          <p:cNvSpPr txBox="1"/>
          <p:nvPr/>
        </p:nvSpPr>
        <p:spPr>
          <a:xfrm>
            <a:off x="485192" y="2057419"/>
            <a:ext cx="48519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문제는</a:t>
            </a:r>
            <a:r>
              <a:rPr lang="en-US" altLang="ko-KR" sz="1600" b="1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...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노래 한 곡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분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회의록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10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분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전화통화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시간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꽤 긴 시간동안 이뤄진 녹음을 한꺼번에 표시한다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??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Frequency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Audio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분석에 중요한 것임을 알았지만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회의를 하다 노래를 할 수도 있고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전화 중 노래를 할 수도 있고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아무리 긴 시간의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audio signal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이 들어와도 제대로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 분석 하기 위해선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,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 작은 시간동안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frequency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의 변화를 살펴야 되지 않을까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?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87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719F0D0-DFE8-4CDD-A498-8023C92BDA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61" t="2976" r="13860" b="3042"/>
          <a:stretch/>
        </p:blipFill>
        <p:spPr>
          <a:xfrm>
            <a:off x="5149049" y="1490813"/>
            <a:ext cx="6809172" cy="49188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B4A039-83E4-4CD3-A90E-F8EB217F644B}"/>
              </a:ext>
            </a:extLst>
          </p:cNvPr>
          <p:cNvSpPr txBox="1"/>
          <p:nvPr/>
        </p:nvSpPr>
        <p:spPr>
          <a:xfrm>
            <a:off x="485192" y="2057419"/>
            <a:ext cx="48519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문제는</a:t>
            </a:r>
            <a:r>
              <a:rPr lang="en-US" altLang="ko-KR" sz="1600" b="1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...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노래 한 곡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분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회의록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10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분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전화통화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시간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꽤 긴 시간동안 이뤄진 녹음을 한꺼번에 표시한다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??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Frequency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Audio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분석에 중요한 것임을 알았지만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회의를 하다 노래를 할 수도 있고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전화 중 노래를 할 수도 있고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아무리 긴 시간의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audio signal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이 들어와도 제대로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 분석 하기 위해선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,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 작은 시간동안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frequency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의 변화를 살펴야 되지 않을까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?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DDF31F-2E10-418A-9C66-17C63E82FA86}"/>
              </a:ext>
            </a:extLst>
          </p:cNvPr>
          <p:cNvSpPr txBox="1"/>
          <p:nvPr/>
        </p:nvSpPr>
        <p:spPr>
          <a:xfrm>
            <a:off x="2797734" y="6101900"/>
            <a:ext cx="2351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FFT: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Fast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1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fourier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transform</a:t>
            </a:r>
            <a:endParaRPr lang="ko-KR" altLang="en-US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974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A6DDDF1-4ACB-41DF-83CB-BCBF37E40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458935"/>
            <a:ext cx="4634473" cy="503858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※</a:t>
            </a:r>
            <a:r>
              <a:rPr lang="ko-KR" altLang="en-US" sz="1600" dirty="0"/>
              <a:t>짧은 구간안에서 소리는 변화하지 않는다고 가정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&lt; spectrogram &gt;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1600" dirty="0">
                <a:sym typeface="Wingdings" panose="05000000000000000000" pitchFamily="2" charset="2"/>
              </a:rPr>
              <a:t>X: time, Y: frequency, Z: amplitude(</a:t>
            </a:r>
            <a:r>
              <a:rPr lang="ko-KR" altLang="en-US" sz="1600" dirty="0">
                <a:sym typeface="Wingdings" panose="05000000000000000000" pitchFamily="2" charset="2"/>
              </a:rPr>
              <a:t>진폭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1600" dirty="0"/>
              <a:t>이제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시간의 변화에 민감해 졌다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각 시간별 주파수를 탐지 가능</a:t>
            </a:r>
            <a:endParaRPr lang="en-US" altLang="ko-KR" sz="1600" dirty="0"/>
          </a:p>
          <a:p>
            <a:r>
              <a:rPr lang="en-US" altLang="ko-KR" sz="1600" dirty="0"/>
              <a:t>window size = 20ms </a:t>
            </a:r>
            <a:r>
              <a:rPr lang="ko-KR" altLang="en-US" sz="1600" dirty="0"/>
              <a:t>기본</a:t>
            </a:r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E09F88-DA3E-4DE0-9881-893F92D2A9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34" t="1769" r="13061" b="2314"/>
          <a:stretch/>
        </p:blipFill>
        <p:spPr>
          <a:xfrm>
            <a:off x="5178485" y="1458935"/>
            <a:ext cx="6789576" cy="503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46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FEDEB1B-CB9D-4B9C-BEE8-E6810376A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C99BD337-2377-40B8-B725-84D2E4628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520" y="1582615"/>
            <a:ext cx="809625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778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64D9E6F1-0AEB-4974-BE98-801A202BC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000" y="1801350"/>
            <a:ext cx="8640000" cy="4426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C07BF7-ADF7-49C5-A24B-7F3F04C7BBD8}"/>
                  </a:ext>
                </a:extLst>
              </p:cNvPr>
              <p:cNvSpPr txBox="1"/>
              <p:nvPr/>
            </p:nvSpPr>
            <p:spPr>
              <a:xfrm>
                <a:off x="681788" y="1538072"/>
                <a:ext cx="2792880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𝑚𝑒𝑙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=2595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700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C07BF7-ADF7-49C5-A24B-7F3F04C7B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8" y="1538072"/>
                <a:ext cx="2792880" cy="526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716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2609EDB-221F-4929-8445-47F7CEC6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1795450"/>
            <a:ext cx="8640000" cy="44659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A9B9F9-711E-46C6-B0D7-96C29CC7AD99}"/>
                  </a:ext>
                </a:extLst>
              </p:cNvPr>
              <p:cNvSpPr txBox="1"/>
              <p:nvPr/>
            </p:nvSpPr>
            <p:spPr>
              <a:xfrm>
                <a:off x="681788" y="1538072"/>
                <a:ext cx="2792880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𝑚𝑒𝑙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=2595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700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A9B9F9-711E-46C6-B0D7-96C29CC7A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8" y="1538072"/>
                <a:ext cx="2792880" cy="526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493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122251F-6C65-432B-A139-D9D955C0C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1864753"/>
            <a:ext cx="8640000" cy="44513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2733F3-93C5-4F1C-9030-F5CC226AF825}"/>
                  </a:ext>
                </a:extLst>
              </p:cNvPr>
              <p:cNvSpPr txBox="1"/>
              <p:nvPr/>
            </p:nvSpPr>
            <p:spPr>
              <a:xfrm>
                <a:off x="681788" y="1538072"/>
                <a:ext cx="2792880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𝑚𝑒𝑙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=2595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700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2733F3-93C5-4F1C-9030-F5CC226AF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8" y="1538072"/>
                <a:ext cx="2792880" cy="526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798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EAD6AA2-C992-4239-80AA-8E1EAD4D5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000" y="1824149"/>
            <a:ext cx="8640000" cy="4476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D94F-954A-4406-B699-2A6B36034C1F}"/>
                  </a:ext>
                </a:extLst>
              </p:cNvPr>
              <p:cNvSpPr txBox="1"/>
              <p:nvPr/>
            </p:nvSpPr>
            <p:spPr>
              <a:xfrm>
                <a:off x="681788" y="1538072"/>
                <a:ext cx="2792880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𝑚𝑒𝑙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=2595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700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D94F-954A-4406-B699-2A6B36034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8" y="1538072"/>
                <a:ext cx="2792880" cy="526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770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EAD6AA2-C992-4239-80AA-8E1EAD4D5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29" y="2339036"/>
            <a:ext cx="5246542" cy="2718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D94F-954A-4406-B699-2A6B36034C1F}"/>
                  </a:ext>
                </a:extLst>
              </p:cNvPr>
              <p:cNvSpPr txBox="1"/>
              <p:nvPr/>
            </p:nvSpPr>
            <p:spPr>
              <a:xfrm>
                <a:off x="681788" y="1538072"/>
                <a:ext cx="2792880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𝑚𝑒𝑙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=2595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700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D94F-954A-4406-B699-2A6B36034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8" y="1538072"/>
                <a:ext cx="2792880" cy="526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33BA433-553F-4214-BF7E-CB988FF898D0}"/>
              </a:ext>
            </a:extLst>
          </p:cNvPr>
          <p:cNvSpPr txBox="1"/>
          <p:nvPr/>
        </p:nvSpPr>
        <p:spPr>
          <a:xfrm>
            <a:off x="5652310" y="2064626"/>
            <a:ext cx="6635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Mel scale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통해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frequency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들을 인간이 듣는 형태로 변형을 함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b="1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문제는</a:t>
            </a:r>
            <a:r>
              <a:rPr lang="en-US" altLang="ko-KR" b="1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...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사람은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100f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와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110f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를 구분하지 못한다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8685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71E286-E774-4E3F-AE94-E8F501419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7" y="1582615"/>
            <a:ext cx="5497244" cy="4914900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sz="2000" dirty="0"/>
              <a:t> </a:t>
            </a:r>
            <a:r>
              <a:rPr lang="ko-KR" altLang="en-US" sz="1800" dirty="0">
                <a:solidFill>
                  <a:srgbClr val="FFC000"/>
                </a:solidFill>
              </a:rPr>
              <a:t>카카오</a:t>
            </a:r>
            <a:r>
              <a:rPr lang="en-US" altLang="ko-KR" sz="1800" dirty="0"/>
              <a:t>, </a:t>
            </a:r>
            <a:r>
              <a:rPr lang="ko-KR" altLang="en-US" sz="1800" dirty="0" err="1">
                <a:solidFill>
                  <a:srgbClr val="0070C0"/>
                </a:solidFill>
              </a:rPr>
              <a:t>바이두</a:t>
            </a:r>
            <a:r>
              <a:rPr lang="en-US" altLang="ko-KR" sz="1800" dirty="0"/>
              <a:t>, </a:t>
            </a:r>
            <a:r>
              <a:rPr lang="ko-KR" altLang="en-US" sz="1800" dirty="0"/>
              <a:t>구글</a:t>
            </a:r>
            <a:r>
              <a:rPr lang="en-US" altLang="ko-KR" sz="1800" dirty="0"/>
              <a:t>, </a:t>
            </a:r>
            <a:r>
              <a:rPr lang="ko-KR" altLang="en-US" sz="1800" dirty="0">
                <a:solidFill>
                  <a:srgbClr val="00B050"/>
                </a:solidFill>
              </a:rPr>
              <a:t>네이버</a:t>
            </a:r>
            <a:r>
              <a:rPr lang="en-US" altLang="ko-KR" sz="1800" dirty="0">
                <a:solidFill>
                  <a:srgbClr val="00B050"/>
                </a:solidFill>
              </a:rPr>
              <a:t>,</a:t>
            </a: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SK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NC_soft</a:t>
            </a:r>
            <a:r>
              <a:rPr lang="en-US" altLang="ko-KR" sz="1800" dirty="0"/>
              <a:t> </a:t>
            </a:r>
            <a:r>
              <a:rPr lang="ko-KR" altLang="en-US" sz="1800" dirty="0"/>
              <a:t>등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여러 회사들이 있지만</a:t>
            </a:r>
            <a:r>
              <a:rPr lang="en-US" altLang="ko-KR" sz="1800" dirty="0"/>
              <a:t>…  </a:t>
            </a:r>
            <a:r>
              <a:rPr lang="ko-KR" altLang="en-US" sz="1800" dirty="0"/>
              <a:t>주목해야 될 회사는 </a:t>
            </a:r>
            <a:r>
              <a:rPr lang="en-US" altLang="ko-KR" sz="1800" dirty="0"/>
              <a:t>?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바이두</a:t>
            </a: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1800" dirty="0"/>
              <a:t>독자 적인 모델을 만들어 배포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RNN </a:t>
            </a:r>
            <a:r>
              <a:rPr lang="en-US" altLang="ko-KR" sz="2000" b="1" dirty="0">
                <a:sym typeface="Wingdings" panose="05000000000000000000" pitchFamily="2" charset="2"/>
              </a:rPr>
              <a:t> Bi-directional RNN   Baidu</a:t>
            </a:r>
            <a:endParaRPr lang="ko-KR" altLang="en-US" sz="2000" b="1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B9BFE83-95E0-4A21-B542-656A34DC79B9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음성인식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050" name="Picture 2" descr="이미지 검색결과">
            <a:extLst>
              <a:ext uri="{FF2B5EF4-FFF2-40B4-BE49-F238E27FC236}">
                <a16:creationId xmlns:a16="http://schemas.microsoft.com/office/drawing/2014/main" id="{A7A41690-DA86-42B4-AEEC-16974C360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039" y="1698242"/>
            <a:ext cx="57626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AB8E5E-BB81-40E9-977F-3FB5E6B40805}"/>
              </a:ext>
            </a:extLst>
          </p:cNvPr>
          <p:cNvSpPr txBox="1"/>
          <p:nvPr/>
        </p:nvSpPr>
        <p:spPr>
          <a:xfrm>
            <a:off x="6664007" y="6189738"/>
            <a:ext cx="578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hlinkClick r:id="rId4"/>
              </a:rPr>
              <a:t>바이두</a:t>
            </a:r>
            <a:r>
              <a:rPr lang="ko-KR" altLang="en-US" sz="1400" dirty="0">
                <a:hlinkClick r:id="rId4"/>
              </a:rPr>
              <a:t> </a:t>
            </a:r>
            <a:r>
              <a:rPr lang="en-US" altLang="ko-KR" sz="1400" dirty="0">
                <a:hlinkClick r:id="rId4"/>
              </a:rPr>
              <a:t>: https://www.youtube.com/watch?v=g-sndkf7mCs&amp;t=888s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B6138C-0BD2-454C-B577-6BBFB124E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3562" y="5161280"/>
            <a:ext cx="9191625" cy="466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1D9AC3-373B-4A87-953F-4FFA4785F1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3502" y="5596545"/>
            <a:ext cx="8391525" cy="371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DA3841-541F-4457-AE0C-80CA1997AFC7}"/>
              </a:ext>
            </a:extLst>
          </p:cNvPr>
          <p:cNvSpPr txBox="1"/>
          <p:nvPr/>
        </p:nvSpPr>
        <p:spPr>
          <a:xfrm>
            <a:off x="11070113" y="5203916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2016</a:t>
            </a:r>
            <a:r>
              <a:rPr lang="ko-KR" altLang="en-US" dirty="0"/>
              <a:t>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8A9AC-EC49-4DDC-8638-5ECF37EA3737}"/>
              </a:ext>
            </a:extLst>
          </p:cNvPr>
          <p:cNvSpPr txBox="1"/>
          <p:nvPr/>
        </p:nvSpPr>
        <p:spPr>
          <a:xfrm>
            <a:off x="11070113" y="5539367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</a:t>
            </a:r>
            <a:r>
              <a:rPr lang="ko-KR" altLang="en-US" dirty="0"/>
              <a:t>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58BAC-1C4F-444C-BD8E-5F10CC12C3A0}"/>
              </a:ext>
            </a:extLst>
          </p:cNvPr>
          <p:cNvSpPr txBox="1"/>
          <p:nvPr/>
        </p:nvSpPr>
        <p:spPr>
          <a:xfrm>
            <a:off x="8757920" y="5908699"/>
            <a:ext cx="360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20097"/>
                </a:solidFill>
              </a:rPr>
              <a:t>Kaggle </a:t>
            </a:r>
            <a:r>
              <a:rPr lang="ko-KR" altLang="en-US" dirty="0">
                <a:solidFill>
                  <a:srgbClr val="620097"/>
                </a:solidFill>
              </a:rPr>
              <a:t>일반인 </a:t>
            </a:r>
            <a:r>
              <a:rPr lang="en-US" altLang="ko-KR" dirty="0">
                <a:solidFill>
                  <a:srgbClr val="620097"/>
                </a:solidFill>
              </a:rPr>
              <a:t>91%    </a:t>
            </a:r>
            <a:r>
              <a:rPr lang="en-US" altLang="ko-KR" dirty="0"/>
              <a:t>2018</a:t>
            </a:r>
            <a:r>
              <a:rPr lang="ko-KR" altLang="en-US" dirty="0"/>
              <a:t>년</a:t>
            </a:r>
          </a:p>
        </p:txBody>
      </p:sp>
    </p:spTree>
    <p:extLst>
      <p:ext uri="{BB962C8B-B14F-4D97-AF65-F5344CB8AC3E}">
        <p14:creationId xmlns:p14="http://schemas.microsoft.com/office/powerpoint/2010/main" val="2630734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D94F-954A-4406-B699-2A6B36034C1F}"/>
                  </a:ext>
                </a:extLst>
              </p:cNvPr>
              <p:cNvSpPr txBox="1"/>
              <p:nvPr/>
            </p:nvSpPr>
            <p:spPr>
              <a:xfrm>
                <a:off x="681788" y="1538072"/>
                <a:ext cx="2792880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𝑚𝑒𝑙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=2595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700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D94F-954A-4406-B699-2A6B36034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8" y="1538072"/>
                <a:ext cx="2792880" cy="526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022CE3-4B36-4E34-9839-74D4FBED0C3B}"/>
                  </a:ext>
                </a:extLst>
              </p:cNvPr>
              <p:cNvSpPr txBox="1"/>
              <p:nvPr/>
            </p:nvSpPr>
            <p:spPr>
              <a:xfrm>
                <a:off x="5652310" y="2064626"/>
                <a:ext cx="6635047" cy="2904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Mel scale</a:t>
                </a:r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를 통해 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frequency</a:t>
                </a:r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들을 인간이 듣는 형태로 변형을 함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ko-KR" altLang="en-US" b="1" dirty="0">
                    <a:solidFill>
                      <a:srgbClr val="FF0000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  <a:sym typeface="Wingdings" panose="05000000000000000000" pitchFamily="2" charset="2"/>
                  </a:rPr>
                  <a:t>문제는</a:t>
                </a:r>
                <a:r>
                  <a:rPr lang="en-US" altLang="ko-KR" b="1" dirty="0">
                    <a:solidFill>
                      <a:srgbClr val="FF0000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  <a:sym typeface="Wingdings" panose="05000000000000000000" pitchFamily="2" charset="2"/>
                  </a:rPr>
                  <a:t>... </a:t>
                </a:r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  <a:sym typeface="Wingdings" panose="05000000000000000000" pitchFamily="2" charset="2"/>
                  </a:rPr>
                  <a:t>사람은 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  <a:sym typeface="Wingdings" panose="05000000000000000000" pitchFamily="2" charset="2"/>
                  </a:rPr>
                  <a:t>100f </a:t>
                </a:r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  <a:sym typeface="Wingdings" panose="05000000000000000000" pitchFamily="2" charset="2"/>
                  </a:rPr>
                  <a:t>와 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  <a:sym typeface="Wingdings" panose="05000000000000000000" pitchFamily="2" charset="2"/>
                  </a:rPr>
                  <a:t>110f </a:t>
                </a:r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  <a:sym typeface="Wingdings" panose="05000000000000000000" pitchFamily="2" charset="2"/>
                  </a:rPr>
                  <a:t>를 구분하지 못한다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  <a:sym typeface="Wingdings" panose="05000000000000000000" pitchFamily="2" charset="2"/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  <a:sym typeface="Wingdings" panose="05000000000000000000" pitchFamily="2" charset="2"/>
                </a:endParaRPr>
              </a:p>
              <a:p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인접 주파수들을 구분하지 못하기 때문에 음성인식에 적용하기 힘들다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.</a:t>
                </a:r>
              </a:p>
              <a:p>
                <a:endPara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  <a:p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따라서 </a:t>
                </a:r>
                <a:r>
                  <a:rPr lang="ko-KR" altLang="en-US" sz="2000" b="1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구간 </a:t>
                </a:r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을 나누어서 분석을 한다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.  Mel Filter Bank</a:t>
                </a:r>
              </a:p>
              <a:p>
                <a:endParaRPr lang="en-US" altLang="ko-KR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Filter</a:t>
                </a:r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별로 에너지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12롯데마트드림Medium" panose="02020603020101020101" pitchFamily="18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12롯데마트드림Medium" panose="02020603020101020101" pitchFamily="18" charset="-127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12롯데마트드림Medium" panose="02020603020101020101" pitchFamily="18" charset="-127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12롯데마트드림Medium" panose="02020603020101020101" pitchFamily="18" charset="-127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12롯데마트드림Medium" panose="02020603020101020101" pitchFamily="18" charset="-127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12롯데마트드림Mediu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12롯데마트드림Medium" panose="02020603020101020101" pitchFamily="18" charset="-127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12롯데마트드림Mediu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12롯데마트드림Medium" panose="02020603020101020101" pitchFamily="18" charset="-127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12롯데마트드림Medium" panose="02020603020101020101" pitchFamily="18" charset="-127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12롯데마트드림Medium" panose="02020603020101020101" pitchFamily="18" charset="-127"/>
                              </a:rPr>
                              <m:t>[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12롯데마트드림Medium" panose="02020603020101020101" pitchFamily="18" charset="-127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12롯데마트드림Medium" panose="02020603020101020101" pitchFamily="18" charset="-127"/>
                              </a:rPr>
                              <m:t>]|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12롯데마트드림Medium" panose="02020603020101020101" pitchFamily="18" charset="-127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)</a:t>
                </a:r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를 측정</a:t>
                </a:r>
                <a:endPara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022CE3-4B36-4E34-9839-74D4FBED0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310" y="2064626"/>
                <a:ext cx="6635047" cy="2904449"/>
              </a:xfrm>
              <a:prstGeom prst="rect">
                <a:avLst/>
              </a:prstGeom>
              <a:blipFill>
                <a:blip r:embed="rId3"/>
                <a:stretch>
                  <a:fillRect l="-735" t="-1261" b="-13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mfcc에 대한 이미지 검색결과">
            <a:extLst>
              <a:ext uri="{FF2B5EF4-FFF2-40B4-BE49-F238E27FC236}">
                <a16:creationId xmlns:a16="http://schemas.microsoft.com/office/drawing/2014/main" id="{AF6F4E74-C046-47CA-9E52-B7C48BC36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79306"/>
            <a:ext cx="5652310" cy="185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7AE72F-A6A3-48E6-BAE7-C83CE5AA604F}"/>
              </a:ext>
            </a:extLst>
          </p:cNvPr>
          <p:cNvSpPr txBox="1"/>
          <p:nvPr/>
        </p:nvSpPr>
        <p:spPr>
          <a:xfrm>
            <a:off x="289250" y="4009844"/>
            <a:ext cx="2341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Y : Amplitude X: </a:t>
            </a:r>
            <a:r>
              <a:rPr lang="en-US" altLang="ko-KR" sz="1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Frequncy</a:t>
            </a:r>
            <a:endParaRPr lang="ko-KR" altLang="en-US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20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D94F-954A-4406-B699-2A6B36034C1F}"/>
                  </a:ext>
                </a:extLst>
              </p:cNvPr>
              <p:cNvSpPr txBox="1"/>
              <p:nvPr/>
            </p:nvSpPr>
            <p:spPr>
              <a:xfrm>
                <a:off x="681788" y="1538072"/>
                <a:ext cx="2792880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𝑚𝑒𝑙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=2595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700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D94F-954A-4406-B699-2A6B36034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8" y="1538072"/>
                <a:ext cx="2792880" cy="526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022CE3-4B36-4E34-9839-74D4FBED0C3B}"/>
                  </a:ext>
                </a:extLst>
              </p:cNvPr>
              <p:cNvSpPr txBox="1"/>
              <p:nvPr/>
            </p:nvSpPr>
            <p:spPr>
              <a:xfrm>
                <a:off x="5652310" y="2064626"/>
                <a:ext cx="6635047" cy="3181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Mel scale</a:t>
                </a:r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를 통해 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frequency</a:t>
                </a:r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들을 인간이 듣는 형태로 변형을 함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ko-KR" altLang="en-US" b="1" dirty="0">
                    <a:solidFill>
                      <a:srgbClr val="FF0000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  <a:sym typeface="Wingdings" panose="05000000000000000000" pitchFamily="2" charset="2"/>
                  </a:rPr>
                  <a:t>문제는</a:t>
                </a:r>
                <a:r>
                  <a:rPr lang="en-US" altLang="ko-KR" b="1" dirty="0">
                    <a:solidFill>
                      <a:srgbClr val="FF0000"/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  <a:sym typeface="Wingdings" panose="05000000000000000000" pitchFamily="2" charset="2"/>
                  </a:rPr>
                  <a:t>... </a:t>
                </a:r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  <a:sym typeface="Wingdings" panose="05000000000000000000" pitchFamily="2" charset="2"/>
                  </a:rPr>
                  <a:t>사람은 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  <a:sym typeface="Wingdings" panose="05000000000000000000" pitchFamily="2" charset="2"/>
                  </a:rPr>
                  <a:t>100f </a:t>
                </a:r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  <a:sym typeface="Wingdings" panose="05000000000000000000" pitchFamily="2" charset="2"/>
                  </a:rPr>
                  <a:t>와 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  <a:sym typeface="Wingdings" panose="05000000000000000000" pitchFamily="2" charset="2"/>
                  </a:rPr>
                  <a:t>110f </a:t>
                </a:r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  <a:sym typeface="Wingdings" panose="05000000000000000000" pitchFamily="2" charset="2"/>
                  </a:rPr>
                  <a:t>를 구분하지 못한다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  <a:sym typeface="Wingdings" panose="05000000000000000000" pitchFamily="2" charset="2"/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  <a:sym typeface="Wingdings" panose="05000000000000000000" pitchFamily="2" charset="2"/>
                </a:endParaRPr>
              </a:p>
              <a:p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인접 주파수들을 구분하지 못하기 때문에 음성인식에 적용하기 힘들다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.</a:t>
                </a:r>
              </a:p>
              <a:p>
                <a:endPara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  <a:p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따라서 </a:t>
                </a:r>
                <a:r>
                  <a:rPr lang="ko-KR" altLang="en-US" sz="2000" b="1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구간 </a:t>
                </a:r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을 나누어서 분석을 한다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.  Mel Filter Bank</a:t>
                </a:r>
              </a:p>
              <a:p>
                <a:endParaRPr lang="en-US" altLang="ko-KR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Filter</a:t>
                </a:r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별로 에너지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12롯데마트드림Medium" panose="02020603020101020101" pitchFamily="18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12롯데마트드림Medium" panose="02020603020101020101" pitchFamily="18" charset="-127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12롯데마트드림Medium" panose="02020603020101020101" pitchFamily="18" charset="-127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12롯데마트드림Medium" panose="02020603020101020101" pitchFamily="18" charset="-127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12롯데마트드림Medium" panose="02020603020101020101" pitchFamily="18" charset="-127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12롯데마트드림Mediu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12롯데마트드림Medium" panose="02020603020101020101" pitchFamily="18" charset="-127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12롯데마트드림Mediu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12롯데마트드림Medium" panose="02020603020101020101" pitchFamily="18" charset="-127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12롯데마트드림Medium" panose="02020603020101020101" pitchFamily="18" charset="-127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12롯데마트드림Medium" panose="02020603020101020101" pitchFamily="18" charset="-127"/>
                              </a:rPr>
                              <m:t>[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12롯데마트드림Medium" panose="02020603020101020101" pitchFamily="18" charset="-127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12롯데마트드림Medium" panose="02020603020101020101" pitchFamily="18" charset="-127"/>
                              </a:rPr>
                              <m:t>]|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12롯데마트드림Medium" panose="02020603020101020101" pitchFamily="18" charset="-127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)</a:t>
                </a:r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를 측정 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Medium" panose="02020603020101020101" pitchFamily="18" charset="-127"/>
                      </a:rPr>
                      <m:t>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Medium" panose="02020603020101020101" pitchFamily="18" charset="-127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Medium" panose="02020603020101020101" pitchFamily="18" charset="-127"/>
                      </a:rPr>
                      <m:t>𝑖𝑠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Medium" panose="02020603020101020101" pitchFamily="18" charset="-127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Medium" panose="02020603020101020101" pitchFamily="18" charset="-127"/>
                      </a:rPr>
                      <m:t>𝑚𝑒𝑙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Medium" panose="02020603020101020101" pitchFamily="18" charset="-127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Medium" panose="02020603020101020101" pitchFamily="18" charset="-127"/>
                      </a:rPr>
                      <m:t>𝑓𝑖𝑙𝑡𝑒𝑟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Medium" panose="02020603020101020101" pitchFamily="18" charset="-127"/>
                      </a:rPr>
                      <m:t>)</m:t>
                    </m:r>
                  </m:oMath>
                </a14:m>
                <a:endPara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각 </a:t>
                </a:r>
                <a:r>
                  <a:rPr lang="ko-KR" altLang="en-US" dirty="0" err="1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필터별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, DCT(</a:t>
                </a:r>
                <a:r>
                  <a:rPr lang="en-US" altLang="ko-KR" b="1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D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iscrete </a:t>
                </a:r>
                <a:r>
                  <a:rPr lang="en-US" altLang="ko-KR" b="1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C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osine </a:t>
                </a:r>
                <a:r>
                  <a:rPr lang="en-US" altLang="ko-KR" b="1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T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ransform)</a:t>
                </a:r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를 취한다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022CE3-4B36-4E34-9839-74D4FBED0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310" y="2064626"/>
                <a:ext cx="6635047" cy="3181448"/>
              </a:xfrm>
              <a:prstGeom prst="rect">
                <a:avLst/>
              </a:prstGeom>
              <a:blipFill>
                <a:blip r:embed="rId4"/>
                <a:stretch>
                  <a:fillRect l="-735" t="-1149" b="-36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관련 이미지">
            <a:extLst>
              <a:ext uri="{FF2B5EF4-FFF2-40B4-BE49-F238E27FC236}">
                <a16:creationId xmlns:a16="http://schemas.microsoft.com/office/drawing/2014/main" id="{647B6FBD-15D6-4749-B92D-DA110ABF8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2434"/>
            <a:ext cx="5715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6A26F1-257D-4FAE-AEF0-8219D38A7744}"/>
                  </a:ext>
                </a:extLst>
              </p:cNvPr>
              <p:cNvSpPr txBox="1"/>
              <p:nvPr/>
            </p:nvSpPr>
            <p:spPr>
              <a:xfrm>
                <a:off x="7653160" y="4086809"/>
                <a:ext cx="1462847" cy="87145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12롯데마트드림Mediu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12롯데마트드림Medium" panose="02020603020101020101" pitchFamily="18" charset="-127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12롯데마트드림Medium" panose="02020603020101020101" pitchFamily="18" charset="-127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12롯데마트드림Medium" panose="02020603020101020101" pitchFamily="18" charset="-127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12롯데마트드림Medium" panose="02020603020101020101" pitchFamily="18" charset="-127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12롯데마트드림Mediu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12롯데마트드림Medium" panose="02020603020101020101" pitchFamily="18" charset="-127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12롯데마트드림Mediu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12롯데마트드림Medium" panose="02020603020101020101" pitchFamily="18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12롯데마트드림Medium" panose="02020603020101020101" pitchFamily="18" charset="-127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12롯데마트드림Medium" panose="02020603020101020101" pitchFamily="18" charset="-127"/>
                                </a:rPr>
                                <m:t>[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12롯데마트드림Medium" panose="02020603020101020101" pitchFamily="18" charset="-127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12롯데마트드림Medium" panose="02020603020101020101" pitchFamily="18" charset="-127"/>
                                </a:rPr>
                                <m:t>]|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12롯데마트드림Mediu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6A26F1-257D-4FAE-AEF0-8219D38A7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160" y="4086809"/>
                <a:ext cx="1462847" cy="8714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288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82BFC0-1471-41A8-97A6-2DC70424F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28" t="3945" r="14515" b="10476"/>
          <a:stretch/>
        </p:blipFill>
        <p:spPr>
          <a:xfrm>
            <a:off x="177281" y="1576873"/>
            <a:ext cx="6324642" cy="42547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6769E9-0B91-4071-BE6B-EDA9C59BE726}"/>
                  </a:ext>
                </a:extLst>
              </p:cNvPr>
              <p:cNvSpPr txBox="1"/>
              <p:nvPr/>
            </p:nvSpPr>
            <p:spPr>
              <a:xfrm>
                <a:off x="6727371" y="1735493"/>
                <a:ext cx="1250302" cy="1148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12롯데마트드림Mediu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12롯데마트드림Medium" panose="02020603020101020101" pitchFamily="18" charset="-127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12롯데마트드림Medium" panose="02020603020101020101" pitchFamily="18" charset="-127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12롯데마트드림Medium" panose="02020603020101020101" pitchFamily="18" charset="-127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12롯데마트드림Medium" panose="02020603020101020101" pitchFamily="18" charset="-127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12롯데마트드림Mediu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12롯데마트드림Medium" panose="02020603020101020101" pitchFamily="18" charset="-127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12롯데마트드림Mediu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12롯데마트드림Medium" panose="02020603020101020101" pitchFamily="18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12롯데마트드림Medium" panose="02020603020101020101" pitchFamily="18" charset="-127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12롯데마트드림Medium" panose="02020603020101020101" pitchFamily="18" charset="-127"/>
                                </a:rPr>
                                <m:t>[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12롯데마트드림Medium" panose="02020603020101020101" pitchFamily="18" charset="-127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12롯데마트드림Medium" panose="02020603020101020101" pitchFamily="18" charset="-127"/>
                                </a:rPr>
                                <m:t>]|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12롯데마트드림Mediu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6769E9-0B91-4071-BE6B-EDA9C59BE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71" y="1735493"/>
                <a:ext cx="1250302" cy="11484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A388B5-D0F0-45F4-B25D-6A10D227B3D7}"/>
              </a:ext>
            </a:extLst>
          </p:cNvPr>
          <p:cNvSpPr txBox="1"/>
          <p:nvPr/>
        </p:nvSpPr>
        <p:spPr>
          <a:xfrm>
            <a:off x="6643392" y="1950101"/>
            <a:ext cx="53651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                의 꼴이 아닌 이유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? </a:t>
            </a: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필터 별 에너지를 계산하기 위해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sz="20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DCT?</a:t>
            </a: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필터간 겹쳐진 영역이 존재하기 때문에 이를 분리하는 역할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sz="14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(cos similarity</a:t>
            </a:r>
            <a:r>
              <a:rPr lang="ko-KR" altLang="en-US" sz="14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와 반대 개념이라고 생각</a:t>
            </a:r>
            <a:r>
              <a:rPr lang="en-US" altLang="ko-KR" sz="14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)</a:t>
            </a:r>
            <a:endParaRPr lang="ko-KR" altLang="en-US" sz="1400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529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A388B5-D0F0-45F4-B25D-6A10D227B3D7}"/>
              </a:ext>
            </a:extLst>
          </p:cNvPr>
          <p:cNvSpPr txBox="1"/>
          <p:nvPr/>
        </p:nvSpPr>
        <p:spPr>
          <a:xfrm>
            <a:off x="503853" y="1559005"/>
            <a:ext cx="94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DCT?</a:t>
            </a:r>
            <a:endParaRPr lang="ko-KR" altLang="en-US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8194" name="Picture 2" descr="http://cfile29.uf.tistory.com/image/117C63104A97DF39413CFB">
            <a:extLst>
              <a:ext uri="{FF2B5EF4-FFF2-40B4-BE49-F238E27FC236}">
                <a16:creationId xmlns:a16="http://schemas.microsoft.com/office/drawing/2014/main" id="{65D09B01-C452-429E-8B11-A489B6AD3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53" y="2268705"/>
            <a:ext cx="62674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://cfile25.uf.tistory.com/image/165A170B4B53138B09ECF3">
            <a:extLst>
              <a:ext uri="{FF2B5EF4-FFF2-40B4-BE49-F238E27FC236}">
                <a16:creationId xmlns:a16="http://schemas.microsoft.com/office/drawing/2014/main" id="{DBBD89EB-F5D9-4DF1-9E35-2D395A6AD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849" y="2020670"/>
            <a:ext cx="42672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22F544-6A19-44FC-AA33-177BC0A45EF1}"/>
              </a:ext>
            </a:extLst>
          </p:cNvPr>
          <p:cNvSpPr txBox="1"/>
          <p:nvPr/>
        </p:nvSpPr>
        <p:spPr>
          <a:xfrm>
            <a:off x="503853" y="4793215"/>
            <a:ext cx="5906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DCT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하는 이유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이미지에서 인접한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pixel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은 비슷한 색상을 가진다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64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개의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pixel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중 같은 색상이 낮은 주파수로 몰리게 됩니다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색상의 변화가 있는 경우 높은 주파수로 위치하게 됩니다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EAD48-F44A-4C93-91E8-8E0D81B1721C}"/>
              </a:ext>
            </a:extLst>
          </p:cNvPr>
          <p:cNvSpPr txBox="1"/>
          <p:nvPr/>
        </p:nvSpPr>
        <p:spPr>
          <a:xfrm>
            <a:off x="9666514" y="6242180"/>
            <a:ext cx="2761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linkClick r:id="rId4"/>
              </a:rPr>
              <a:t>http://crynut84.tistory.com/61</a:t>
            </a:r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0DE412-7713-4E0B-BCA8-889A06B74529}"/>
              </a:ext>
            </a:extLst>
          </p:cNvPr>
          <p:cNvSpPr txBox="1"/>
          <p:nvPr/>
        </p:nvSpPr>
        <p:spPr>
          <a:xfrm>
            <a:off x="5859624" y="4793215"/>
            <a:ext cx="5738327" cy="101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사람의 눈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귀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는 낮은 주파수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(DC)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 민감하게 반응하지만 높은 주파수에선</a:t>
            </a:r>
            <a:endParaRPr lang="en-US" altLang="ko-KR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아니기 때문에 높은 주파수 영역을 생략한다 해도 화질의 차이를 못 느낌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동영상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사진 압축의 원리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.</a:t>
            </a:r>
            <a:endParaRPr lang="en-US" altLang="ko-KR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011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3C9CED6-362F-4925-8FD7-BA610DC4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117" y="1689295"/>
            <a:ext cx="4382546" cy="49149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그 밖에</a:t>
            </a:r>
            <a:r>
              <a:rPr lang="en-US" altLang="ko-KR" dirty="0"/>
              <a:t>...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Energy, RMS, Loudness</a:t>
            </a:r>
          </a:p>
          <a:p>
            <a:r>
              <a:rPr lang="en-US" altLang="ko-KR" dirty="0"/>
              <a:t>Spectral centroid</a:t>
            </a:r>
          </a:p>
          <a:p>
            <a:r>
              <a:rPr lang="en-US" altLang="ko-KR" dirty="0"/>
              <a:t>Pitch</a:t>
            </a:r>
          </a:p>
          <a:p>
            <a:r>
              <a:rPr lang="en-US" altLang="ko-KR" dirty="0"/>
              <a:t>Chroma</a:t>
            </a:r>
          </a:p>
          <a:p>
            <a:r>
              <a:rPr lang="en-US" altLang="ko-KR" dirty="0"/>
              <a:t>Onset</a:t>
            </a:r>
          </a:p>
          <a:p>
            <a:pPr marL="0" indent="0">
              <a:buNone/>
            </a:pPr>
            <a:r>
              <a:rPr lang="ko-KR" altLang="en-US" dirty="0"/>
              <a:t>등등</a:t>
            </a:r>
            <a:r>
              <a:rPr lang="en-US" altLang="ko-KR" dirty="0"/>
              <a:t>...feature</a:t>
            </a:r>
            <a:r>
              <a:rPr lang="ko-KR" altLang="en-US" dirty="0"/>
              <a:t>들은 많이 있음</a:t>
            </a:r>
            <a:r>
              <a:rPr lang="en-US" altLang="ko-KR" dirty="0"/>
              <a:t>!!!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344A8D-C454-48FD-A032-7BC6832866E3}"/>
              </a:ext>
            </a:extLst>
          </p:cNvPr>
          <p:cNvSpPr txBox="1"/>
          <p:nvPr/>
        </p:nvSpPr>
        <p:spPr>
          <a:xfrm>
            <a:off x="6217920" y="5516880"/>
            <a:ext cx="661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https://www.coursera.org/learn/audio-signal-processing/lecture/ZRurD/audio-features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276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E34D996-8E01-4688-A8C0-D2D268A4C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Librosa</a:t>
            </a:r>
            <a:r>
              <a:rPr lang="en-US" altLang="ko-KR" dirty="0"/>
              <a:t> </a:t>
            </a:r>
            <a:r>
              <a:rPr lang="ko-KR" altLang="en-US" dirty="0"/>
              <a:t>패키지 설명서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https://librosa.github.io/librosa/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798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C1F866-E0C2-484F-A982-84D6B509B379}"/>
              </a:ext>
            </a:extLst>
          </p:cNvPr>
          <p:cNvGrpSpPr/>
          <p:nvPr/>
        </p:nvGrpSpPr>
        <p:grpSpPr>
          <a:xfrm>
            <a:off x="5224428" y="621225"/>
            <a:ext cx="5768470" cy="4536217"/>
            <a:chOff x="3551175" y="366636"/>
            <a:chExt cx="4440516" cy="362073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050BF8F-79F7-462E-AD12-EA849BBEEE36}"/>
                </a:ext>
              </a:extLst>
            </p:cNvPr>
            <p:cNvSpPr/>
            <p:nvPr/>
          </p:nvSpPr>
          <p:spPr>
            <a:xfrm>
              <a:off x="3551175" y="441813"/>
              <a:ext cx="4259168" cy="3545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46BB0B2-87C8-4124-A6A0-BF8487384537}"/>
                </a:ext>
              </a:extLst>
            </p:cNvPr>
            <p:cNvGrpSpPr/>
            <p:nvPr/>
          </p:nvGrpSpPr>
          <p:grpSpPr>
            <a:xfrm>
              <a:off x="5299700" y="483518"/>
              <a:ext cx="2448272" cy="3475680"/>
              <a:chOff x="2275364" y="915566"/>
              <a:chExt cx="2448272" cy="347568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307D54D-FD08-4597-9AAC-3DF999081C01}"/>
                  </a:ext>
                </a:extLst>
              </p:cNvPr>
              <p:cNvSpPr/>
              <p:nvPr/>
            </p:nvSpPr>
            <p:spPr>
              <a:xfrm>
                <a:off x="2275364" y="915566"/>
                <a:ext cx="2448272" cy="223224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23" name="사다리꼴 22">
                <a:extLst>
                  <a:ext uri="{FF2B5EF4-FFF2-40B4-BE49-F238E27FC236}">
                    <a16:creationId xmlns:a16="http://schemas.microsoft.com/office/drawing/2014/main" id="{FA5539A5-C038-48F3-9AC2-5820D108A092}"/>
                  </a:ext>
                </a:extLst>
              </p:cNvPr>
              <p:cNvSpPr/>
              <p:nvPr/>
            </p:nvSpPr>
            <p:spPr>
              <a:xfrm rot="11700000">
                <a:off x="3841153" y="3023094"/>
                <a:ext cx="720080" cy="1368152"/>
              </a:xfrm>
              <a:prstGeom prst="trapezoid">
                <a:avLst>
                  <a:gd name="adj" fmla="val 3604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</p:grp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D8231365-F64C-46C1-8F75-820775EFA1EB}"/>
                </a:ext>
              </a:extLst>
            </p:cNvPr>
            <p:cNvSpPr txBox="1">
              <a:spLocks/>
            </p:cNvSpPr>
            <p:nvPr/>
          </p:nvSpPr>
          <p:spPr>
            <a:xfrm>
              <a:off x="5388635" y="366636"/>
              <a:ext cx="2603056" cy="11025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0" spc="-300" dirty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Q &amp; A</a:t>
              </a:r>
              <a:endParaRPr lang="ko-KR" altLang="en-US" sz="8000" spc="-3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996C020A-B6A4-4E0B-8F33-D6710800837B}"/>
                </a:ext>
              </a:extLst>
            </p:cNvPr>
            <p:cNvSpPr txBox="1">
              <a:spLocks/>
            </p:cNvSpPr>
            <p:nvPr/>
          </p:nvSpPr>
          <p:spPr>
            <a:xfrm>
              <a:off x="3551175" y="3591404"/>
              <a:ext cx="3238128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들어주셔서 감사합니다</a:t>
              </a:r>
              <a:r>
                <a:rPr lang="en-US" altLang="ko-KR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</a:t>
              </a:r>
              <a:endParaRPr lang="ko-KR" altLang="en-US" sz="28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15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9687E1-E0F0-437F-BDCC-142ECCD33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음성인식 분야 </a:t>
            </a:r>
            <a:r>
              <a:rPr lang="en-US" altLang="ko-KR" dirty="0"/>
              <a:t>- STT(speech to text) , TTS(text to speech)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활용 분야</a:t>
            </a:r>
            <a:r>
              <a:rPr lang="en-US" altLang="ko-KR" sz="1800" dirty="0"/>
              <a:t> )</a:t>
            </a:r>
          </a:p>
          <a:p>
            <a:pPr marL="342900" indent="-342900">
              <a:buAutoNum type="arabicPeriod"/>
            </a:pPr>
            <a:r>
              <a:rPr lang="ko-KR" altLang="en-US" sz="1800" dirty="0"/>
              <a:t>자율주행 </a:t>
            </a:r>
            <a:r>
              <a:rPr lang="en-US" altLang="ko-KR" sz="1800" dirty="0"/>
              <a:t>– ( + </a:t>
            </a:r>
            <a:r>
              <a:rPr lang="ko-KR" altLang="en-US" sz="1800" dirty="0"/>
              <a:t>강화학습 </a:t>
            </a:r>
            <a:r>
              <a:rPr lang="en-US" altLang="ko-KR" sz="18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800" dirty="0"/>
              <a:t>Chat bot</a:t>
            </a:r>
          </a:p>
          <a:p>
            <a:pPr marL="342900" indent="-342900">
              <a:buAutoNum type="arabicPeriod"/>
            </a:pPr>
            <a:r>
              <a:rPr lang="en-US" altLang="ko-KR" sz="1800" dirty="0"/>
              <a:t>AI </a:t>
            </a:r>
            <a:r>
              <a:rPr lang="ko-KR" altLang="en-US" sz="1800" dirty="0"/>
              <a:t>비서 </a:t>
            </a:r>
            <a:r>
              <a:rPr lang="en-US" altLang="ko-KR" sz="1800" dirty="0"/>
              <a:t>(SK – </a:t>
            </a:r>
            <a:r>
              <a:rPr lang="en-US" altLang="ko-KR" sz="1800" dirty="0" err="1"/>
              <a:t>Nugu</a:t>
            </a:r>
            <a:r>
              <a:rPr lang="en-US" altLang="ko-KR" sz="1800" dirty="0"/>
              <a:t>, NAVER-</a:t>
            </a:r>
            <a:r>
              <a:rPr lang="en-US" altLang="ko-KR" sz="1800" dirty="0" err="1"/>
              <a:t>clova</a:t>
            </a:r>
            <a:r>
              <a:rPr lang="en-US" altLang="ko-KR" sz="1800" dirty="0"/>
              <a:t>(LG), Amazon – echo </a:t>
            </a:r>
            <a:r>
              <a:rPr lang="ko-KR" altLang="en-US" sz="1800" dirty="0"/>
              <a:t>등</a:t>
            </a:r>
            <a:r>
              <a:rPr lang="en-US" altLang="ko-KR" sz="1800" dirty="0"/>
              <a:t>..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활용방안과 연구하는 기업이 많은 만큼</a:t>
            </a:r>
            <a:r>
              <a:rPr lang="en-US" altLang="ko-KR" sz="1800" dirty="0"/>
              <a:t>! </a:t>
            </a:r>
          </a:p>
          <a:p>
            <a:pPr marL="0" indent="0">
              <a:buNone/>
            </a:pPr>
            <a:r>
              <a:rPr lang="ko-KR" altLang="en-US" sz="1800" dirty="0"/>
              <a:t>이미지 인식</a:t>
            </a:r>
            <a:r>
              <a:rPr lang="en-US" altLang="ko-KR" sz="1800" dirty="0"/>
              <a:t>(CNN,</a:t>
            </a:r>
            <a:r>
              <a:rPr lang="ko-KR" altLang="en-US" sz="1800" dirty="0"/>
              <a:t> </a:t>
            </a:r>
            <a:r>
              <a:rPr lang="en-US" altLang="ko-KR" sz="1800" dirty="0"/>
              <a:t>YOLO)</a:t>
            </a:r>
            <a:r>
              <a:rPr lang="ko-KR" altLang="en-US" sz="1800" dirty="0"/>
              <a:t>보다 주목받는 사업이 되지 않을까 </a:t>
            </a:r>
            <a:r>
              <a:rPr lang="en-US" altLang="ko-KR" sz="1800" dirty="0"/>
              <a:t>(</a:t>
            </a:r>
            <a:r>
              <a:rPr lang="ko-KR" altLang="en-US" sz="1800" dirty="0"/>
              <a:t>개인적인 생각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521FA-C456-4360-A80E-B55A90C407B8}"/>
              </a:ext>
            </a:extLst>
          </p:cNvPr>
          <p:cNvSpPr txBox="1"/>
          <p:nvPr/>
        </p:nvSpPr>
        <p:spPr>
          <a:xfrm>
            <a:off x="7741709" y="6189738"/>
            <a:ext cx="4152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한국어 </a:t>
            </a:r>
            <a:r>
              <a:rPr lang="en-US" altLang="ko-KR" sz="1400" dirty="0"/>
              <a:t>TTS: </a:t>
            </a:r>
            <a:r>
              <a:rPr lang="en-US" altLang="ko-KR" sz="1400" dirty="0">
                <a:hlinkClick r:id="rId2"/>
              </a:rPr>
              <a:t>https://deview.kr/2017/schedule/182</a:t>
            </a:r>
            <a:endParaRPr lang="ko-KR" altLang="en-US" sz="1400" dirty="0"/>
          </a:p>
        </p:txBody>
      </p:sp>
      <p:pic>
        <p:nvPicPr>
          <p:cNvPr id="6148" name="Picture 4" descr="stt tts에 대한 이미지 검색결과">
            <a:extLst>
              <a:ext uri="{FF2B5EF4-FFF2-40B4-BE49-F238E27FC236}">
                <a16:creationId xmlns:a16="http://schemas.microsoft.com/office/drawing/2014/main" id="{FC2A97AD-0DC8-4633-8FCA-FB38235F0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912" y="1936867"/>
            <a:ext cx="20669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peech to text에 대한 이미지 검색결과">
            <a:extLst>
              <a:ext uri="{FF2B5EF4-FFF2-40B4-BE49-F238E27FC236}">
                <a16:creationId xmlns:a16="http://schemas.microsoft.com/office/drawing/2014/main" id="{E0010B73-7E9D-4B7A-BB43-DD0787E8E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573" y="4222153"/>
            <a:ext cx="3554857" cy="154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74043D57-8F09-4D48-8625-42F6DD95E891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음성인식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50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33105B-7F9F-4CB2-83D9-E5F297AA3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662" y="2405848"/>
            <a:ext cx="11421209" cy="35501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16600" dirty="0"/>
              <a:t>삼각함수</a:t>
            </a:r>
            <a:endParaRPr lang="en-US" altLang="ko-KR" sz="16600" dirty="0"/>
          </a:p>
          <a:p>
            <a:pPr marL="0" indent="0" algn="ctr">
              <a:buNone/>
            </a:pPr>
            <a:r>
              <a:rPr lang="en-US" altLang="ko-KR" sz="2800" dirty="0"/>
              <a:t>+</a:t>
            </a:r>
            <a:r>
              <a:rPr lang="ko-KR" altLang="en-US" sz="2800" dirty="0"/>
              <a:t>내적</a:t>
            </a:r>
            <a:r>
              <a:rPr lang="en-US" altLang="ko-KR" sz="2800" dirty="0"/>
              <a:t>, </a:t>
            </a:r>
            <a:r>
              <a:rPr lang="ko-KR" altLang="en-US" sz="2800" dirty="0"/>
              <a:t>허수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오일러</a:t>
            </a:r>
            <a:endParaRPr lang="ko-KR" altLang="en-US" sz="138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1E5F086-801D-4D78-838E-3CCA60AE348F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삼각 함수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61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162246E9-78B9-414E-86D2-5CDB491B3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62" y="1545410"/>
            <a:ext cx="5100538" cy="4941632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80FBC84A-D679-45FD-B95F-7F16580545BB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삼각 함수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D754C6-BF81-4FBB-B9DB-15A1125D50FF}"/>
              </a:ext>
            </a:extLst>
          </p:cNvPr>
          <p:cNvSpPr txBox="1"/>
          <p:nvPr/>
        </p:nvSpPr>
        <p:spPr>
          <a:xfrm>
            <a:off x="1198880" y="1838960"/>
            <a:ext cx="591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8ED81E-DA38-49F3-A27F-DB4C773B38E2}"/>
                  </a:ext>
                </a:extLst>
              </p:cNvPr>
              <p:cNvSpPr txBox="1"/>
              <p:nvPr/>
            </p:nvSpPr>
            <p:spPr>
              <a:xfrm>
                <a:off x="5717540" y="1838960"/>
                <a:ext cx="5034179" cy="3813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Sine </a:t>
                </a:r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파는  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(sinusoid, sine</a:t>
                </a:r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 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wave)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주기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(frequency)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크기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(amplitude)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Cosine, sine </a:t>
                </a:r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모두 </a:t>
                </a:r>
                <a:r>
                  <a:rPr lang="ko-KR" altLang="en-US" dirty="0" err="1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사인파</a:t>
                </a:r>
                <a:endPara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b="0" dirty="0">
                    <a:ea typeface="12롯데마트드림Medium" panose="02020603020101020101" pitchFamily="18" charset="-127"/>
                  </a:rPr>
                  <a:t> 주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12롯데마트드림Medium" panose="02020603020101020101" pitchFamily="18" charset="-127"/>
                      </a:rPr>
                      <m:t>기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12롯데마트드림Medium" panose="02020603020101020101" pitchFamily="18" charset="-127"/>
                      </a:rPr>
                      <m:t>는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12롯데마트드림Medium" panose="02020603020101020101" pitchFamily="18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12롯데마트드림Medium" panose="02020603020101020101" pitchFamily="18" charset="-127"/>
                      </a:rPr>
                      <m:t>보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12롯데마트드림Medium" panose="02020603020101020101" pitchFamily="18" charset="-127"/>
                      </a:rPr>
                      <m:t>통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12롯데마트드림Medium" panose="02020603020101020101" pitchFamily="18" charset="-127"/>
                      </a:rPr>
                      <m:t> 2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12롯데마트드림Medium" panose="02020603020101020101" pitchFamily="18" charset="-127"/>
                      </a:rPr>
                      <m:t>𝜋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12롯데마트드림Medium" panose="02020603020101020101" pitchFamily="18" charset="-127"/>
                      </a:rPr>
                      <m:t>라</m:t>
                    </m:r>
                  </m:oMath>
                </a14:m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고 한다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.</a:t>
                </a:r>
              </a:p>
              <a:p>
                <a:endParaRPr lang="en-US" altLang="ko-KR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 경우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12롯데마트드림Mediu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12롯데마트드림Medium" panose="02020603020101020101" pitchFamily="18" charset="-127"/>
                          </a:rPr>
                          <m:t>2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12롯데마트드림Medium" panose="02020603020101020101" pitchFamily="18" charset="-127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12롯데마트드림Medium" panose="02020603020101020101" pitchFamily="18" charset="-127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Medium" panose="02020603020101020101" pitchFamily="18" charset="-127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12롯데마트드림Medium" panose="02020603020101020101" pitchFamily="18" charset="-127"/>
                      </a:rPr>
                      <m:t>𝜋</m:t>
                    </m:r>
                  </m:oMath>
                </a14:m>
                <a:r>
                  <a:rPr lang="ko-KR" altLang="en-US" dirty="0"/>
                  <a:t> </a:t>
                </a:r>
              </a:p>
              <a:p>
                <a:endPara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의 </a:t>
                </a:r>
                <a:r>
                  <a:rPr lang="en-US" altLang="ko-KR" dirty="0" err="1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amplitud</a:t>
                </a:r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는 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[-2,2] </a:t>
                </a:r>
              </a:p>
              <a:p>
                <a:endPara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  <a:p>
                <a:endPara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  <a:p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Analog </a:t>
                </a:r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신호에서는 삼각함수가 통하지만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…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8ED81E-DA38-49F3-A27F-DB4C773B3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40" y="1838960"/>
                <a:ext cx="5034179" cy="3813223"/>
              </a:xfrm>
              <a:prstGeom prst="rect">
                <a:avLst/>
              </a:prstGeom>
              <a:blipFill>
                <a:blip r:embed="rId4"/>
                <a:stretch>
                  <a:fillRect l="-1090" t="-960" b="-16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C74321-DF92-4D7A-9CDF-A7314801B8DC}"/>
                  </a:ext>
                </a:extLst>
              </p:cNvPr>
              <p:cNvSpPr txBox="1"/>
              <p:nvPr/>
            </p:nvSpPr>
            <p:spPr>
              <a:xfrm>
                <a:off x="2316480" y="1425984"/>
                <a:ext cx="914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C74321-DF92-4D7A-9CDF-A7314801B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80" y="1425984"/>
                <a:ext cx="91440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FADC8D-889D-4443-8687-C9E3A926C6F7}"/>
                  </a:ext>
                </a:extLst>
              </p:cNvPr>
              <p:cNvSpPr txBox="1"/>
              <p:nvPr/>
            </p:nvSpPr>
            <p:spPr>
              <a:xfrm>
                <a:off x="2174291" y="3075610"/>
                <a:ext cx="914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FADC8D-889D-4443-8687-C9E3A926C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291" y="3075610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 r="-2667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46D0CA-888B-47B7-9D54-C47360B2592F}"/>
                  </a:ext>
                </a:extLst>
              </p:cNvPr>
              <p:cNvSpPr txBox="1"/>
              <p:nvPr/>
            </p:nvSpPr>
            <p:spPr>
              <a:xfrm>
                <a:off x="2194662" y="4711370"/>
                <a:ext cx="914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46D0CA-888B-47B7-9D54-C47360B25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62" y="4711370"/>
                <a:ext cx="914400" cy="369332"/>
              </a:xfrm>
              <a:prstGeom prst="rect">
                <a:avLst/>
              </a:prstGeom>
              <a:blipFill>
                <a:blip r:embed="rId7"/>
                <a:stretch>
                  <a:fillRect r="-16667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53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0A652AA9-7EC6-4112-8B7F-39A2F5F70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62" y="1545410"/>
            <a:ext cx="5100538" cy="4941632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80FBC84A-D679-45FD-B95F-7F16580545BB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삼각 함수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D754C6-BF81-4FBB-B9DB-15A1125D50FF}"/>
              </a:ext>
            </a:extLst>
          </p:cNvPr>
          <p:cNvSpPr txBox="1"/>
          <p:nvPr/>
        </p:nvSpPr>
        <p:spPr>
          <a:xfrm>
            <a:off x="1198880" y="1838960"/>
            <a:ext cx="591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C74321-DF92-4D7A-9CDF-A7314801B8DC}"/>
                  </a:ext>
                </a:extLst>
              </p:cNvPr>
              <p:cNvSpPr txBox="1"/>
              <p:nvPr/>
            </p:nvSpPr>
            <p:spPr>
              <a:xfrm>
                <a:off x="2316480" y="1425984"/>
                <a:ext cx="914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C74321-DF92-4D7A-9CDF-A7314801B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80" y="1425984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FADC8D-889D-4443-8687-C9E3A926C6F7}"/>
                  </a:ext>
                </a:extLst>
              </p:cNvPr>
              <p:cNvSpPr txBox="1"/>
              <p:nvPr/>
            </p:nvSpPr>
            <p:spPr>
              <a:xfrm>
                <a:off x="2174291" y="3075610"/>
                <a:ext cx="914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FADC8D-889D-4443-8687-C9E3A926C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291" y="3075610"/>
                <a:ext cx="914400" cy="369332"/>
              </a:xfrm>
              <a:prstGeom prst="rect">
                <a:avLst/>
              </a:prstGeom>
              <a:blipFill>
                <a:blip r:embed="rId5"/>
                <a:stretch>
                  <a:fillRect r="-2667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46D0CA-888B-47B7-9D54-C47360B2592F}"/>
                  </a:ext>
                </a:extLst>
              </p:cNvPr>
              <p:cNvSpPr txBox="1"/>
              <p:nvPr/>
            </p:nvSpPr>
            <p:spPr>
              <a:xfrm>
                <a:off x="2194662" y="4711370"/>
                <a:ext cx="914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46D0CA-888B-47B7-9D54-C47360B25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62" y="4711370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 r="-16667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내용 개체 틀 2">
            <a:extLst>
              <a:ext uri="{FF2B5EF4-FFF2-40B4-BE49-F238E27FC236}">
                <a16:creationId xmlns:a16="http://schemas.microsoft.com/office/drawing/2014/main" id="{E15E9684-8BA6-423F-9C1C-6D62F683F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965315" y="1488256"/>
            <a:ext cx="4830445" cy="51145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ACE8B2-B0B9-46EB-AF12-601AE245C442}"/>
              </a:ext>
            </a:extLst>
          </p:cNvPr>
          <p:cNvSpPr txBox="1"/>
          <p:nvPr/>
        </p:nvSpPr>
        <p:spPr>
          <a:xfrm>
            <a:off x="5210097" y="2651760"/>
            <a:ext cx="1838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Analog</a:t>
            </a:r>
          </a:p>
          <a:p>
            <a:endParaRPr lang="en-US" altLang="ko-KR" sz="2400" dirty="0"/>
          </a:p>
          <a:p>
            <a:pPr algn="ctr"/>
            <a:r>
              <a:rPr lang="en-US" altLang="ko-KR" sz="2400" dirty="0"/>
              <a:t>VS</a:t>
            </a:r>
          </a:p>
          <a:p>
            <a:endParaRPr lang="en-US" altLang="ko-KR" sz="2400" dirty="0"/>
          </a:p>
          <a:p>
            <a:pPr algn="ctr"/>
            <a:r>
              <a:rPr lang="en-US" altLang="ko-KR" sz="2400" b="1" dirty="0"/>
              <a:t>Digital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142539-4EB2-4881-A4A1-D059E597F6C9}"/>
              </a:ext>
            </a:extLst>
          </p:cNvPr>
          <p:cNvSpPr txBox="1"/>
          <p:nvPr/>
        </p:nvSpPr>
        <p:spPr>
          <a:xfrm>
            <a:off x="8981440" y="1442352"/>
            <a:ext cx="894080" cy="315328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sr</a:t>
            </a:r>
            <a:r>
              <a:rPr lang="en-US" altLang="ko-KR" sz="1400" dirty="0"/>
              <a:t> = 100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18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D754C6-BF81-4FBB-B9DB-15A1125D50FF}"/>
              </a:ext>
            </a:extLst>
          </p:cNvPr>
          <p:cNvSpPr txBox="1"/>
          <p:nvPr/>
        </p:nvSpPr>
        <p:spPr>
          <a:xfrm>
            <a:off x="1198880" y="1838960"/>
            <a:ext cx="591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내용 개체 틀 2">
            <a:extLst>
              <a:ext uri="{FF2B5EF4-FFF2-40B4-BE49-F238E27FC236}">
                <a16:creationId xmlns:a16="http://schemas.microsoft.com/office/drawing/2014/main" id="{E15E9684-8BA6-423F-9C1C-6D62F683F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65315" y="1488256"/>
            <a:ext cx="4830445" cy="5114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ACE8B2-B0B9-46EB-AF12-601AE245C442}"/>
                  </a:ext>
                </a:extLst>
              </p:cNvPr>
              <p:cNvSpPr txBox="1"/>
              <p:nvPr/>
            </p:nvSpPr>
            <p:spPr>
              <a:xfrm>
                <a:off x="1198880" y="2972044"/>
                <a:ext cx="549656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컴퓨터상 연속을 다룰 수 없기에 적당한 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sampling</a:t>
                </a:r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을 통해</a:t>
                </a:r>
                <a:endPara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  <a:p>
                <a:pPr algn="just"/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 신호를 이해하고 있다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.</a:t>
                </a:r>
              </a:p>
              <a:p>
                <a:pPr algn="just"/>
                <a:endPara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  <a:p>
                <a:pPr algn="just"/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Sample</a:t>
                </a:r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추출 횟수를 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Sampling rate(</a:t>
                </a:r>
                <a:r>
                  <a:rPr lang="en-US" altLang="ko-KR" dirty="0" err="1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sr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)</a:t>
                </a:r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라고 함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.</a:t>
                </a:r>
              </a:p>
              <a:p>
                <a:pPr algn="just"/>
                <a:endPara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  <a:p>
                <a:pPr algn="just"/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오른쪽 그래프는 </a:t>
                </a:r>
                <a:endPara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  <a:p>
                <a:pPr algn="just"/>
                <a:r>
                  <a:rPr lang="en-US" altLang="ko-KR" dirty="0" err="1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sr</a:t>
                </a:r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 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=</a:t>
                </a:r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 </a:t>
                </a:r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100</a:t>
                </a:r>
                <a:r>
                  <a:rPr lang="ko-KR" altLang="en-US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 </a:t>
                </a:r>
                <a:endPara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  <a:p>
                <a:pPr algn="just"/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Amplitude = 1 &amp; 2</a:t>
                </a:r>
              </a:p>
              <a:p>
                <a:pPr algn="just"/>
                <a:r>
                  <a:rPr lang="en-US" altLang="ko-KR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Frequency =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12롯데마트드림Medium" panose="02020603020101020101" pitchFamily="18" charset="-127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  <a:ea typeface="12롯데마트드림Medium" panose="02020603020101020101" pitchFamily="18" charset="-127"/>
                      </a:rPr>
                      <m:t>2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12롯데마트드림Medium" panose="02020603020101020101" pitchFamily="18" charset="-127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Medium" panose="02020603020101020101" pitchFamily="18" charset="-127"/>
                      </a:rPr>
                      <m:t> &amp;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12롯데마트드림Medium" panose="02020603020101020101" pitchFamily="18" charset="-127"/>
                      </a:rPr>
                      <m:t>𝜋</m:t>
                    </m:r>
                  </m:oMath>
                </a14:m>
                <a:endPara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ACE8B2-B0B9-46EB-AF12-601AE245C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880" y="2972044"/>
                <a:ext cx="5496560" cy="2585323"/>
              </a:xfrm>
              <a:prstGeom prst="rect">
                <a:avLst/>
              </a:prstGeom>
              <a:blipFill>
                <a:blip r:embed="rId4"/>
                <a:stretch>
                  <a:fillRect l="-999" t="-1415" b="-23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FD325AC-F7E7-4EB3-9B5A-57A7FD30BDB6}"/>
              </a:ext>
            </a:extLst>
          </p:cNvPr>
          <p:cNvSpPr txBox="1"/>
          <p:nvPr/>
        </p:nvSpPr>
        <p:spPr>
          <a:xfrm>
            <a:off x="8981440" y="1442352"/>
            <a:ext cx="894080" cy="315328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sr</a:t>
            </a:r>
            <a:r>
              <a:rPr lang="en-US" altLang="ko-KR" sz="1400" dirty="0"/>
              <a:t> = 100</a:t>
            </a:r>
            <a:endParaRPr lang="ko-KR" altLang="en-US" sz="14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A9AC8838-44D6-43B7-9359-D46D7A87C9C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삼각 함수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58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FA69DF-59A7-432D-9FB7-28DB750444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1" r="13500"/>
          <a:stretch/>
        </p:blipFill>
        <p:spPr>
          <a:xfrm>
            <a:off x="0" y="1420563"/>
            <a:ext cx="6512560" cy="51961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2D229B-FAB4-44BB-9CAA-1250BAE060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83" r="12667"/>
          <a:stretch/>
        </p:blipFill>
        <p:spPr>
          <a:xfrm>
            <a:off x="6096000" y="1420562"/>
            <a:ext cx="6096000" cy="5437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F16597-8E0F-4A3A-9066-984967D744A5}"/>
              </a:ext>
            </a:extLst>
          </p:cNvPr>
          <p:cNvSpPr txBox="1"/>
          <p:nvPr/>
        </p:nvSpPr>
        <p:spPr>
          <a:xfrm>
            <a:off x="9245600" y="6339728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- </a:t>
            </a:r>
            <a:r>
              <a:rPr lang="en-US" altLang="ko-KR" sz="1200" dirty="0" err="1"/>
              <a:t>Cosera</a:t>
            </a:r>
            <a:r>
              <a:rPr lang="en-US" altLang="ko-KR" sz="1200" dirty="0"/>
              <a:t>: audio-signal-processing</a:t>
            </a:r>
            <a:endParaRPr lang="ko-KR" altLang="en-US" sz="12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2E8B10C-D7C8-4CFC-949E-8959BA900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삼각 함수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4F104-2413-4CA9-832D-E83E59645BCF}"/>
              </a:ext>
            </a:extLst>
          </p:cNvPr>
          <p:cNvSpPr txBox="1"/>
          <p:nvPr/>
        </p:nvSpPr>
        <p:spPr>
          <a:xfrm>
            <a:off x="1156995" y="6108895"/>
            <a:ext cx="470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초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audio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파일에 </a:t>
            </a:r>
            <a:r>
              <a:rPr lang="en-US" altLang="ko-KR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sr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= 10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인 경우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 = 0.1, 0.2, ..  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9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4127</TotalTime>
  <Words>1313</Words>
  <Application>Microsoft Office PowerPoint</Application>
  <PresentationFormat>와이드스크린</PresentationFormat>
  <Paragraphs>244</Paragraphs>
  <Slides>36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12롯데마트드림Bold</vt:lpstr>
      <vt:lpstr>12롯데마트드림Light</vt:lpstr>
      <vt:lpstr>12롯데마트드림Medium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J</dc:creator>
  <cp:lastModifiedBy>xp102</cp:lastModifiedBy>
  <cp:revision>112</cp:revision>
  <dcterms:created xsi:type="dcterms:W3CDTF">2017-07-26T09:20:04Z</dcterms:created>
  <dcterms:modified xsi:type="dcterms:W3CDTF">2018-03-07T06:58:28Z</dcterms:modified>
</cp:coreProperties>
</file>