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7" r:id="rId4"/>
    <p:sldId id="306" r:id="rId5"/>
    <p:sldId id="288" r:id="rId6"/>
    <p:sldId id="308" r:id="rId7"/>
    <p:sldId id="312" r:id="rId8"/>
    <p:sldId id="313" r:id="rId9"/>
    <p:sldId id="289" r:id="rId10"/>
    <p:sldId id="290" r:id="rId11"/>
    <p:sldId id="291" r:id="rId12"/>
    <p:sldId id="292" r:id="rId13"/>
    <p:sldId id="293" r:id="rId14"/>
    <p:sldId id="294" r:id="rId15"/>
    <p:sldId id="314" r:id="rId16"/>
    <p:sldId id="295" r:id="rId17"/>
    <p:sldId id="315" r:id="rId18"/>
    <p:sldId id="316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 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교육 세미나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로 크롤링하기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2018-03-21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g/konkukbamboo/posts/" TargetMode="External"/><Relationship Id="rId2" Type="http://schemas.openxmlformats.org/officeDocument/2006/relationships/hyperlink" Target="http://www.hollys.co.kr/store/korea/korStore.do?pageNo=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learn/courses/11" TargetMode="External"/><Relationship Id="rId2" Type="http://schemas.openxmlformats.org/officeDocument/2006/relationships/hyperlink" Target="https://mrchypark.github.io/getWebR/#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pg/konkukbamboo/post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344468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</a:t>
            </a:r>
            <a:endParaRPr lang="en-US" altLang="ko-KR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 </a:t>
            </a:r>
            <a:r>
              <a:rPr lang="ko-KR" altLang="en-US" sz="4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크롤링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8</a:t>
            </a:r>
            <a:r>
              <a:rPr lang="ko-KR" altLang="en-US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이현경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 </a:t>
            </a:r>
            <a:r>
              <a:rPr lang="ko-KR" altLang="en-US" sz="16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교육 세미나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890132-F08B-4FF8-B6A9-704EDF464ED6}"/>
              </a:ext>
            </a:extLst>
          </p:cNvPr>
          <p:cNvSpPr/>
          <p:nvPr/>
        </p:nvSpPr>
        <p:spPr>
          <a:xfrm>
            <a:off x="5900685" y="4282880"/>
            <a:ext cx="54857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D245C5-EC47-4B63-B0F2-02F514F5724E}"/>
              </a:ext>
            </a:extLst>
          </p:cNvPr>
          <p:cNvSpPr/>
          <p:nvPr/>
        </p:nvSpPr>
        <p:spPr>
          <a:xfrm>
            <a:off x="3295092" y="1670474"/>
            <a:ext cx="5832629" cy="1766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83E3C7-A850-4BF3-8074-7E8D4816D57B}"/>
              </a:ext>
            </a:extLst>
          </p:cNvPr>
          <p:cNvSpPr/>
          <p:nvPr/>
        </p:nvSpPr>
        <p:spPr>
          <a:xfrm>
            <a:off x="710085" y="4267491"/>
            <a:ext cx="394181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8D60AB-DC68-406B-AB46-921A84DBE542}"/>
              </a:ext>
            </a:extLst>
          </p:cNvPr>
          <p:cNvSpPr/>
          <p:nvPr/>
        </p:nvSpPr>
        <p:spPr>
          <a:xfrm>
            <a:off x="3598414" y="20662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Luke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Skywarker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02-123-4567 luke@daum.net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다스베이더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070-9999-9999 darth_vader@gmail.com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princess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leia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010 2454 3457 leia@gmail.com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0CDBB-F2FE-4CB4-9333-81AC08DBC9EF}"/>
              </a:ext>
            </a:extLst>
          </p:cNvPr>
          <p:cNvSpPr txBox="1"/>
          <p:nvPr/>
        </p:nvSpPr>
        <p:spPr>
          <a:xfrm>
            <a:off x="674572" y="3595455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이름 뽑기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2A26FC-C7F3-4EC0-B172-D7646D570341}"/>
              </a:ext>
            </a:extLst>
          </p:cNvPr>
          <p:cNvSpPr txBox="1"/>
          <p:nvPr/>
        </p:nvSpPr>
        <p:spPr>
          <a:xfrm>
            <a:off x="757514" y="4284965"/>
            <a:ext cx="44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[A-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Za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-z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힣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]+[ ]?[A-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Za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-z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힣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]+[ ]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A1F9C65-C4AC-4EFD-B89C-25F1DD42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72" y="4849582"/>
            <a:ext cx="181472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Luke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Skywarker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다스베이더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Princess 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leia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DF120-9E11-4B84-BC21-303E77C60700}"/>
              </a:ext>
            </a:extLst>
          </p:cNvPr>
          <p:cNvSpPr txBox="1"/>
          <p:nvPr/>
        </p:nvSpPr>
        <p:spPr>
          <a:xfrm>
            <a:off x="5919350" y="4298269"/>
            <a:ext cx="54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[a-zA-Z0-9+-_.]+@[a-zA-Z0-9-]+\.[a-zA-Z0-9-.]+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228E7AA-CB04-4D90-83F4-B904E9C9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830" y="6018944"/>
            <a:ext cx="519565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내가 크롤링한 데이터에 맞게 정규표현식을 수정하면 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187ABA-8626-4C54-BA13-FC15F5BD38CF}"/>
              </a:ext>
            </a:extLst>
          </p:cNvPr>
          <p:cNvSpPr txBox="1"/>
          <p:nvPr/>
        </p:nvSpPr>
        <p:spPr>
          <a:xfrm>
            <a:off x="5771834" y="3590886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이메일 뽑기</a:t>
            </a: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A25B099E-1926-4DE3-AFA6-4D97BA0C2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685" y="4849583"/>
            <a:ext cx="269593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luke@daum.net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darth_vader@gmail.com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leia@gmail.com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AF9815B6-E2B3-48A5-B91E-7BAA186C4169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사용 예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4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23485F8-30C4-4CAC-99A0-37DC339EDA38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사용 예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6E4CA6-0590-4322-8789-26A355FB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4" y="2061804"/>
            <a:ext cx="3446107" cy="437103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4A6ED83-AFB4-4127-8843-5CDB4588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92" y="1533492"/>
            <a:ext cx="2433871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Feature Engineering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256B6CD-989B-43DA-9757-CC588D168EA5}"/>
              </a:ext>
            </a:extLst>
          </p:cNvPr>
          <p:cNvSpPr/>
          <p:nvPr/>
        </p:nvSpPr>
        <p:spPr>
          <a:xfrm>
            <a:off x="5355671" y="3888712"/>
            <a:ext cx="2618913" cy="71722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59FE6E-8544-4526-9BDF-AED75DE2A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569" y="3157323"/>
            <a:ext cx="442980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두번째에 있는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Mrs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Miss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형식만 뽑고 싶음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958FC2-07C7-4112-8ABD-C0370D439797}"/>
              </a:ext>
            </a:extLst>
          </p:cNvPr>
          <p:cNvSpPr/>
          <p:nvPr/>
        </p:nvSpPr>
        <p:spPr>
          <a:xfrm>
            <a:off x="8782371" y="4020633"/>
            <a:ext cx="22590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[</a:t>
            </a:r>
            <a:r>
              <a:rPr lang="ko-KR" altLang="en-US" sz="28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A-Za-z</a:t>
            </a:r>
            <a:r>
              <a:rPr lang="ko-KR" altLang="en-US" sz="28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]+\.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5580579C-8034-4EF7-8ACE-735406041BB2}"/>
              </a:ext>
            </a:extLst>
          </p:cNvPr>
          <p:cNvSpPr/>
          <p:nvPr/>
        </p:nvSpPr>
        <p:spPr>
          <a:xfrm rot="16200000">
            <a:off x="10642395" y="4472412"/>
            <a:ext cx="212584" cy="483738"/>
          </a:xfrm>
          <a:prstGeom prst="leftBrace">
            <a:avLst>
              <a:gd name="adj1" fmla="val 203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58E3599B-8072-4B0F-AA52-0D48CDB6A66C}"/>
              </a:ext>
            </a:extLst>
          </p:cNvPr>
          <p:cNvSpPr/>
          <p:nvPr/>
        </p:nvSpPr>
        <p:spPr>
          <a:xfrm rot="16200000">
            <a:off x="9564598" y="4087074"/>
            <a:ext cx="241276" cy="1278989"/>
          </a:xfrm>
          <a:prstGeom prst="leftBrace">
            <a:avLst>
              <a:gd name="adj1" fmla="val 203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99F8BA-7DE1-46E1-91EF-105E224FB0C7}"/>
              </a:ext>
            </a:extLst>
          </p:cNvPr>
          <p:cNvSpPr/>
          <p:nvPr/>
        </p:nvSpPr>
        <p:spPr>
          <a:xfrm>
            <a:off x="10444672" y="4977844"/>
            <a:ext cx="2450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뒤에 점이 붙은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8746A1-62DE-48B5-8DA6-CE057F0E807B}"/>
              </a:ext>
            </a:extLst>
          </p:cNvPr>
          <p:cNvSpPr/>
          <p:nvPr/>
        </p:nvSpPr>
        <p:spPr>
          <a:xfrm>
            <a:off x="8674336" y="4977844"/>
            <a:ext cx="2360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이어진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(+)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영문자들</a:t>
            </a:r>
          </a:p>
        </p:txBody>
      </p:sp>
    </p:spTree>
    <p:extLst>
      <p:ext uri="{BB962C8B-B14F-4D97-AF65-F5344CB8AC3E}">
        <p14:creationId xmlns:p14="http://schemas.microsoft.com/office/powerpoint/2010/main" val="412556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크롤링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64B970-4BD4-45E8-B733-13078F9B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99" y="2280800"/>
            <a:ext cx="350608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웹 상의 데이터들을 가져오는 것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134DBB-55FB-4FD5-AC43-FBD913D04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99" y="1708486"/>
            <a:ext cx="114165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크롤링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40B4DC-2080-4521-B42A-7204C2CA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29" y="2724807"/>
            <a:ext cx="4772402" cy="3844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44ADFC-9318-4F33-975E-ACFB4CD36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75" y="3037400"/>
            <a:ext cx="5271046" cy="24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7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86F9B75-6742-4026-AF93-F5C3EA1D1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80" y="2202530"/>
            <a:ext cx="23326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요청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정리 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-&gt;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저장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BBCA12-0880-4DA1-8699-F683197A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80" y="1630216"/>
            <a:ext cx="177644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크롤링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방법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?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CED56FB-A287-4187-BF72-682CDA0C748F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크롤링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9EEF8C-9882-44B5-B727-725F7DC73178}"/>
              </a:ext>
            </a:extLst>
          </p:cNvPr>
          <p:cNvSpPr/>
          <p:nvPr/>
        </p:nvSpPr>
        <p:spPr>
          <a:xfrm>
            <a:off x="436280" y="3196709"/>
            <a:ext cx="7482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http://www.hollys.co.kr/store/korea/korStore.do?pageNo=5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1D66B4-A7E0-42AE-A72E-D1C15B34ED43}"/>
              </a:ext>
            </a:extLst>
          </p:cNvPr>
          <p:cNvSpPr/>
          <p:nvPr/>
        </p:nvSpPr>
        <p:spPr>
          <a:xfrm>
            <a:off x="436280" y="3891442"/>
            <a:ext cx="578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https://www.facebook.com/pg/konkukbamboo/posts/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424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D1F037C-8410-4181-B6A0-F82B3D97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25" y="1661700"/>
            <a:ext cx="232948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정적 페이지의 </a:t>
            </a:r>
            <a:r>
              <a:rPr lang="ko-KR" altLang="en-US" sz="2000" b="1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크롤링</a:t>
            </a:r>
            <a:endParaRPr kumimoji="0" lang="ko-KR" altLang="ko-KR" sz="2000" b="1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958A825-6A1E-4DC6-B0CA-F9DDADDF1069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크롤링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BEC1E74-ADBD-4455-9032-2503ACBF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25" y="2358122"/>
            <a:ext cx="208133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  <a:r>
              <a:rPr lang="en-US" altLang="ko-KR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ReadLines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함수</a:t>
            </a:r>
            <a:endParaRPr kumimoji="0" lang="ko-KR" altLang="ko-KR" sz="200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3B3549C-B10D-4F2F-B20E-C1F2E8621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81" y="4231531"/>
            <a:ext cx="393088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  <a:r>
              <a:rPr lang="en-US" altLang="ko-KR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rvest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package + </a:t>
            </a:r>
            <a:r>
              <a:rPr lang="en-US" altLang="ko-KR" sz="20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dplyr</a:t>
            </a:r>
            <a:r>
              <a:rPr lang="en-US" altLang="ko-KR" sz="20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package</a:t>
            </a:r>
            <a:endParaRPr kumimoji="0" lang="ko-KR" altLang="ko-KR" sz="200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47B76CD-FADC-4524-8FB8-A7326B1BD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25" y="2797660"/>
            <a:ext cx="414921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페이지의 소스를 </a:t>
            </a:r>
            <a:r>
              <a:rPr lang="en-US" altLang="ko-KR" sz="16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readlines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로 모두 읽어온 다음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정규표현식으로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태그 정리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+ </a:t>
            </a:r>
            <a:r>
              <a:rPr kumimoji="0" lang="ko-KR" altLang="en-US" sz="160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데이터 처리하기</a:t>
            </a:r>
            <a:endParaRPr kumimoji="0" lang="ko-KR" altLang="ko-KR" sz="160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534E3B8-F679-4A5B-81D4-25B26699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7" y="4676157"/>
            <a:ext cx="4242636" cy="11429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: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페이지의 소스를 </a:t>
            </a:r>
            <a:r>
              <a:rPr lang="en-US" altLang="ko-KR" sz="1600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read_html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함수로 읽어온 다음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kumimoji="0" lang="en-US" altLang="ko-KR" sz="1600" u="none" strike="noStrike" cap="none" normalizeH="0" baseline="0" dirty="0" err="1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rvest</a:t>
            </a:r>
            <a:r>
              <a:rPr kumimoji="0" lang="en-US" altLang="ko-KR" sz="160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kumimoji="0" lang="ko-KR" altLang="en-US" sz="160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안의 여러 함수들을 이용해 태그 선택</a:t>
            </a:r>
            <a:endParaRPr kumimoji="0" lang="en-US" altLang="ko-KR" sz="160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CSS</a:t>
            </a:r>
            <a:r>
              <a:rPr kumimoji="0" lang="en-US" altLang="ko-KR" sz="160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kumimoji="0" lang="ko-KR" altLang="en-US" sz="160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선택자</a:t>
            </a:r>
            <a:r>
              <a:rPr kumimoji="0" lang="ko-KR" altLang="en-US" sz="160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에 대한 이해가 필요</a:t>
            </a:r>
            <a:endParaRPr kumimoji="0" lang="ko-KR" altLang="ko-KR" sz="160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15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D1F037C-8410-4181-B6A0-F82B3D97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25" y="1661700"/>
            <a:ext cx="129394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CSS </a:t>
            </a:r>
            <a:r>
              <a:rPr kumimoji="0" lang="ko-KR" altLang="en-US" sz="2000" b="1" u="none" strike="noStrike" cap="none" normalizeH="0" baseline="0" dirty="0" err="1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선택자</a:t>
            </a:r>
            <a:endParaRPr kumimoji="0" lang="ko-KR" altLang="ko-KR" sz="2000" b="1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958A825-6A1E-4DC6-B0CA-F9DDADDF1069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R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크롤링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700FC7-E75F-4088-9AD9-9A8E0896B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199" y="1777725"/>
            <a:ext cx="1303306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class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속성은 </a:t>
            </a:r>
            <a:r>
              <a:rPr lang="en-US" altLang="ko-KR" sz="1600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id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속성은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#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A556E85-242B-4FA8-BE95-7B66A5DD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47" y="2257118"/>
            <a:ext cx="4743450" cy="19145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201DFDA1-2D6E-4883-8E23-ED1158E6B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199" y="2507898"/>
            <a:ext cx="3279231" cy="33701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Example)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7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 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노드를 선택하고 싶음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    :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html_nodes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(‘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table</a:t>
            </a:r>
            <a:r>
              <a:rPr kumimoji="0" lang="en-US" altLang="ko-KR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container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2.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    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노드를 선택하고 싶음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     :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html_nodes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(‘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#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snb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8960CC-E22C-4E37-8AF0-96AE8A50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366" y="3150656"/>
            <a:ext cx="4867275" cy="314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40BBE1-6198-46F5-B1C4-99E817FB5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366" y="4798880"/>
            <a:ext cx="2400300" cy="228600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1FF52945-E796-4C05-AAF2-780DC0047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95" y="6022825"/>
            <a:ext cx="1023934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일반적으로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div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태그의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class,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속성값은 그냥 써주고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table, </a:t>
            </a:r>
            <a:r>
              <a:rPr kumimoji="0" lang="en-US" altLang="ko-KR" sz="16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ul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등 다른 태그의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class, id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속성값의 경우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앞에 태그명을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붙여줌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153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1256AD-B69C-4416-9CB3-EB8D96514CF8}"/>
              </a:ext>
            </a:extLst>
          </p:cNvPr>
          <p:cNvSpPr/>
          <p:nvPr/>
        </p:nvSpPr>
        <p:spPr>
          <a:xfrm>
            <a:off x="460632" y="3961886"/>
            <a:ext cx="45364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2"/>
              </a:rPr>
              <a:t>https://mrchypark.github.io/getWebR/#1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EFC34EA-31F2-4BAE-B908-C5C3E4925D4A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참고자료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296A37-AB3C-46FB-A04A-18B749172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32" y="1880291"/>
            <a:ext cx="225254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정규표현식 알아보기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DF9605-0911-435F-BB43-0557836262D4}"/>
              </a:ext>
            </a:extLst>
          </p:cNvPr>
          <p:cNvSpPr/>
          <p:nvPr/>
        </p:nvSpPr>
        <p:spPr>
          <a:xfrm>
            <a:off x="460632" y="2457542"/>
            <a:ext cx="4869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  <a:hlinkClick r:id="rId3"/>
              </a:rPr>
              <a:t>https://programmers.co.kr/learn/courses/11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B3731B2-C518-4A06-971F-CC138ED1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32" y="3428495"/>
            <a:ext cx="261802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R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크롤링의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네 가지 방법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78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958A825-6A1E-4DC6-B0CA-F9DDADDF1069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96E7E2-3139-4C90-99B4-EA3575D6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57" y="4970501"/>
            <a:ext cx="10848513" cy="73245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9DFDAAEF-7115-4360-AF08-2D3761D54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25" y="1661700"/>
            <a:ext cx="69602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과제</a:t>
            </a:r>
            <a:r>
              <a:rPr kumimoji="0" lang="en-US" altLang="ko-KR" sz="2000" b="1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kumimoji="0" lang="ko-KR" altLang="ko-KR" sz="2000" b="1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F1BE79-D452-4671-9143-65CD3D1877D3}"/>
              </a:ext>
            </a:extLst>
          </p:cNvPr>
          <p:cNvSpPr/>
          <p:nvPr/>
        </p:nvSpPr>
        <p:spPr>
          <a:xfrm>
            <a:off x="378813" y="2828835"/>
            <a:ext cx="104194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https://search.naver.com/search.naver?sm=tab_hty.top&amp;where=kin&amp;query=%EC%B7%A8%EC%97%85%ED%95%98%EA%B3%A0%EC%8B%B6%EC%96%B4%EC%9A%94&amp;oquery=%EC%B7%A8%EC%97%85%EC%9D%B4+%ED%95%98%EA%B3%A0%EC%8B%B6%EC%96%B4%EC%9A%94&amp;tqi=TrcF6wpVuEwsstfILR0ssssst8h-316396</a:t>
            </a:r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endParaRPr lang="en-US" altLang="ko-KR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82009-6AB3-4EFC-9B29-22624DCC1595}"/>
              </a:ext>
            </a:extLst>
          </p:cNvPr>
          <p:cNvSpPr txBox="1"/>
          <p:nvPr/>
        </p:nvSpPr>
        <p:spPr>
          <a:xfrm>
            <a:off x="378813" y="2241986"/>
            <a:ext cx="114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네이버 지식인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‘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취업하고싶어요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’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검색결과를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크롤링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해서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질문 </a:t>
            </a:r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질문날짜 </a:t>
            </a:r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질문내용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으로 나누기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B91F37-93C3-4ACB-907B-CC6742F9DDDF}"/>
              </a:ext>
            </a:extLst>
          </p:cNvPr>
          <p:cNvSpPr txBox="1"/>
          <p:nvPr/>
        </p:nvSpPr>
        <p:spPr>
          <a:xfrm>
            <a:off x="361057" y="4391520"/>
            <a:ext cx="601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예시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594D6-8604-46F9-820A-2A31A3E55A5F}"/>
              </a:ext>
            </a:extLst>
          </p:cNvPr>
          <p:cNvSpPr txBox="1"/>
          <p:nvPr/>
        </p:nvSpPr>
        <p:spPr>
          <a:xfrm>
            <a:off x="378813" y="5882830"/>
            <a:ext cx="1092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결과에 대해 질문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질문날짜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질문내용 으로 나누어 </a:t>
            </a:r>
            <a:r>
              <a:rPr lang="en-US" altLang="ko-KR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dataframe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형태로 제출해주시면 됩니다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664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958A825-6A1E-4DC6-B0CA-F9DDADDF1069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00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과제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DFDAAEF-7115-4360-AF08-2D3761D54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25" y="1661700"/>
            <a:ext cx="266932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추가과제</a:t>
            </a:r>
            <a:r>
              <a:rPr kumimoji="0" lang="en-US" altLang="ko-KR" sz="2000" b="1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 (</a:t>
            </a:r>
            <a:r>
              <a:rPr kumimoji="0" lang="ko-KR" altLang="en-US" sz="2000" b="1" u="none" strike="noStrike" cap="none" normalizeH="0" baseline="0" dirty="0">
                <a:ln>
                  <a:noFill/>
                </a:ln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우수과제 각</a:t>
            </a:r>
            <a:r>
              <a:rPr lang="en-US" altLang="ko-KR" sz="2000" b="1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!)</a:t>
            </a:r>
            <a:endParaRPr kumimoji="0" lang="ko-KR" altLang="ko-KR" sz="2000" b="1" u="none" strike="noStrike" cap="none" normalizeH="0" baseline="0" dirty="0">
              <a:ln>
                <a:noFill/>
              </a:ln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82009-6AB3-4EFC-9B29-22624DCC1595}"/>
              </a:ext>
            </a:extLst>
          </p:cNvPr>
          <p:cNvSpPr txBox="1"/>
          <p:nvPr/>
        </p:nvSpPr>
        <p:spPr>
          <a:xfrm>
            <a:off x="378813" y="2241986"/>
            <a:ext cx="114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페이스북 대나무숲 크롤링해서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카테고리 </a:t>
            </a:r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 </a:t>
            </a:r>
            <a:r>
              <a:rPr lang="en-US" altLang="ko-KR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/ </a:t>
            </a:r>
            <a:r>
              <a:rPr lang="ko-KR" altLang="en-US" dirty="0">
                <a:solidFill>
                  <a:srgbClr val="FF000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내용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으로 나누기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D09E25-8C34-418F-B6C5-579C7089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4228138"/>
            <a:ext cx="6210300" cy="1038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14CE9C-580A-4D3A-99C8-E2FB67B53114}"/>
              </a:ext>
            </a:extLst>
          </p:cNvPr>
          <p:cNvSpPr txBox="1"/>
          <p:nvPr/>
        </p:nvSpPr>
        <p:spPr>
          <a:xfrm>
            <a:off x="361057" y="3592528"/>
            <a:ext cx="601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예시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78D6B3-9E1A-4876-BB9B-045AE4E3076A}"/>
              </a:ext>
            </a:extLst>
          </p:cNvPr>
          <p:cNvSpPr/>
          <p:nvPr/>
        </p:nvSpPr>
        <p:spPr>
          <a:xfrm>
            <a:off x="378813" y="2847704"/>
            <a:ext cx="578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https://www.facebook.com/pg/konkukbamboo/posts/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993F6-0FE1-4457-8A2D-123D1E3F164D}"/>
              </a:ext>
            </a:extLst>
          </p:cNvPr>
          <p:cNvSpPr txBox="1"/>
          <p:nvPr/>
        </p:nvSpPr>
        <p:spPr>
          <a:xfrm>
            <a:off x="365942" y="5578680"/>
            <a:ext cx="1092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카테고리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/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날짜 가 담긴 부분 선택한 것 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917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67A160E-DCA7-49A9-88A6-49DAC13F3B4C}"/>
              </a:ext>
            </a:extLst>
          </p:cNvPr>
          <p:cNvGrpSpPr/>
          <p:nvPr/>
        </p:nvGrpSpPr>
        <p:grpSpPr>
          <a:xfrm>
            <a:off x="3326160" y="1472615"/>
            <a:ext cx="8865840" cy="3540680"/>
            <a:chOff x="2929920" y="1588790"/>
            <a:chExt cx="9262080" cy="3540680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281D24A-4D8F-44B9-ACFB-4495BCABF5AE}"/>
                </a:ext>
              </a:extLst>
            </p:cNvPr>
            <p:cNvCxnSpPr>
              <a:cxnSpLocks/>
            </p:cNvCxnSpPr>
            <p:nvPr/>
          </p:nvCxnSpPr>
          <p:spPr>
            <a:xfrm>
              <a:off x="2929920" y="1588790"/>
              <a:ext cx="9262080" cy="0"/>
            </a:xfrm>
            <a:prstGeom prst="line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02BC670-7D5C-46E1-BB3B-7122ACEA5ECA}"/>
                </a:ext>
              </a:extLst>
            </p:cNvPr>
            <p:cNvGrpSpPr/>
            <p:nvPr/>
          </p:nvGrpSpPr>
          <p:grpSpPr>
            <a:xfrm>
              <a:off x="2929920" y="1784494"/>
              <a:ext cx="9262080" cy="704706"/>
              <a:chOff x="2411760" y="1347614"/>
              <a:chExt cx="9780240" cy="704706"/>
            </a:xfrm>
          </p:grpSpPr>
          <p:sp>
            <p:nvSpPr>
              <p:cNvPr id="9" name="제목 1">
                <a:extLst>
                  <a:ext uri="{FF2B5EF4-FFF2-40B4-BE49-F238E27FC236}">
                    <a16:creationId xmlns:a16="http://schemas.microsoft.com/office/drawing/2014/main" id="{44A2FBF2-6092-4CB2-8171-187381948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01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정규표현식</a:t>
                </a:r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BACCA40-37BF-4D6D-8755-E6FA739B6E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D52862-8BED-4B68-8FDF-6A99084D37F9}"/>
                </a:ext>
              </a:extLst>
            </p:cNvPr>
            <p:cNvGrpSpPr/>
            <p:nvPr/>
          </p:nvGrpSpPr>
          <p:grpSpPr>
            <a:xfrm>
              <a:off x="2929920" y="2664584"/>
              <a:ext cx="9262080" cy="704706"/>
              <a:chOff x="2411760" y="1347614"/>
              <a:chExt cx="9780240" cy="704706"/>
            </a:xfrm>
          </p:grpSpPr>
          <p:sp>
            <p:nvSpPr>
              <p:cNvPr id="47" name="제목 1">
                <a:extLst>
                  <a:ext uri="{FF2B5EF4-FFF2-40B4-BE49-F238E27FC236}">
                    <a16:creationId xmlns:a16="http://schemas.microsoft.com/office/drawing/2014/main" id="{7A5C544E-43CC-4D28-A824-52BD8E4645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02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정규표현식 사용 예</a:t>
                </a:r>
                <a:endParaRPr lang="ko-KR" altLang="en-US" sz="20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F14E9BF-2023-4CC2-8B3B-4D3412F8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90BA534-3615-433E-9FEE-51361DD55D2A}"/>
                </a:ext>
              </a:extLst>
            </p:cNvPr>
            <p:cNvGrpSpPr/>
            <p:nvPr/>
          </p:nvGrpSpPr>
          <p:grpSpPr>
            <a:xfrm>
              <a:off x="2929920" y="3544674"/>
              <a:ext cx="9262080" cy="704706"/>
              <a:chOff x="2411760" y="1347614"/>
              <a:chExt cx="9780240" cy="704706"/>
            </a:xfrm>
          </p:grpSpPr>
          <p:sp>
            <p:nvSpPr>
              <p:cNvPr id="50" name="제목 1">
                <a:extLst>
                  <a:ext uri="{FF2B5EF4-FFF2-40B4-BE49-F238E27FC236}">
                    <a16:creationId xmlns:a16="http://schemas.microsoft.com/office/drawing/2014/main" id="{1A7530AE-9758-4C4A-A159-87D760396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03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R </a:t>
                </a:r>
                <a:r>
                  <a:rPr lang="ko-KR" altLang="en-US" sz="24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크롤링</a:t>
                </a:r>
                <a:endParaRPr lang="ko-KR" altLang="en-US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94FE288-FAAD-43D9-8AC1-7D319C65D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C6B1281-EA45-4694-88A8-FDC1F6E1CE2D}"/>
                </a:ext>
              </a:extLst>
            </p:cNvPr>
            <p:cNvGrpSpPr/>
            <p:nvPr/>
          </p:nvGrpSpPr>
          <p:grpSpPr>
            <a:xfrm>
              <a:off x="2929920" y="4424764"/>
              <a:ext cx="9262080" cy="704706"/>
              <a:chOff x="2411760" y="1347614"/>
              <a:chExt cx="9780240" cy="704706"/>
            </a:xfrm>
          </p:grpSpPr>
          <p:sp>
            <p:nvSpPr>
              <p:cNvPr id="53" name="제목 1">
                <a:extLst>
                  <a:ext uri="{FF2B5EF4-FFF2-40B4-BE49-F238E27FC236}">
                    <a16:creationId xmlns:a16="http://schemas.microsoft.com/office/drawing/2014/main" id="{FADE99C0-471E-4EA4-9B0F-AD95B8DEB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1760" y="1347614"/>
                <a:ext cx="9516080" cy="70470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U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nit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 </a:t>
                </a:r>
                <a:r>
                  <a:rPr lang="en-US" altLang="ko-KR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04</a:t>
                </a:r>
                <a:r>
                  <a:rPr lang="en-US" altLang="ko-KR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800" spc="50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ㅣ</a:t>
                </a:r>
                <a:r>
                  <a:rPr lang="ko-KR" altLang="en-US" sz="28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 </a:t>
                </a:r>
                <a:r>
                  <a:rPr lang="ko-KR" altLang="en-US" sz="2400" spc="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12롯데마트드림Bold" panose="02020603020101020101" pitchFamily="18" charset="-127"/>
                    <a:ea typeface="12롯데마트드림Bold" panose="02020603020101020101" pitchFamily="18" charset="-127"/>
                  </a:rPr>
                  <a:t>참고자료</a:t>
                </a:r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EEF71443-2C50-4C95-8F67-D1353A25E1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1760" y="2042160"/>
                <a:ext cx="978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93C4B-5C97-4E4F-971F-D0A4852F26E5}"/>
              </a:ext>
            </a:extLst>
          </p:cNvPr>
          <p:cNvSpPr txBox="1"/>
          <p:nvPr/>
        </p:nvSpPr>
        <p:spPr>
          <a:xfrm>
            <a:off x="5086424" y="1890944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0E11C7-BB75-4479-9FB3-DF63D9A1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27031" y="3581040"/>
            <a:ext cx="2144340" cy="25553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2520AF0-3752-4141-8228-198729D7C8CA}"/>
              </a:ext>
            </a:extLst>
          </p:cNvPr>
          <p:cNvSpPr/>
          <p:nvPr/>
        </p:nvSpPr>
        <p:spPr>
          <a:xfrm>
            <a:off x="7449329" y="4674043"/>
            <a:ext cx="1537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뭐라는거야</a:t>
            </a:r>
            <a:r>
              <a:rPr lang="en-US" altLang="ko-KR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...</a:t>
            </a:r>
            <a:endParaRPr lang="ko-KR" altLang="en-US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C45BD8-DDEC-464C-BF12-1BCC002961CA}"/>
              </a:ext>
            </a:extLst>
          </p:cNvPr>
          <p:cNvSpPr/>
          <p:nvPr/>
        </p:nvSpPr>
        <p:spPr>
          <a:xfrm>
            <a:off x="3525124" y="2754250"/>
            <a:ext cx="5599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37474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0\d{1,2}[ -]?\d{3,4}[ -]?\d{3,4}</a:t>
            </a:r>
            <a:endParaRPr lang="ko-KR" altLang="en-US" sz="28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5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93C4B-5C97-4E4F-971F-D0A4852F26E5}"/>
              </a:ext>
            </a:extLst>
          </p:cNvPr>
          <p:cNvSpPr txBox="1"/>
          <p:nvPr/>
        </p:nvSpPr>
        <p:spPr>
          <a:xfrm>
            <a:off x="5006524" y="1944212"/>
            <a:ext cx="2398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</a:t>
            </a:r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CC07190C-F297-4021-A99D-0587179F905B}"/>
              </a:ext>
            </a:extLst>
          </p:cNvPr>
          <p:cNvSpPr/>
          <p:nvPr/>
        </p:nvSpPr>
        <p:spPr>
          <a:xfrm rot="16200000">
            <a:off x="4088161" y="2891914"/>
            <a:ext cx="195328" cy="1127460"/>
          </a:xfrm>
          <a:prstGeom prst="leftBrace">
            <a:avLst>
              <a:gd name="adj1" fmla="val 203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82E9CF42-F341-41F0-9391-F390A1BB0C3A}"/>
              </a:ext>
            </a:extLst>
          </p:cNvPr>
          <p:cNvSpPr/>
          <p:nvPr/>
        </p:nvSpPr>
        <p:spPr>
          <a:xfrm rot="16200000">
            <a:off x="6127140" y="2940055"/>
            <a:ext cx="200489" cy="1039293"/>
          </a:xfrm>
          <a:prstGeom prst="leftBrace">
            <a:avLst>
              <a:gd name="adj1" fmla="val 203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510363D2-3A19-4993-8C5D-CEEF02377807}"/>
              </a:ext>
            </a:extLst>
          </p:cNvPr>
          <p:cNvSpPr/>
          <p:nvPr/>
        </p:nvSpPr>
        <p:spPr>
          <a:xfrm rot="16200000">
            <a:off x="8118875" y="2939619"/>
            <a:ext cx="201965" cy="1038689"/>
          </a:xfrm>
          <a:prstGeom prst="leftBrace">
            <a:avLst>
              <a:gd name="adj1" fmla="val 203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13050A-32AF-4D50-BBC9-2E5CDB6BB442}"/>
              </a:ext>
            </a:extLst>
          </p:cNvPr>
          <p:cNvSpPr/>
          <p:nvPr/>
        </p:nvSpPr>
        <p:spPr>
          <a:xfrm>
            <a:off x="2946655" y="3695429"/>
            <a:ext cx="2450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으로 시작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,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숫자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1,2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 반복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8E4CB-53D4-40E4-80BC-C36ADA9716AB}"/>
              </a:ext>
            </a:extLst>
          </p:cNvPr>
          <p:cNvSpPr/>
          <p:nvPr/>
        </p:nvSpPr>
        <p:spPr>
          <a:xfrm>
            <a:off x="7538104" y="3700546"/>
            <a:ext cx="1535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숫자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3,4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 반복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16D544-567B-4E4C-8EF2-EAFD06201469}"/>
              </a:ext>
            </a:extLst>
          </p:cNvPr>
          <p:cNvSpPr/>
          <p:nvPr/>
        </p:nvSpPr>
        <p:spPr>
          <a:xfrm>
            <a:off x="4782471" y="4953132"/>
            <a:ext cx="27513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= </a:t>
            </a:r>
            <a:r>
              <a:rPr lang="ko-KR" altLang="en-US" sz="2000" b="1" dirty="0">
                <a:solidFill>
                  <a:srgbClr val="404040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전화번호의 정규표현식</a:t>
            </a:r>
            <a:endParaRPr lang="ko-KR" altLang="en-US" sz="2000" b="1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045715-F455-4CD6-9014-136800704BE0}"/>
              </a:ext>
            </a:extLst>
          </p:cNvPr>
          <p:cNvSpPr/>
          <p:nvPr/>
        </p:nvSpPr>
        <p:spPr>
          <a:xfrm>
            <a:off x="3405925" y="2807924"/>
            <a:ext cx="5599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rgbClr val="37474F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0\d{1,2}[ -]?\d{3,4}[ -]?\d{3,4}</a:t>
            </a:r>
            <a:endParaRPr lang="ko-KR" altLang="en-US" sz="28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19DE84-C41F-442D-A398-2935266364E5}"/>
              </a:ext>
            </a:extLst>
          </p:cNvPr>
          <p:cNvSpPr/>
          <p:nvPr/>
        </p:nvSpPr>
        <p:spPr>
          <a:xfrm>
            <a:off x="5513886" y="3700546"/>
            <a:ext cx="1535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숫자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3,4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개 반복</a:t>
            </a: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4935C369-30F9-4A1A-AA12-3925C4F46DB8}"/>
              </a:ext>
            </a:extLst>
          </p:cNvPr>
          <p:cNvSpPr/>
          <p:nvPr/>
        </p:nvSpPr>
        <p:spPr>
          <a:xfrm rot="16200000">
            <a:off x="7095798" y="3136354"/>
            <a:ext cx="213386" cy="633796"/>
          </a:xfrm>
          <a:prstGeom prst="leftBrace">
            <a:avLst>
              <a:gd name="adj1" fmla="val 2035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811A2F-F72C-484B-A072-FDDF74FD9F51}"/>
              </a:ext>
            </a:extLst>
          </p:cNvPr>
          <p:cNvSpPr/>
          <p:nvPr/>
        </p:nvSpPr>
        <p:spPr>
          <a:xfrm>
            <a:off x="6450955" y="4107107"/>
            <a:ext cx="22935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공백 </a:t>
            </a:r>
            <a:r>
              <a:rPr lang="en-US" altLang="ko-KR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or – </a:t>
            </a:r>
            <a:r>
              <a:rPr lang="ko-KR" altLang="en-US" sz="1600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 있을 수도</a:t>
            </a:r>
          </a:p>
        </p:txBody>
      </p:sp>
    </p:spTree>
    <p:extLst>
      <p:ext uri="{BB962C8B-B14F-4D97-AF65-F5344CB8AC3E}">
        <p14:creationId xmlns:p14="http://schemas.microsoft.com/office/powerpoint/2010/main" val="372846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208EB5-31D0-4BA0-894B-37E6876DB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36827"/>
              </p:ext>
            </p:extLst>
          </p:nvPr>
        </p:nvGraphicFramePr>
        <p:xfrm>
          <a:off x="2134270" y="2594499"/>
          <a:ext cx="2668544" cy="2387520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799609">
                  <a:extLst>
                    <a:ext uri="{9D8B030D-6E8A-4147-A177-3AD203B41FA5}">
                      <a16:colId xmlns:a16="http://schemas.microsoft.com/office/drawing/2014/main" val="18257328"/>
                    </a:ext>
                  </a:extLst>
                </a:gridCol>
                <a:gridCol w="1868935">
                  <a:extLst>
                    <a:ext uri="{9D8B030D-6E8A-4147-A177-3AD203B41FA5}">
                      <a16:colId xmlns:a16="http://schemas.microsoft.com/office/drawing/2014/main" val="1756168333"/>
                    </a:ext>
                  </a:extLst>
                </a:gridCol>
              </a:tblGrid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\d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7355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\w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55263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\s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공백문자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4401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\D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숫자 제외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37060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\W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문자 제외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32988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\S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공백문자 제외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1684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71046C-21CB-40D4-B556-035583C27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63972"/>
              </p:ext>
            </p:extLst>
          </p:nvPr>
        </p:nvGraphicFramePr>
        <p:xfrm>
          <a:off x="5846616" y="2594499"/>
          <a:ext cx="4451475" cy="2387520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1148983">
                  <a:extLst>
                    <a:ext uri="{9D8B030D-6E8A-4147-A177-3AD203B41FA5}">
                      <a16:colId xmlns:a16="http://schemas.microsoft.com/office/drawing/2014/main" val="18257328"/>
                    </a:ext>
                  </a:extLst>
                </a:gridCol>
                <a:gridCol w="3302492">
                  <a:extLst>
                    <a:ext uri="{9D8B030D-6E8A-4147-A177-3AD203B41FA5}">
                      <a16:colId xmlns:a16="http://schemas.microsoft.com/office/drawing/2014/main" val="1756168333"/>
                    </a:ext>
                  </a:extLst>
                </a:gridCol>
              </a:tblGrid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+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연결된 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7355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*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55263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?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있거나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4401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[]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괄호 안의 것들 중 한 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37060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{}</a:t>
                      </a:r>
                      <a:endParaRPr lang="ko-KR" altLang="en-US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괄호 안의 수 만큼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32988"/>
                  </a:ext>
                </a:extLst>
              </a:tr>
              <a:tr h="397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시작 </a:t>
                      </a:r>
                      <a:r>
                        <a:rPr lang="en-US" altLang="ko-KR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- </a:t>
                      </a:r>
                      <a:r>
                        <a:rPr lang="ko-KR" altLang="en-US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시작 </a:t>
                      </a:r>
                      <a:r>
                        <a:rPr lang="en-US" altLang="ko-KR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~ </a:t>
                      </a:r>
                      <a:r>
                        <a:rPr lang="ko-KR" altLang="en-US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끝 중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16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26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4B565-515B-43B2-B0DD-93C719D5C72C}"/>
              </a:ext>
            </a:extLst>
          </p:cNvPr>
          <p:cNvSpPr/>
          <p:nvPr/>
        </p:nvSpPr>
        <p:spPr>
          <a:xfrm>
            <a:off x="827097" y="1714864"/>
            <a:ext cx="5832629" cy="1766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9627FD-DCB8-46A3-A4FC-4E6C14CD2DC2}"/>
              </a:ext>
            </a:extLst>
          </p:cNvPr>
          <p:cNvSpPr/>
          <p:nvPr/>
        </p:nvSpPr>
        <p:spPr>
          <a:xfrm>
            <a:off x="789986" y="3708197"/>
            <a:ext cx="72672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사용 예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B63921-843B-4371-A1BA-7877B07839E1}"/>
              </a:ext>
            </a:extLst>
          </p:cNvPr>
          <p:cNvSpPr/>
          <p:nvPr/>
        </p:nvSpPr>
        <p:spPr>
          <a:xfrm>
            <a:off x="1130419" y="20662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Luke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Skywarker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02-123-4567 luke@daum.net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다스베이더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070-9999-9999 darth_vader@gmail.com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princess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leia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010 2454 3457 leia@gmail.com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9A499-8B8F-45CA-B2C7-6D9EBCC19EC5}"/>
              </a:ext>
            </a:extLst>
          </p:cNvPr>
          <p:cNvSpPr txBox="1"/>
          <p:nvPr/>
        </p:nvSpPr>
        <p:spPr>
          <a:xfrm>
            <a:off x="837416" y="3725671"/>
            <a:ext cx="69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\d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9D5553-E0D6-47E1-B284-67DC3A21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148" y="3681238"/>
            <a:ext cx="304892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8F8648-86DF-43D9-85E2-47F3E64D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41473"/>
              </p:ext>
            </p:extLst>
          </p:nvPr>
        </p:nvGraphicFramePr>
        <p:xfrm>
          <a:off x="7110342" y="1707483"/>
          <a:ext cx="4111042" cy="1828800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1061113">
                  <a:extLst>
                    <a:ext uri="{9D8B030D-6E8A-4147-A177-3AD203B41FA5}">
                      <a16:colId xmlns:a16="http://schemas.microsoft.com/office/drawing/2014/main" val="18257328"/>
                    </a:ext>
                  </a:extLst>
                </a:gridCol>
                <a:gridCol w="3049929">
                  <a:extLst>
                    <a:ext uri="{9D8B030D-6E8A-4147-A177-3AD203B41FA5}">
                      <a16:colId xmlns:a16="http://schemas.microsoft.com/office/drawing/2014/main" val="1756168333"/>
                    </a:ext>
                  </a:extLst>
                </a:gridCol>
              </a:tblGrid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+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연결된 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7355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*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55263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?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있거나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4401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[]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괄호 안의 것들 중 한 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37060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{}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괄호 안의 수 만큼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32988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시작 </a:t>
                      </a:r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- </a:t>
                      </a:r>
                      <a:r>
                        <a:rPr lang="ko-KR" altLang="en-US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시작 </a:t>
                      </a:r>
                      <a:r>
                        <a:rPr lang="en-US" altLang="ko-KR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~ </a:t>
                      </a:r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끝 중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1684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845A59-52C2-4B0B-AA80-63727C3B5990}"/>
              </a:ext>
            </a:extLst>
          </p:cNvPr>
          <p:cNvSpPr/>
          <p:nvPr/>
        </p:nvSpPr>
        <p:spPr>
          <a:xfrm>
            <a:off x="6055933" y="3709676"/>
            <a:ext cx="72672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83722-6BB8-47BB-838B-22467592813B}"/>
              </a:ext>
            </a:extLst>
          </p:cNvPr>
          <p:cNvSpPr txBox="1"/>
          <p:nvPr/>
        </p:nvSpPr>
        <p:spPr>
          <a:xfrm>
            <a:off x="6103363" y="3727150"/>
            <a:ext cx="69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\d+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6565CD89-FC2A-45BE-BDDA-086A874B8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912" y="3725671"/>
            <a:ext cx="665567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5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6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9999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8B1274A9-CEAD-462C-9358-F1097A404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036" y="4586812"/>
            <a:ext cx="115288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이게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뭐람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?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59D5D4AE-FFC8-4C59-BE5A-0A668504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423" y="4586812"/>
            <a:ext cx="204254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전화번호가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아니잖아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4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4B565-515B-43B2-B0DD-93C719D5C72C}"/>
              </a:ext>
            </a:extLst>
          </p:cNvPr>
          <p:cNvSpPr/>
          <p:nvPr/>
        </p:nvSpPr>
        <p:spPr>
          <a:xfrm>
            <a:off x="747196" y="1714864"/>
            <a:ext cx="5832629" cy="1766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9627FD-DCB8-46A3-A4FC-4E6C14CD2DC2}"/>
              </a:ext>
            </a:extLst>
          </p:cNvPr>
          <p:cNvSpPr/>
          <p:nvPr/>
        </p:nvSpPr>
        <p:spPr>
          <a:xfrm>
            <a:off x="710085" y="3725953"/>
            <a:ext cx="207548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사용 예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B63921-843B-4371-A1BA-7877B07839E1}"/>
              </a:ext>
            </a:extLst>
          </p:cNvPr>
          <p:cNvSpPr/>
          <p:nvPr/>
        </p:nvSpPr>
        <p:spPr>
          <a:xfrm>
            <a:off x="1050518" y="20662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Luke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Skywarker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02-123-4567 luke@daum.net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다스베이더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070-9999-9999 darth_vader@gmail.com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princess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leia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010 2454 3457 leia@gmail.com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9A499-8B8F-45CA-B2C7-6D9EBCC19EC5}"/>
              </a:ext>
            </a:extLst>
          </p:cNvPr>
          <p:cNvSpPr txBox="1"/>
          <p:nvPr/>
        </p:nvSpPr>
        <p:spPr>
          <a:xfrm>
            <a:off x="747195" y="3759550"/>
            <a:ext cx="20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\d+-?\d+-?\d+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9D5553-E0D6-47E1-B284-67DC3A21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5" y="4387552"/>
            <a:ext cx="1737976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02-123-4567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070-9999-9999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2454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3457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8F8648-86DF-43D9-85E2-47F3E64D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42010"/>
              </p:ext>
            </p:extLst>
          </p:nvPr>
        </p:nvGraphicFramePr>
        <p:xfrm>
          <a:off x="7030441" y="1707483"/>
          <a:ext cx="4111042" cy="1828800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1061113">
                  <a:extLst>
                    <a:ext uri="{9D8B030D-6E8A-4147-A177-3AD203B41FA5}">
                      <a16:colId xmlns:a16="http://schemas.microsoft.com/office/drawing/2014/main" val="18257328"/>
                    </a:ext>
                  </a:extLst>
                </a:gridCol>
                <a:gridCol w="3049929">
                  <a:extLst>
                    <a:ext uri="{9D8B030D-6E8A-4147-A177-3AD203B41FA5}">
                      <a16:colId xmlns:a16="http://schemas.microsoft.com/office/drawing/2014/main" val="1756168333"/>
                    </a:ext>
                  </a:extLst>
                </a:gridCol>
              </a:tblGrid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+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연결된 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7355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*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55263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?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있거나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4401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[]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괄호 안의 것들 중 한 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37060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{}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괄호 안의 수 만큼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32988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시작 </a:t>
                      </a:r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- </a:t>
                      </a:r>
                      <a:r>
                        <a:rPr lang="ko-KR" altLang="en-US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시작 </a:t>
                      </a:r>
                      <a:r>
                        <a:rPr lang="en-US" altLang="ko-KR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~ </a:t>
                      </a:r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끝 중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16843"/>
                  </a:ext>
                </a:extLst>
              </a:tr>
            </a:tbl>
          </a:graphicData>
        </a:graphic>
      </p:graphicFrame>
      <p:sp>
        <p:nvSpPr>
          <p:cNvPr id="22" name="Rectangle 1">
            <a:extLst>
              <a:ext uri="{FF2B5EF4-FFF2-40B4-BE49-F238E27FC236}">
                <a16:creationId xmlns:a16="http://schemas.microsoft.com/office/drawing/2014/main" id="{8B1274A9-CEAD-462C-9358-F1097A404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909" y="4761054"/>
            <a:ext cx="99899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부족해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....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59D5D4AE-FFC8-4C59-BE5A-0A668504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123" y="4750719"/>
            <a:ext cx="141417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전화번호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겟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!?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B23D93-80A9-4149-95A9-22729D0790CA}"/>
              </a:ext>
            </a:extLst>
          </p:cNvPr>
          <p:cNvSpPr/>
          <p:nvPr/>
        </p:nvSpPr>
        <p:spPr>
          <a:xfrm>
            <a:off x="5911039" y="3725953"/>
            <a:ext cx="25342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A4CD0-771A-4DC0-BA18-C9E9AEF47A0F}"/>
              </a:ext>
            </a:extLst>
          </p:cNvPr>
          <p:cNvSpPr txBox="1"/>
          <p:nvPr/>
        </p:nvSpPr>
        <p:spPr>
          <a:xfrm>
            <a:off x="5948149" y="3759550"/>
            <a:ext cx="256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\d+[ -]?\d+[ -]?\d+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93859FDE-01B9-436A-8650-DA22B4458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220" y="4665735"/>
            <a:ext cx="1737976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02-123-4567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070-9999-9999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010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2454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3457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1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  <p:bldP spid="23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4B565-515B-43B2-B0DD-93C719D5C72C}"/>
              </a:ext>
            </a:extLst>
          </p:cNvPr>
          <p:cNvSpPr/>
          <p:nvPr/>
        </p:nvSpPr>
        <p:spPr>
          <a:xfrm>
            <a:off x="747196" y="1714864"/>
            <a:ext cx="5832629" cy="1766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사용 예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B63921-843B-4371-A1BA-7877B07839E1}"/>
              </a:ext>
            </a:extLst>
          </p:cNvPr>
          <p:cNvSpPr/>
          <p:nvPr/>
        </p:nvSpPr>
        <p:spPr>
          <a:xfrm>
            <a:off x="1050518" y="20662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Luke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Skywarker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02-123-4567 luke@daum.net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다스베이더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070-9999-9999 darth_vader@gmail.com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princess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leia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010 2454 3457 leia@gmail.com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8F8648-86DF-43D9-85E2-47F3E64D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78101"/>
              </p:ext>
            </p:extLst>
          </p:nvPr>
        </p:nvGraphicFramePr>
        <p:xfrm>
          <a:off x="7030441" y="1707483"/>
          <a:ext cx="4111042" cy="1828800"/>
        </p:xfrm>
        <a:graphic>
          <a:graphicData uri="http://schemas.openxmlformats.org/drawingml/2006/table">
            <a:tbl>
              <a:tblPr bandCol="1">
                <a:tableStyleId>{9D7B26C5-4107-4FEC-AEDC-1716B250A1EF}</a:tableStyleId>
              </a:tblPr>
              <a:tblGrid>
                <a:gridCol w="1061113">
                  <a:extLst>
                    <a:ext uri="{9D8B030D-6E8A-4147-A177-3AD203B41FA5}">
                      <a16:colId xmlns:a16="http://schemas.microsoft.com/office/drawing/2014/main" val="18257328"/>
                    </a:ext>
                  </a:extLst>
                </a:gridCol>
                <a:gridCol w="3049929">
                  <a:extLst>
                    <a:ext uri="{9D8B030D-6E8A-4147-A177-3AD203B41FA5}">
                      <a16:colId xmlns:a16="http://schemas.microsoft.com/office/drawing/2014/main" val="1756168333"/>
                    </a:ext>
                  </a:extLst>
                </a:gridCol>
              </a:tblGrid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+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연결된 것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147355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*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0</a:t>
                      </a:r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개 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155263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?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있거나 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4401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[]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괄호 안의 것들 중 한 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637060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{}</a:t>
                      </a:r>
                      <a:endParaRPr lang="ko-KR" altLang="en-US" sz="1400" b="1" dirty="0">
                        <a:latin typeface="12롯데마트드림Light" panose="02020603020101020101" pitchFamily="18" charset="-127"/>
                        <a:ea typeface="12롯데마트드림Light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괄호 안의 수 만큼 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32988"/>
                  </a:ext>
                </a:extLst>
              </a:tr>
              <a:tr h="295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시작 </a:t>
                      </a:r>
                      <a:r>
                        <a:rPr lang="en-US" altLang="ko-KR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- </a:t>
                      </a:r>
                      <a:r>
                        <a:rPr lang="ko-KR" altLang="en-US" sz="1400" b="1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시작 </a:t>
                      </a:r>
                      <a:r>
                        <a:rPr lang="en-US" altLang="ko-KR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~ </a:t>
                      </a:r>
                      <a:r>
                        <a:rPr lang="ko-KR" altLang="en-US" sz="1400" dirty="0">
                          <a:latin typeface="12롯데마트드림Light" panose="02020603020101020101" pitchFamily="18" charset="-127"/>
                          <a:ea typeface="12롯데마트드림Light" panose="02020603020101020101" pitchFamily="18" charset="-127"/>
                        </a:rPr>
                        <a:t>끝 중 하나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91684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7C7463-1E1F-4FE4-AB6B-EAB34567273A}"/>
              </a:ext>
            </a:extLst>
          </p:cNvPr>
          <p:cNvSpPr/>
          <p:nvPr/>
        </p:nvSpPr>
        <p:spPr>
          <a:xfrm>
            <a:off x="6506272" y="3879086"/>
            <a:ext cx="3632027" cy="3660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54B07-B65C-4A3D-B4D0-6CAD85B333D1}"/>
              </a:ext>
            </a:extLst>
          </p:cNvPr>
          <p:cNvSpPr txBox="1"/>
          <p:nvPr/>
        </p:nvSpPr>
        <p:spPr>
          <a:xfrm>
            <a:off x="6543382" y="3866963"/>
            <a:ext cx="3594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0\d{1,2}[- ]?\d{3,4}[- ]?\d{3,4}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943C3E-2659-4E35-86E9-FB8D5276FC14}"/>
              </a:ext>
            </a:extLst>
          </p:cNvPr>
          <p:cNvSpPr/>
          <p:nvPr/>
        </p:nvSpPr>
        <p:spPr>
          <a:xfrm>
            <a:off x="763889" y="3826231"/>
            <a:ext cx="1196478" cy="400110"/>
          </a:xfrm>
          <a:prstGeom prst="rect">
            <a:avLst/>
          </a:prstGeom>
          <a:solidFill>
            <a:srgbClr val="FC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D84C1D-6B38-4E2D-A455-907BF8794AE8}"/>
              </a:ext>
            </a:extLst>
          </p:cNvPr>
          <p:cNvSpPr txBox="1"/>
          <p:nvPr/>
        </p:nvSpPr>
        <p:spPr>
          <a:xfrm>
            <a:off x="800999" y="3834446"/>
            <a:ext cx="119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96-08-16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B133BAD-2A0C-41FF-ACCE-85E275127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115" y="3824442"/>
            <a:ext cx="2823209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전화번호가 아님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 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내 생일임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But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형식과는 맞음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3A45D3-EE0E-4C05-8B9D-6444A50C6B78}"/>
              </a:ext>
            </a:extLst>
          </p:cNvPr>
          <p:cNvSpPr txBox="1"/>
          <p:nvPr/>
        </p:nvSpPr>
        <p:spPr>
          <a:xfrm>
            <a:off x="2915952" y="4396196"/>
            <a:ext cx="203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\d+-?\d+-?\d+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81AB3457-B040-4DA7-9E72-D19EA727A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078" y="5629858"/>
            <a:ext cx="144623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재정의가 필요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FFE2D12-6213-4D45-8FA9-3E6AF3A9188C}"/>
              </a:ext>
            </a:extLst>
          </p:cNvPr>
          <p:cNvSpPr/>
          <p:nvPr/>
        </p:nvSpPr>
        <p:spPr>
          <a:xfrm>
            <a:off x="2432481" y="5743852"/>
            <a:ext cx="189597" cy="18643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ectangle 1">
            <a:extLst>
              <a:ext uri="{FF2B5EF4-FFF2-40B4-BE49-F238E27FC236}">
                <a16:creationId xmlns:a16="http://schemas.microsoft.com/office/drawing/2014/main" id="{4C366CBB-6384-49AB-8EB8-DF1EBA03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94" y="4531181"/>
            <a:ext cx="22413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전화번호의 정규표현식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371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5" grpId="0"/>
      <p:bldP spid="27" grpId="0"/>
      <p:bldP spid="28" grpId="0"/>
      <p:bldP spid="5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171F0-7311-481E-9DEE-A4CEA3D42FA3}"/>
              </a:ext>
            </a:extLst>
          </p:cNvPr>
          <p:cNvSpPr/>
          <p:nvPr/>
        </p:nvSpPr>
        <p:spPr>
          <a:xfrm>
            <a:off x="5900685" y="4282880"/>
            <a:ext cx="174148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14B565-515B-43B2-B0DD-93C719D5C72C}"/>
              </a:ext>
            </a:extLst>
          </p:cNvPr>
          <p:cNvSpPr/>
          <p:nvPr/>
        </p:nvSpPr>
        <p:spPr>
          <a:xfrm>
            <a:off x="3295092" y="1714864"/>
            <a:ext cx="5832629" cy="17666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9627FD-DCB8-46A3-A4FC-4E6C14CD2DC2}"/>
              </a:ext>
            </a:extLst>
          </p:cNvPr>
          <p:cNvSpPr/>
          <p:nvPr/>
        </p:nvSpPr>
        <p:spPr>
          <a:xfrm>
            <a:off x="710085" y="4267491"/>
            <a:ext cx="726726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DC1B0E8-32C7-44D6-A02D-BD854C62DE83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ko-KR" altLang="en-US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정규표현식 사용 예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B63921-843B-4371-A1BA-7877B07839E1}"/>
              </a:ext>
            </a:extLst>
          </p:cNvPr>
          <p:cNvSpPr/>
          <p:nvPr/>
        </p:nvSpPr>
        <p:spPr>
          <a:xfrm>
            <a:off x="3598414" y="206625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Luke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Skywarker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02-123-4567 luke@daum.net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다스베이더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070-9999-9999 darth_vader@gmail.com</a:t>
            </a:r>
          </a:p>
          <a:p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princess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</a:t>
            </a:r>
            <a:r>
              <a:rPr lang="ko-KR" altLang="en-US" dirty="0" err="1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leia</a:t>
            </a:r>
            <a:r>
              <a:rPr lang="ko-KR" altLang="en-US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 010 2454 3457 leia@gmail.com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2576F-8E02-4B7C-AAEA-2EE42959714C}"/>
              </a:ext>
            </a:extLst>
          </p:cNvPr>
          <p:cNvSpPr txBox="1"/>
          <p:nvPr/>
        </p:nvSpPr>
        <p:spPr>
          <a:xfrm>
            <a:off x="674572" y="3595455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글자 뽑기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9A499-8B8F-45CA-B2C7-6D9EBCC19EC5}"/>
              </a:ext>
            </a:extLst>
          </p:cNvPr>
          <p:cNvSpPr txBox="1"/>
          <p:nvPr/>
        </p:nvSpPr>
        <p:spPr>
          <a:xfrm>
            <a:off x="757515" y="4284965"/>
            <a:ext cx="69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\w+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9D5553-E0D6-47E1-B284-67DC3A21E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247" y="4295585"/>
            <a:ext cx="1271951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Luke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Skywarker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02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23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4567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uke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daum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77D1AFA-C7CC-475A-92EB-DC0DC32F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979" y="4941915"/>
            <a:ext cx="23727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문자는 숫자를 포함한다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!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F401A-1C35-4B2C-A8FF-C46481317C1B}"/>
              </a:ext>
            </a:extLst>
          </p:cNvPr>
          <p:cNvSpPr txBox="1"/>
          <p:nvPr/>
        </p:nvSpPr>
        <p:spPr>
          <a:xfrm>
            <a:off x="5919350" y="4298269"/>
            <a:ext cx="1767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[A-</a:t>
            </a:r>
            <a:r>
              <a:rPr lang="en-US" altLang="ko-KR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Za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-z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</a:t>
            </a:r>
            <a:r>
              <a:rPr lang="en-US" altLang="ko-KR" dirty="0"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-</a:t>
            </a:r>
            <a:r>
              <a:rPr lang="ko-KR" altLang="en-US" dirty="0" err="1"/>
              <a:t>힣</a:t>
            </a:r>
            <a:r>
              <a:rPr lang="en-US" altLang="ko-KR" dirty="0"/>
              <a:t>]+</a:t>
            </a:r>
            <a:endParaRPr lang="ko-KR" altLang="en-US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2084046-306E-44EA-B503-1D615D01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255" y="4203455"/>
            <a:ext cx="1271951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Luke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Skywarker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luke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aum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n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et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다스베이더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EF06596-3277-45B5-AA20-A7C5DE497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6792" y="4941915"/>
            <a:ext cx="237917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문자 중 글자만 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뽑아내기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59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1050</Words>
  <Application>Microsoft Office PowerPoint</Application>
  <PresentationFormat>와이드스크린</PresentationFormat>
  <Paragraphs>227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12롯데마트드림Bold</vt:lpstr>
      <vt:lpstr>12롯데마트드림Light</vt:lpstr>
      <vt:lpstr>12롯데마트드림Medium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good</cp:lastModifiedBy>
  <cp:revision>165</cp:revision>
  <dcterms:created xsi:type="dcterms:W3CDTF">2017-07-26T09:20:04Z</dcterms:created>
  <dcterms:modified xsi:type="dcterms:W3CDTF">2018-03-21T10:19:24Z</dcterms:modified>
</cp:coreProperties>
</file>