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76" r:id="rId6"/>
    <p:sldId id="264" r:id="rId7"/>
    <p:sldId id="268" r:id="rId8"/>
    <p:sldId id="274" r:id="rId9"/>
    <p:sldId id="267" r:id="rId10"/>
    <p:sldId id="269" r:id="rId11"/>
    <p:sldId id="265" r:id="rId12"/>
    <p:sldId id="266" r:id="rId13"/>
    <p:sldId id="270" r:id="rId14"/>
    <p:sldId id="271" r:id="rId15"/>
    <p:sldId id="277" r:id="rId16"/>
    <p:sldId id="275" r:id="rId17"/>
    <p:sldId id="278" r:id="rId18"/>
    <p:sldId id="272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H" initials="C" lastIdx="2" clrIdx="0">
    <p:extLst>
      <p:ext uri="{19B8F6BF-5375-455C-9EA6-DF929625EA0E}">
        <p15:presenceInfo xmlns:p15="http://schemas.microsoft.com/office/powerpoint/2012/main" userId="C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9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9:36:07.53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9:36:07.53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9:36:07.53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9:36:07.53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68053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텍스트세미나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Word Embedding</a:t>
            </a:r>
            <a:endParaRPr lang="ko-KR" altLang="en-US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83C-29A8-4525-9DDD-19098B90EBD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hyperlink" Target="https://ratsgo.github.io/from%20frequency%20to%20semantics/2017/04/09/glove/" TargetMode="External"/><Relationship Id="rId7" Type="http://schemas.openxmlformats.org/officeDocument/2006/relationships/hyperlink" Target="https://deeplearning4j.org/kr/word2vec" TargetMode="External"/><Relationship Id="rId2" Type="http://schemas.openxmlformats.org/officeDocument/2006/relationships/hyperlink" Target="https://lilianweng.github.io/lil-log/2017/10/15/learning-word-embedding.html#context-based-continuous-bag-of-words-cb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tsgo.github.io/from%20frequency%20to%20semantics/2017/03/30/word2vec/" TargetMode="External"/><Relationship Id="rId5" Type="http://schemas.openxmlformats.org/officeDocument/2006/relationships/hyperlink" Target="https://towardsdatascience.com/word-embedding-with-word2vec-and-fasttext-a209c1d3e12c" TargetMode="External"/><Relationship Id="rId4" Type="http://schemas.openxmlformats.org/officeDocument/2006/relationships/hyperlink" Target="http://www.thushv.com/natural_language_processing/word2vec-part-2-nlp-with-deep-learning-with-tensorflow-cbow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7938F4-6A1D-48F7-B5CC-734976D02EB5}"/>
              </a:ext>
            </a:extLst>
          </p:cNvPr>
          <p:cNvGrpSpPr/>
          <p:nvPr/>
        </p:nvGrpSpPr>
        <p:grpSpPr>
          <a:xfrm>
            <a:off x="3809231" y="3838558"/>
            <a:ext cx="4573538" cy="476809"/>
            <a:chOff x="3809231" y="4402762"/>
            <a:chExt cx="4573538" cy="476809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824ECE7-875B-42C2-B4E7-F48813808A37}"/>
                </a:ext>
              </a:extLst>
            </p:cNvPr>
            <p:cNvSpPr/>
            <p:nvPr userDrawn="1"/>
          </p:nvSpPr>
          <p:spPr>
            <a:xfrm>
              <a:off x="3809231" y="4402762"/>
              <a:ext cx="4573538" cy="476809"/>
            </a:xfrm>
            <a:prstGeom prst="parallelogram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DD0ACA52-4F5E-4568-8EE6-98B7B5740D2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65817" y="4421513"/>
              <a:ext cx="4408364" cy="4580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- One Hot, Word2Vec, </a:t>
              </a:r>
              <a:r>
                <a:rPr lang="en-US" altLang="ko-KR" sz="18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fastText</a:t>
              </a:r>
              <a:r>
                <a:rPr lang="en-US" altLang="ko-KR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, Glove -</a:t>
              </a:r>
              <a:endPara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Word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Embedding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8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최서현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텍스트세미나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Word2Vec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8CF7FBA-4501-4114-8AE1-F2D6F3D82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5" t="53722" r="50000" b="29967"/>
          <a:stretch/>
        </p:blipFill>
        <p:spPr>
          <a:xfrm>
            <a:off x="116740" y="3467237"/>
            <a:ext cx="5250695" cy="15802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EAD63E-FEF5-4DE1-AF63-95D74DF18F8D}"/>
              </a:ext>
            </a:extLst>
          </p:cNvPr>
          <p:cNvSpPr txBox="1"/>
          <p:nvPr/>
        </p:nvSpPr>
        <p:spPr>
          <a:xfrm>
            <a:off x="7024755" y="3743605"/>
            <a:ext cx="536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주변단어 벡터와 중심단어 벡터 내적 값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A1B553-4B5A-4A8A-84E7-38E5E53818A0}"/>
              </a:ext>
            </a:extLst>
          </p:cNvPr>
          <p:cNvSpPr txBox="1"/>
          <p:nvPr/>
        </p:nvSpPr>
        <p:spPr>
          <a:xfrm>
            <a:off x="6309033" y="4285058"/>
            <a:ext cx="5900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Non-</a:t>
            </a:r>
            <a:r>
              <a:rPr lang="ko-KR" altLang="en-US" sz="2000" dirty="0"/>
              <a:t>주변단어 벡터들과 중심단어 벡터 내적 값 합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BB3282A-E15E-4F86-9718-65F3FDAB66FF}"/>
              </a:ext>
            </a:extLst>
          </p:cNvPr>
          <p:cNvCxnSpPr>
            <a:cxnSpLocks/>
          </p:cNvCxnSpPr>
          <p:nvPr/>
        </p:nvCxnSpPr>
        <p:spPr>
          <a:xfrm>
            <a:off x="6309033" y="4209091"/>
            <a:ext cx="580010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775E8B-564E-4936-812A-8E90C9579AB3}"/>
              </a:ext>
            </a:extLst>
          </p:cNvPr>
          <p:cNvSpPr txBox="1"/>
          <p:nvPr/>
        </p:nvSpPr>
        <p:spPr>
          <a:xfrm>
            <a:off x="5602015" y="3888995"/>
            <a:ext cx="47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≒</a:t>
            </a:r>
          </a:p>
        </p:txBody>
      </p:sp>
    </p:spTree>
    <p:extLst>
      <p:ext uri="{BB962C8B-B14F-4D97-AF65-F5344CB8AC3E}">
        <p14:creationId xmlns:p14="http://schemas.microsoft.com/office/powerpoint/2010/main" val="899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Word2Vec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52962-FD43-4069-B414-B94065E23351}"/>
              </a:ext>
            </a:extLst>
          </p:cNvPr>
          <p:cNvSpPr txBox="1"/>
          <p:nvPr/>
        </p:nvSpPr>
        <p:spPr>
          <a:xfrm>
            <a:off x="9093503" y="4785289"/>
            <a:ext cx="48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동그랗다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빨갛고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90FE9-45CC-44FF-B181-4212FA309877}"/>
              </a:ext>
            </a:extLst>
          </p:cNvPr>
          <p:cNvSpPr txBox="1"/>
          <p:nvPr/>
        </p:nvSpPr>
        <p:spPr>
          <a:xfrm>
            <a:off x="152903" y="3885317"/>
            <a:ext cx="23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중심 단어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C6A1766-9ACF-485F-A89D-B73E0E70B9CD}"/>
              </a:ext>
            </a:extLst>
          </p:cNvPr>
          <p:cNvCxnSpPr/>
          <p:nvPr/>
        </p:nvCxnSpPr>
        <p:spPr>
          <a:xfrm>
            <a:off x="202692" y="4426221"/>
            <a:ext cx="11786616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25B516-A1DD-447E-B91A-AF33AB81CC40}"/>
              </a:ext>
            </a:extLst>
          </p:cNvPr>
          <p:cNvCxnSpPr/>
          <p:nvPr/>
        </p:nvCxnSpPr>
        <p:spPr>
          <a:xfrm>
            <a:off x="1892808" y="3885317"/>
            <a:ext cx="0" cy="2414899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222BF8-4035-4930-92B8-BCAB10646865}"/>
              </a:ext>
            </a:extLst>
          </p:cNvPr>
          <p:cNvSpPr txBox="1"/>
          <p:nvPr/>
        </p:nvSpPr>
        <p:spPr>
          <a:xfrm>
            <a:off x="2700746" y="3877232"/>
            <a:ext cx="48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사과가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AC24AC-43D2-4000-98AC-4945A26A8181}"/>
              </a:ext>
            </a:extLst>
          </p:cNvPr>
          <p:cNvSpPr txBox="1"/>
          <p:nvPr/>
        </p:nvSpPr>
        <p:spPr>
          <a:xfrm>
            <a:off x="9888153" y="3895111"/>
            <a:ext cx="48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동그랗다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2B09B-59A0-4896-81B9-D988BB0CDB52}"/>
              </a:ext>
            </a:extLst>
          </p:cNvPr>
          <p:cNvSpPr txBox="1"/>
          <p:nvPr/>
        </p:nvSpPr>
        <p:spPr>
          <a:xfrm>
            <a:off x="237437" y="1544989"/>
            <a:ext cx="306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Skip-gram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0DD7D-D5AD-4A0A-84D7-157B1A1472C8}"/>
              </a:ext>
            </a:extLst>
          </p:cNvPr>
          <p:cNvSpPr txBox="1"/>
          <p:nvPr/>
        </p:nvSpPr>
        <p:spPr>
          <a:xfrm>
            <a:off x="2290204" y="1728920"/>
            <a:ext cx="202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window size =1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960E375-510A-417F-9745-6E9FCC64A4B6}"/>
              </a:ext>
            </a:extLst>
          </p:cNvPr>
          <p:cNvCxnSpPr/>
          <p:nvPr/>
        </p:nvCxnSpPr>
        <p:spPr>
          <a:xfrm>
            <a:off x="332474" y="2202238"/>
            <a:ext cx="374904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9F1E030-49B4-4399-B79B-827BF7301AD9}"/>
              </a:ext>
            </a:extLst>
          </p:cNvPr>
          <p:cNvGrpSpPr/>
          <p:nvPr/>
        </p:nvGrpSpPr>
        <p:grpSpPr>
          <a:xfrm>
            <a:off x="1976112" y="4798600"/>
            <a:ext cx="4827024" cy="1157208"/>
            <a:chOff x="1976112" y="4798600"/>
            <a:chExt cx="4827024" cy="11572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FA24D0-0A3D-4040-918B-DF31F5506C0F}"/>
                </a:ext>
              </a:extLst>
            </p:cNvPr>
            <p:cNvSpPr txBox="1"/>
            <p:nvPr/>
          </p:nvSpPr>
          <p:spPr>
            <a:xfrm>
              <a:off x="1976112" y="4798600"/>
              <a:ext cx="4827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사과가</a:t>
              </a:r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빨갛고</a:t>
              </a:r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67345D0-FB40-44C4-B0BF-99CD153BFF46}"/>
                </a:ext>
              </a:extLst>
            </p:cNvPr>
            <p:cNvCxnSpPr>
              <a:cxnSpLocks/>
            </p:cNvCxnSpPr>
            <p:nvPr/>
          </p:nvCxnSpPr>
          <p:spPr>
            <a:xfrm>
              <a:off x="2234586" y="5348870"/>
              <a:ext cx="93324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79A988C-EDE6-4136-B849-E62C70FBABCA}"/>
                </a:ext>
              </a:extLst>
            </p:cNvPr>
            <p:cNvCxnSpPr>
              <a:cxnSpLocks/>
            </p:cNvCxnSpPr>
            <p:nvPr/>
          </p:nvCxnSpPr>
          <p:spPr>
            <a:xfrm>
              <a:off x="3423548" y="5348870"/>
              <a:ext cx="93324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099DD2-00FE-4762-8047-29FCD8899DFA}"/>
                </a:ext>
              </a:extLst>
            </p:cNvPr>
            <p:cNvSpPr txBox="1"/>
            <p:nvPr/>
          </p:nvSpPr>
          <p:spPr>
            <a:xfrm>
              <a:off x="2478032" y="5432588"/>
              <a:ext cx="68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x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4E5366-FC07-4222-A8A4-F8EFC9B8D713}"/>
                </a:ext>
              </a:extLst>
            </p:cNvPr>
            <p:cNvSpPr txBox="1"/>
            <p:nvPr/>
          </p:nvSpPr>
          <p:spPr>
            <a:xfrm>
              <a:off x="3752130" y="5432588"/>
              <a:ext cx="68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B612581-C1CE-4778-96A4-8E4FD01A7571}"/>
              </a:ext>
            </a:extLst>
          </p:cNvPr>
          <p:cNvGrpSpPr/>
          <p:nvPr/>
        </p:nvGrpSpPr>
        <p:grpSpPr>
          <a:xfrm>
            <a:off x="5107088" y="2098252"/>
            <a:ext cx="6831460" cy="4459016"/>
            <a:chOff x="5107088" y="2098252"/>
            <a:chExt cx="6831460" cy="44590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6E850-6A65-4033-B89B-F54B43B56FC1}"/>
                </a:ext>
              </a:extLst>
            </p:cNvPr>
            <p:cNvSpPr txBox="1"/>
            <p:nvPr/>
          </p:nvSpPr>
          <p:spPr>
            <a:xfrm>
              <a:off x="5675517" y="2257065"/>
              <a:ext cx="48222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사과가</a:t>
              </a:r>
              <a:r>
                <a:rPr lang="en-US" altLang="ko-KR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빨갛고</a:t>
              </a:r>
              <a:r>
                <a:rPr lang="en-US" altLang="ko-KR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동그랗다</a:t>
              </a:r>
              <a:r>
                <a:rPr lang="en-US" altLang="ko-KR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.]</a:t>
              </a:r>
              <a:endPara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E653506-D489-40AB-9471-7BBFF1E9B5DB}"/>
                </a:ext>
              </a:extLst>
            </p:cNvPr>
            <p:cNvSpPr/>
            <p:nvPr/>
          </p:nvSpPr>
          <p:spPr>
            <a:xfrm>
              <a:off x="5107088" y="2098252"/>
              <a:ext cx="5797296" cy="1035975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44A65-11FE-4D16-A032-E9311E1B5509}"/>
                </a:ext>
              </a:extLst>
            </p:cNvPr>
            <p:cNvSpPr txBox="1"/>
            <p:nvPr/>
          </p:nvSpPr>
          <p:spPr>
            <a:xfrm>
              <a:off x="5494967" y="4536947"/>
              <a:ext cx="48222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빨갛고</a:t>
              </a:r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사과가</a:t>
              </a:r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B73F5F-5402-4DF3-915F-8A50CD78F2AF}"/>
                </a:ext>
              </a:extLst>
            </p:cNvPr>
            <p:cNvSpPr txBox="1"/>
            <p:nvPr/>
          </p:nvSpPr>
          <p:spPr>
            <a:xfrm>
              <a:off x="5475329" y="5510828"/>
              <a:ext cx="48222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빨갛고</a:t>
              </a:r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동그랗다</a:t>
              </a:r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4E3210C-3406-4F58-B039-66F3F867D83A}"/>
                </a:ext>
              </a:extLst>
            </p:cNvPr>
            <p:cNvCxnSpPr/>
            <p:nvPr/>
          </p:nvCxnSpPr>
          <p:spPr>
            <a:xfrm>
              <a:off x="5111868" y="3885317"/>
              <a:ext cx="0" cy="2414899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BCE3C02-34EB-4259-B97B-B88C3A7853B7}"/>
                </a:ext>
              </a:extLst>
            </p:cNvPr>
            <p:cNvCxnSpPr/>
            <p:nvPr/>
          </p:nvCxnSpPr>
          <p:spPr>
            <a:xfrm>
              <a:off x="8802996" y="3885317"/>
              <a:ext cx="0" cy="2414899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1251DA-2723-42FD-BD83-C9751BBCC0C5}"/>
                </a:ext>
              </a:extLst>
            </p:cNvPr>
            <p:cNvSpPr txBox="1"/>
            <p:nvPr/>
          </p:nvSpPr>
          <p:spPr>
            <a:xfrm>
              <a:off x="6317429" y="3876653"/>
              <a:ext cx="48222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빨갛고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F6A0EE7-0F80-4D34-83BB-065CAB4EA86E}"/>
                </a:ext>
              </a:extLst>
            </p:cNvPr>
            <p:cNvCxnSpPr>
              <a:cxnSpLocks/>
            </p:cNvCxnSpPr>
            <p:nvPr/>
          </p:nvCxnSpPr>
          <p:spPr>
            <a:xfrm>
              <a:off x="5759299" y="6034048"/>
              <a:ext cx="93324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A910970-AA67-4951-B154-7E44F8B7B521}"/>
                </a:ext>
              </a:extLst>
            </p:cNvPr>
            <p:cNvCxnSpPr>
              <a:cxnSpLocks/>
            </p:cNvCxnSpPr>
            <p:nvPr/>
          </p:nvCxnSpPr>
          <p:spPr>
            <a:xfrm>
              <a:off x="6948261" y="6034048"/>
              <a:ext cx="140423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7A5212-3E9F-47F0-9069-53AD1C4E6BC6}"/>
                </a:ext>
              </a:extLst>
            </p:cNvPr>
            <p:cNvSpPr txBox="1"/>
            <p:nvPr/>
          </p:nvSpPr>
          <p:spPr>
            <a:xfrm>
              <a:off x="6024010" y="6034048"/>
              <a:ext cx="68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x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9467C4-C8BE-47E0-803E-A637F7FA262C}"/>
                </a:ext>
              </a:extLst>
            </p:cNvPr>
            <p:cNvSpPr txBox="1"/>
            <p:nvPr/>
          </p:nvSpPr>
          <p:spPr>
            <a:xfrm>
              <a:off x="7298108" y="6034048"/>
              <a:ext cx="68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865D26C-740F-4CCD-85C3-E3B7460B521C}"/>
                </a:ext>
              </a:extLst>
            </p:cNvPr>
            <p:cNvCxnSpPr>
              <a:cxnSpLocks/>
            </p:cNvCxnSpPr>
            <p:nvPr/>
          </p:nvCxnSpPr>
          <p:spPr>
            <a:xfrm>
              <a:off x="5759058" y="5060167"/>
              <a:ext cx="93324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50B3612-7BB0-400D-9847-CC31567BC8D5}"/>
                </a:ext>
              </a:extLst>
            </p:cNvPr>
            <p:cNvCxnSpPr>
              <a:cxnSpLocks/>
            </p:cNvCxnSpPr>
            <p:nvPr/>
          </p:nvCxnSpPr>
          <p:spPr>
            <a:xfrm>
              <a:off x="6948020" y="5060167"/>
              <a:ext cx="93843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4CBB471-778D-4609-A942-A3EFF50E6222}"/>
                </a:ext>
              </a:extLst>
            </p:cNvPr>
            <p:cNvCxnSpPr>
              <a:cxnSpLocks/>
            </p:cNvCxnSpPr>
            <p:nvPr/>
          </p:nvCxnSpPr>
          <p:spPr>
            <a:xfrm>
              <a:off x="9382469" y="5346828"/>
              <a:ext cx="120628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9BD49BA-910D-44EE-981E-CA8EC6505704}"/>
                </a:ext>
              </a:extLst>
            </p:cNvPr>
            <p:cNvCxnSpPr>
              <a:cxnSpLocks/>
            </p:cNvCxnSpPr>
            <p:nvPr/>
          </p:nvCxnSpPr>
          <p:spPr>
            <a:xfrm>
              <a:off x="10920409" y="5346828"/>
              <a:ext cx="93324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C2342E-401F-4C37-B62B-1D2E8F0D7044}"/>
                </a:ext>
              </a:extLst>
            </p:cNvPr>
            <p:cNvSpPr txBox="1"/>
            <p:nvPr/>
          </p:nvSpPr>
          <p:spPr>
            <a:xfrm>
              <a:off x="9808204" y="5411590"/>
              <a:ext cx="68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x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316F39D-4576-42FD-BD40-D7D7D70155CD}"/>
                </a:ext>
              </a:extLst>
            </p:cNvPr>
            <p:cNvSpPr txBox="1"/>
            <p:nvPr/>
          </p:nvSpPr>
          <p:spPr>
            <a:xfrm>
              <a:off x="11248991" y="5430546"/>
              <a:ext cx="68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336046-F32F-4D2F-A0E9-A545C8CD8E4D}"/>
                </a:ext>
              </a:extLst>
            </p:cNvPr>
            <p:cNvSpPr txBox="1"/>
            <p:nvPr/>
          </p:nvSpPr>
          <p:spPr>
            <a:xfrm>
              <a:off x="6040946" y="5026188"/>
              <a:ext cx="68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x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1B4207-DF39-4A8F-BA17-1139BAF798CB}"/>
                </a:ext>
              </a:extLst>
            </p:cNvPr>
            <p:cNvSpPr txBox="1"/>
            <p:nvPr/>
          </p:nvSpPr>
          <p:spPr>
            <a:xfrm>
              <a:off x="7315044" y="5026188"/>
              <a:ext cx="68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3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Word2Vec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D8A1D-5E7A-479A-A8B1-180AF0013DCD}"/>
              </a:ext>
            </a:extLst>
          </p:cNvPr>
          <p:cNvSpPr txBox="1"/>
          <p:nvPr/>
        </p:nvSpPr>
        <p:spPr>
          <a:xfrm>
            <a:off x="10014013" y="4216812"/>
            <a:ext cx="2177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(0,0,0,1,</a:t>
            </a:r>
            <a:r>
              <a:rPr lang="en-US" altLang="ko-KR" sz="2400" dirty="0">
                <a:latin typeface="맑은 고딕" panose="020B0503020000020004" pitchFamily="50" charset="-127"/>
              </a:rPr>
              <a:t> ·····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2BDE38-2015-46BC-AAB8-466FC710297E}"/>
              </a:ext>
            </a:extLst>
          </p:cNvPr>
          <p:cNvSpPr txBox="1"/>
          <p:nvPr/>
        </p:nvSpPr>
        <p:spPr>
          <a:xfrm>
            <a:off x="3876956" y="5874769"/>
            <a:ext cx="301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Hidden Layer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6B5D87-60C9-4F8E-AC32-B62DD38C3267}"/>
              </a:ext>
            </a:extLst>
          </p:cNvPr>
          <p:cNvGrpSpPr/>
          <p:nvPr/>
        </p:nvGrpSpPr>
        <p:grpSpPr>
          <a:xfrm>
            <a:off x="393259" y="3289429"/>
            <a:ext cx="9620754" cy="2585340"/>
            <a:chOff x="393259" y="3289429"/>
            <a:chExt cx="9620754" cy="25853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3753A8-9DA9-4160-B292-8B0B879B44D3}"/>
                </a:ext>
              </a:extLst>
            </p:cNvPr>
            <p:cNvSpPr/>
            <p:nvPr/>
          </p:nvSpPr>
          <p:spPr>
            <a:xfrm>
              <a:off x="7892249" y="4236712"/>
              <a:ext cx="2053406" cy="421866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993E0F1-68EE-400E-84B7-36D9CEFEF919}"/>
                </a:ext>
              </a:extLst>
            </p:cNvPr>
            <p:cNvGrpSpPr/>
            <p:nvPr/>
          </p:nvGrpSpPr>
          <p:grpSpPr>
            <a:xfrm>
              <a:off x="393259" y="3289429"/>
              <a:ext cx="9620754" cy="2585340"/>
              <a:chOff x="393258" y="3288552"/>
              <a:chExt cx="9620754" cy="258534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EEBF51-FD29-4620-B9E8-9A46C8E1A9E0}"/>
                  </a:ext>
                </a:extLst>
              </p:cNvPr>
              <p:cNvSpPr txBox="1"/>
              <p:nvPr/>
            </p:nvSpPr>
            <p:spPr>
              <a:xfrm>
                <a:off x="393258" y="4179445"/>
                <a:ext cx="30157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(0,1,0,0,</a:t>
                </a:r>
                <a:r>
                  <a:rPr lang="en-US" altLang="ko-KR" sz="2800" dirty="0">
                    <a:latin typeface="맑은 고딕" panose="020B0503020000020004" pitchFamily="50" charset="-127"/>
                  </a:rPr>
                  <a:t> ·····</a:t>
                </a:r>
                <a:r>
                  <a:rPr lang="en-US" altLang="ko-KR" sz="2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0)</a:t>
                </a:r>
                <a:endPara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D72FC0E-69B7-4CF0-918A-62A8050DE0FB}"/>
                  </a:ext>
                </a:extLst>
              </p:cNvPr>
              <p:cNvSpPr/>
              <p:nvPr/>
            </p:nvSpPr>
            <p:spPr>
              <a:xfrm>
                <a:off x="3240350" y="4048387"/>
                <a:ext cx="785778" cy="834156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</a:t>
                </a:r>
                <a:endParaRPr lang="ko-KR" altLang="en-US" dirty="0">
                  <a:noFill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5782CDC-8F10-4E70-87CB-85A0DC3CB71C}"/>
                  </a:ext>
                </a:extLst>
              </p:cNvPr>
              <p:cNvSpPr/>
              <p:nvPr/>
            </p:nvSpPr>
            <p:spPr>
              <a:xfrm>
                <a:off x="6063748" y="4048387"/>
                <a:ext cx="785778" cy="834156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w’</a:t>
                </a:r>
                <a:endParaRPr lang="ko-KR" altLang="en-US" dirty="0">
                  <a:noFill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CDF5A3E-C479-4568-8EAC-BCC869D1C2AF}"/>
                  </a:ext>
                </a:extLst>
              </p:cNvPr>
              <p:cNvSpPr/>
              <p:nvPr/>
            </p:nvSpPr>
            <p:spPr>
              <a:xfrm>
                <a:off x="4974182" y="3288552"/>
                <a:ext cx="53266" cy="25853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6810D4-0972-44B8-ADE1-353E393B785A}"/>
                  </a:ext>
                </a:extLst>
              </p:cNvPr>
              <p:cNvSpPr txBox="1"/>
              <p:nvPr/>
            </p:nvSpPr>
            <p:spPr>
              <a:xfrm>
                <a:off x="8232265" y="4220745"/>
                <a:ext cx="17817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Soft Max</a:t>
                </a:r>
                <a:endParaRPr lang="ko-KR" altLang="en-US" sz="2400" dirty="0"/>
              </a:p>
            </p:txBody>
          </p:sp>
        </p:grpSp>
      </p:grp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292A955-6B8F-4677-96A6-E8AF6E3128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82128" y="3890642"/>
            <a:ext cx="3933" cy="1979868"/>
          </a:xfrm>
          <a:prstGeom prst="bentConnector3">
            <a:avLst>
              <a:gd name="adj1" fmla="val -5812357"/>
            </a:avLst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6AB81D-6C5D-41CB-9E67-78553F108950}"/>
              </a:ext>
            </a:extLst>
          </p:cNvPr>
          <p:cNvSpPr txBox="1"/>
          <p:nvPr/>
        </p:nvSpPr>
        <p:spPr>
          <a:xfrm>
            <a:off x="9498000" y="5148594"/>
            <a:ext cx="3015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Cost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F25B00F-CDBC-4F64-900D-A930816792BA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1901144" y="2650034"/>
            <a:ext cx="3471011" cy="1530288"/>
          </a:xfrm>
          <a:prstGeom prst="curved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EB318449-1903-4130-ABA6-BEFB5991E3B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991029" y="2649157"/>
            <a:ext cx="4111978" cy="1567655"/>
          </a:xfrm>
          <a:prstGeom prst="curved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9A13406-A689-489E-B155-3EA7D208AD2A}"/>
              </a:ext>
            </a:extLst>
          </p:cNvPr>
          <p:cNvGrpSpPr/>
          <p:nvPr/>
        </p:nvGrpSpPr>
        <p:grpSpPr>
          <a:xfrm>
            <a:off x="4887987" y="1489983"/>
            <a:ext cx="4827024" cy="1157208"/>
            <a:chOff x="1976112" y="4798600"/>
            <a:chExt cx="4827024" cy="115720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311034-A8D7-47A5-9249-F9DBC6084193}"/>
                </a:ext>
              </a:extLst>
            </p:cNvPr>
            <p:cNvSpPr txBox="1"/>
            <p:nvPr/>
          </p:nvSpPr>
          <p:spPr>
            <a:xfrm>
              <a:off x="1976112" y="4798600"/>
              <a:ext cx="4827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사과가</a:t>
              </a:r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빨갛고</a:t>
              </a:r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E26B32A-87CF-4AB0-82F0-F8A39547E945}"/>
                </a:ext>
              </a:extLst>
            </p:cNvPr>
            <p:cNvCxnSpPr>
              <a:cxnSpLocks/>
            </p:cNvCxnSpPr>
            <p:nvPr/>
          </p:nvCxnSpPr>
          <p:spPr>
            <a:xfrm>
              <a:off x="2234586" y="5348870"/>
              <a:ext cx="93324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E87164A-AB7C-4221-ACB0-C5B449BE4932}"/>
                </a:ext>
              </a:extLst>
            </p:cNvPr>
            <p:cNvCxnSpPr>
              <a:cxnSpLocks/>
            </p:cNvCxnSpPr>
            <p:nvPr/>
          </p:nvCxnSpPr>
          <p:spPr>
            <a:xfrm>
              <a:off x="3423548" y="5348870"/>
              <a:ext cx="93324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2772E4-2576-4316-AEEE-64D352728BF7}"/>
                </a:ext>
              </a:extLst>
            </p:cNvPr>
            <p:cNvSpPr txBox="1"/>
            <p:nvPr/>
          </p:nvSpPr>
          <p:spPr>
            <a:xfrm>
              <a:off x="2478032" y="5432588"/>
              <a:ext cx="68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x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3304CB-51B0-4211-AA59-F011E582E629}"/>
                </a:ext>
              </a:extLst>
            </p:cNvPr>
            <p:cNvSpPr txBox="1"/>
            <p:nvPr/>
          </p:nvSpPr>
          <p:spPr>
            <a:xfrm>
              <a:off x="3752130" y="5432588"/>
              <a:ext cx="68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356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Word2Vec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26C95-B63A-4307-B7F3-D72BE4187B4F}"/>
              </a:ext>
            </a:extLst>
          </p:cNvPr>
          <p:cNvSpPr txBox="1"/>
          <p:nvPr/>
        </p:nvSpPr>
        <p:spPr>
          <a:xfrm>
            <a:off x="662866" y="2334569"/>
            <a:ext cx="3072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Subsampling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1A53C-28E5-4877-9153-8EFFD14AB742}"/>
              </a:ext>
            </a:extLst>
          </p:cNvPr>
          <p:cNvSpPr txBox="1"/>
          <p:nvPr/>
        </p:nvSpPr>
        <p:spPr>
          <a:xfrm>
            <a:off x="585045" y="4186411"/>
            <a:ext cx="450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Negative Sampling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2A839B-27C4-411D-8DA3-71F908703817}"/>
                  </a:ext>
                </a:extLst>
              </p:cNvPr>
              <p:cNvSpPr txBox="1"/>
              <p:nvPr/>
            </p:nvSpPr>
            <p:spPr>
              <a:xfrm>
                <a:off x="4669276" y="2334569"/>
                <a:ext cx="7220443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1 -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rad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400" dirty="0"/>
                  <a:t> 확률로 </a:t>
                </a:r>
                <a:r>
                  <a:rPr lang="en-US" altLang="ko-KR" sz="2400" dirty="0" err="1"/>
                  <a:t>i</a:t>
                </a:r>
                <a:r>
                  <a:rPr lang="ko-KR" altLang="en-US" sz="2400" dirty="0"/>
                  <a:t>번째 단어를 학습에서 제외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2A839B-27C4-411D-8DA3-71F908703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76" y="2334569"/>
                <a:ext cx="7220443" cy="843885"/>
              </a:xfrm>
              <a:prstGeom prst="rect">
                <a:avLst/>
              </a:prstGeom>
              <a:blipFill>
                <a:blip r:embed="rId2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1D5B20-0D33-490A-B96A-AB2AA4FC88F9}"/>
                  </a:ext>
                </a:extLst>
              </p:cNvPr>
              <p:cNvSpPr txBox="1"/>
              <p:nvPr/>
            </p:nvSpPr>
            <p:spPr>
              <a:xfrm>
                <a:off x="4835107" y="3896299"/>
                <a:ext cx="7220443" cy="2074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이 단어들 </a:t>
                </a:r>
                <a:r>
                  <a:rPr lang="en-US" altLang="ko-KR" sz="2400" dirty="0"/>
                  <a:t>+ </a:t>
                </a:r>
                <a:r>
                  <a:rPr lang="ko-KR" altLang="en-US" sz="2400" dirty="0"/>
                  <a:t>정답 단어로만 </a:t>
                </a:r>
                <a:r>
                  <a:rPr lang="en-US" altLang="ko-KR" sz="2400" dirty="0" err="1"/>
                  <a:t>Softmax</a:t>
                </a:r>
                <a:r>
                  <a:rPr lang="ko-KR" altLang="en-US" sz="2400" dirty="0"/>
                  <a:t>를 구성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1D5B20-0D33-490A-B96A-AB2AA4FC8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107" y="3896299"/>
                <a:ext cx="7220443" cy="2074799"/>
              </a:xfrm>
              <a:prstGeom prst="rect">
                <a:avLst/>
              </a:prstGeom>
              <a:blipFill>
                <a:blip r:embed="rId3"/>
                <a:stretch>
                  <a:fillRect l="-1266" b="-5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918052A-182A-4596-9E5E-7A43DA379E1B}"/>
              </a:ext>
            </a:extLst>
          </p:cNvPr>
          <p:cNvSpPr txBox="1"/>
          <p:nvPr/>
        </p:nvSpPr>
        <p:spPr>
          <a:xfrm>
            <a:off x="7257531" y="4355687"/>
            <a:ext cx="4160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확률로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번째 단어를 뽑은 후 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984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fastText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011BB-2157-4BA8-BD9C-53A0361C1D21}"/>
              </a:ext>
            </a:extLst>
          </p:cNvPr>
          <p:cNvSpPr txBox="1"/>
          <p:nvPr/>
        </p:nvSpPr>
        <p:spPr>
          <a:xfrm>
            <a:off x="1291228" y="2354024"/>
            <a:ext cx="9609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단어가 아닌 </a:t>
            </a:r>
            <a:r>
              <a:rPr lang="en-US" altLang="ko-KR" sz="3200" dirty="0"/>
              <a:t>n-gram</a:t>
            </a:r>
            <a:r>
              <a:rPr lang="ko-KR" altLang="en-US" sz="3200" dirty="0"/>
              <a:t>을 최소단위로 </a:t>
            </a:r>
            <a:r>
              <a:rPr lang="en-US" altLang="ko-KR" sz="3200" dirty="0"/>
              <a:t>! 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6E3EB-D7FC-4631-B7C1-33725779E034}"/>
              </a:ext>
            </a:extLst>
          </p:cNvPr>
          <p:cNvSpPr txBox="1"/>
          <p:nvPr/>
        </p:nvSpPr>
        <p:spPr>
          <a:xfrm>
            <a:off x="1217727" y="3825537"/>
            <a:ext cx="163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“apple”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8A0ED-95CD-4139-B6A3-25F5C55E8281}"/>
              </a:ext>
            </a:extLst>
          </p:cNvPr>
          <p:cNvSpPr txBox="1"/>
          <p:nvPr/>
        </p:nvSpPr>
        <p:spPr>
          <a:xfrm>
            <a:off x="680857" y="4533955"/>
            <a:ext cx="301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(0,1,0,0,</a:t>
            </a:r>
            <a:r>
              <a:rPr lang="en-US" altLang="ko-KR" sz="2800" dirty="0">
                <a:latin typeface="맑은 고딕" panose="020B0503020000020004" pitchFamily="50" charset="-127"/>
              </a:rPr>
              <a:t> ·····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0)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AEBB94-08C9-42FE-B5B0-4EEC4E825BDB}"/>
              </a:ext>
            </a:extLst>
          </p:cNvPr>
          <p:cNvSpPr txBox="1"/>
          <p:nvPr/>
        </p:nvSpPr>
        <p:spPr>
          <a:xfrm>
            <a:off x="6180998" y="3640872"/>
            <a:ext cx="58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“&lt;</a:t>
            </a:r>
            <a:r>
              <a:rPr lang="en-US" altLang="ko-KR" sz="2400" dirty="0" err="1"/>
              <a:t>ap</a:t>
            </a:r>
            <a:r>
              <a:rPr lang="en-US" altLang="ko-KR" sz="2400" dirty="0"/>
              <a:t>”, “app”, “</a:t>
            </a:r>
            <a:r>
              <a:rPr lang="en-US" altLang="ko-KR" sz="2400" dirty="0" err="1"/>
              <a:t>appl</a:t>
            </a:r>
            <a:r>
              <a:rPr lang="en-US" altLang="ko-KR" sz="2400" dirty="0"/>
              <a:t>”, “apple”, “apple&gt;”, “</a:t>
            </a:r>
            <a:r>
              <a:rPr lang="en-US" altLang="ko-KR" sz="2400" dirty="0" err="1"/>
              <a:t>ppl</a:t>
            </a:r>
            <a:r>
              <a:rPr lang="en-US" altLang="ko-KR" sz="2400" dirty="0"/>
              <a:t>”, “</a:t>
            </a:r>
            <a:r>
              <a:rPr lang="en-US" altLang="ko-KR" sz="2400" dirty="0" err="1"/>
              <a:t>pple</a:t>
            </a:r>
            <a:r>
              <a:rPr lang="en-US" altLang="ko-KR" sz="2400" dirty="0"/>
              <a:t>”, “</a:t>
            </a:r>
            <a:r>
              <a:rPr lang="en-US" altLang="ko-KR" sz="2400" dirty="0" err="1"/>
              <a:t>pple</a:t>
            </a:r>
            <a:r>
              <a:rPr lang="en-US" altLang="ko-KR" sz="2400" dirty="0"/>
              <a:t>&gt;”, “</a:t>
            </a:r>
            <a:r>
              <a:rPr lang="en-US" altLang="ko-KR" sz="2400" dirty="0" err="1"/>
              <a:t>ple</a:t>
            </a:r>
            <a:r>
              <a:rPr lang="en-US" altLang="ko-KR" sz="2400" dirty="0"/>
              <a:t>”, “</a:t>
            </a:r>
            <a:r>
              <a:rPr lang="en-US" altLang="ko-KR" sz="2400" dirty="0" err="1"/>
              <a:t>ple</a:t>
            </a:r>
            <a:r>
              <a:rPr lang="en-US" altLang="ko-KR" sz="2400" dirty="0"/>
              <a:t>&gt;”, “le&gt;”</a:t>
            </a:r>
            <a:endParaRPr lang="ko-KR" altLang="en-US" sz="24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3699F05-A128-4789-8873-695FE8694585}"/>
              </a:ext>
            </a:extLst>
          </p:cNvPr>
          <p:cNvSpPr/>
          <p:nvPr/>
        </p:nvSpPr>
        <p:spPr>
          <a:xfrm>
            <a:off x="3178206" y="3640872"/>
            <a:ext cx="2917794" cy="830997"/>
          </a:xfrm>
          <a:prstGeom prst="rightArrow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26839-88BC-49EE-8DD3-3C78FF2C8621}"/>
              </a:ext>
            </a:extLst>
          </p:cNvPr>
          <p:cNvSpPr txBox="1"/>
          <p:nvPr/>
        </p:nvSpPr>
        <p:spPr>
          <a:xfrm>
            <a:off x="3449073" y="3881885"/>
            <a:ext cx="20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 = 3, max =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2A55F-BADE-4C57-B962-41F9413485DF}"/>
              </a:ext>
            </a:extLst>
          </p:cNvPr>
          <p:cNvSpPr txBox="1"/>
          <p:nvPr/>
        </p:nvSpPr>
        <p:spPr>
          <a:xfrm>
            <a:off x="5479611" y="4581331"/>
            <a:ext cx="301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(1,0,0,0,</a:t>
            </a:r>
            <a:r>
              <a:rPr lang="en-US" altLang="ko-KR" sz="2800" dirty="0">
                <a:latin typeface="맑은 고딕" panose="020B0503020000020004" pitchFamily="50" charset="-127"/>
              </a:rPr>
              <a:t> ·····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0),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AB8062-E488-46B4-AAEB-D14047DC6EB2}"/>
              </a:ext>
            </a:extLst>
          </p:cNvPr>
          <p:cNvSpPr txBox="1"/>
          <p:nvPr/>
        </p:nvSpPr>
        <p:spPr>
          <a:xfrm>
            <a:off x="8071435" y="4574883"/>
            <a:ext cx="301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(0,1,0,0,</a:t>
            </a:r>
            <a:r>
              <a:rPr lang="en-US" altLang="ko-KR" sz="2800" dirty="0">
                <a:latin typeface="맑은 고딕" panose="020B0503020000020004" pitchFamily="50" charset="-127"/>
              </a:rPr>
              <a:t> ·····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0),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C6411E-12C9-4B10-A532-041822D250F7}"/>
              </a:ext>
            </a:extLst>
          </p:cNvPr>
          <p:cNvSpPr txBox="1"/>
          <p:nvPr/>
        </p:nvSpPr>
        <p:spPr>
          <a:xfrm>
            <a:off x="6180998" y="5104551"/>
            <a:ext cx="301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(0,0,1,0,</a:t>
            </a:r>
            <a:r>
              <a:rPr lang="en-US" altLang="ko-KR" sz="2800" dirty="0">
                <a:latin typeface="맑은 고딕" panose="020B0503020000020004" pitchFamily="50" charset="-127"/>
              </a:rPr>
              <a:t> ·····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0),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584ECB-E2DD-4D0D-A36F-D9610A3EFE9C}"/>
              </a:ext>
            </a:extLst>
          </p:cNvPr>
          <p:cNvSpPr txBox="1"/>
          <p:nvPr/>
        </p:nvSpPr>
        <p:spPr>
          <a:xfrm>
            <a:off x="8792419" y="5090946"/>
            <a:ext cx="3399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(0,0,0,1,</a:t>
            </a:r>
            <a:r>
              <a:rPr lang="en-US" altLang="ko-KR" sz="2800" dirty="0">
                <a:latin typeface="맑은 고딕" panose="020B0503020000020004" pitchFamily="50" charset="-127"/>
              </a:rPr>
              <a:t> ·····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0), </a:t>
            </a:r>
            <a:r>
              <a:rPr lang="en-US" altLang="ko-KR" sz="2800" dirty="0">
                <a:latin typeface="맑은 고딕" panose="020B0503020000020004" pitchFamily="50" charset="-127"/>
              </a:rPr>
              <a:t>······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82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fastText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011BB-2157-4BA8-BD9C-53A0361C1D21}"/>
              </a:ext>
            </a:extLst>
          </p:cNvPr>
          <p:cNvSpPr txBox="1"/>
          <p:nvPr/>
        </p:nvSpPr>
        <p:spPr>
          <a:xfrm>
            <a:off x="1754215" y="2844225"/>
            <a:ext cx="9609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드문 단어</a:t>
            </a:r>
            <a:r>
              <a:rPr lang="en-US" altLang="ko-KR" sz="3200" dirty="0"/>
              <a:t>, </a:t>
            </a:r>
            <a:r>
              <a:rPr lang="ko-KR" altLang="en-US" sz="3200" dirty="0"/>
              <a:t>등장하지 않은 단어까지 고려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076B1-0450-4C0D-807A-C92782F5805A}"/>
              </a:ext>
            </a:extLst>
          </p:cNvPr>
          <p:cNvSpPr txBox="1"/>
          <p:nvPr/>
        </p:nvSpPr>
        <p:spPr>
          <a:xfrm>
            <a:off x="1754214" y="3748783"/>
            <a:ext cx="9609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학습량 증가 </a:t>
            </a:r>
          </a:p>
        </p:txBody>
      </p:sp>
    </p:spTree>
    <p:extLst>
      <p:ext uri="{BB962C8B-B14F-4D97-AF65-F5344CB8AC3E}">
        <p14:creationId xmlns:p14="http://schemas.microsoft.com/office/powerpoint/2010/main" val="16091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Glove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7B9BA9-3D4C-4F65-9DB0-809F83295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73" t="45238" r="41072" b="40952"/>
          <a:stretch/>
        </p:blipFill>
        <p:spPr>
          <a:xfrm>
            <a:off x="5178746" y="3200084"/>
            <a:ext cx="6533166" cy="1451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6AE9F-97A9-44F7-894F-8E479C2FD4B0}"/>
              </a:ext>
            </a:extLst>
          </p:cNvPr>
          <p:cNvSpPr txBox="1"/>
          <p:nvPr/>
        </p:nvSpPr>
        <p:spPr>
          <a:xfrm>
            <a:off x="6019129" y="2182608"/>
            <a:ext cx="5900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두 단어가 한 말뭉치</a:t>
            </a:r>
            <a:r>
              <a:rPr lang="en-US" altLang="ko-KR" sz="2400" dirty="0"/>
              <a:t>(</a:t>
            </a:r>
            <a:r>
              <a:rPr lang="ko-KR" altLang="en-US" sz="2400" dirty="0"/>
              <a:t>한 문장</a:t>
            </a:r>
            <a:r>
              <a:rPr lang="en-US" altLang="ko-KR" sz="2400" dirty="0"/>
              <a:t>)</a:t>
            </a:r>
            <a:r>
              <a:rPr lang="ko-KR" altLang="en-US" sz="2400" dirty="0"/>
              <a:t>에 </a:t>
            </a:r>
            <a:endParaRPr lang="en-US" altLang="ko-KR" sz="2400" dirty="0"/>
          </a:p>
          <a:p>
            <a:r>
              <a:rPr lang="ko-KR" altLang="en-US" sz="2400" dirty="0"/>
              <a:t>동시 등장할 확률 </a:t>
            </a:r>
            <a:r>
              <a:rPr lang="en-US" altLang="ko-KR" sz="2400" dirty="0"/>
              <a:t>! 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1C51B-EBDF-4BE5-8EF9-E2DFD3E82355}"/>
              </a:ext>
            </a:extLst>
          </p:cNvPr>
          <p:cNvSpPr txBox="1"/>
          <p:nvPr/>
        </p:nvSpPr>
        <p:spPr>
          <a:xfrm>
            <a:off x="1018208" y="2505181"/>
            <a:ext cx="3615936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[This is as solid as ice.]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[Ice is solid.]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[I have some ice in my fridge.]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[Steam is usually hot]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FDA25-C6D9-484D-B7B7-755C0B170F79}"/>
              </a:ext>
            </a:extLst>
          </p:cNvPr>
          <p:cNvSpPr txBox="1"/>
          <p:nvPr/>
        </p:nvSpPr>
        <p:spPr>
          <a:xfrm>
            <a:off x="1940924" y="4627994"/>
            <a:ext cx="738664" cy="1353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</a:rPr>
              <a:t>ㆍㆍㆍㆍ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44CBF9F-A5E2-4328-8F2D-D913BDB5B01F}"/>
              </a:ext>
            </a:extLst>
          </p:cNvPr>
          <p:cNvSpPr/>
          <p:nvPr/>
        </p:nvSpPr>
        <p:spPr>
          <a:xfrm>
            <a:off x="7332955" y="4145345"/>
            <a:ext cx="816746" cy="4793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EBD0206E-E02F-443E-B542-CCE31F1F5BEB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16200000" flipH="1">
            <a:off x="7791004" y="4575062"/>
            <a:ext cx="803145" cy="902497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7D0DBA-F3DB-4976-B961-D87E1701CD82}"/>
              </a:ext>
            </a:extLst>
          </p:cNvPr>
          <p:cNvSpPr txBox="1"/>
          <p:nvPr/>
        </p:nvSpPr>
        <p:spPr>
          <a:xfrm>
            <a:off x="4929932" y="5427884"/>
            <a:ext cx="7427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특정 단어 </a:t>
            </a:r>
            <a:r>
              <a:rPr lang="en-US" altLang="ko-KR" sz="1600" dirty="0"/>
              <a:t>k</a:t>
            </a:r>
            <a:r>
              <a:rPr lang="ko-KR" altLang="en-US" sz="1600" dirty="0"/>
              <a:t>가 주어졌을 때 </a:t>
            </a:r>
            <a:r>
              <a:rPr lang="en-US" altLang="ko-KR" sz="1600" dirty="0"/>
              <a:t>ice</a:t>
            </a:r>
            <a:r>
              <a:rPr lang="ko-KR" altLang="en-US" sz="1600" dirty="0"/>
              <a:t>와 </a:t>
            </a:r>
            <a:r>
              <a:rPr lang="en-US" altLang="ko-KR" sz="1600" dirty="0"/>
              <a:t>steam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내적값이</a:t>
            </a:r>
            <a:r>
              <a:rPr lang="ko-KR" altLang="en-US" sz="1600" dirty="0"/>
              <a:t> 이 값과 같아지도록 학습 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BBEBD3-6508-4BA4-9736-9892CECE97BF}"/>
              </a:ext>
            </a:extLst>
          </p:cNvPr>
          <p:cNvSpPr/>
          <p:nvPr/>
        </p:nvSpPr>
        <p:spPr>
          <a:xfrm>
            <a:off x="949911" y="2095130"/>
            <a:ext cx="3888419" cy="4041249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FE036C7-7D22-4D68-AE71-7397737F08D7}"/>
              </a:ext>
            </a:extLst>
          </p:cNvPr>
          <p:cNvSpPr/>
          <p:nvPr/>
        </p:nvSpPr>
        <p:spPr>
          <a:xfrm>
            <a:off x="2130710" y="1748901"/>
            <a:ext cx="1452861" cy="7562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0AF305-B243-43C4-8DFA-D5BE4366142E}"/>
              </a:ext>
            </a:extLst>
          </p:cNvPr>
          <p:cNvSpPr txBox="1"/>
          <p:nvPr/>
        </p:nvSpPr>
        <p:spPr>
          <a:xfrm>
            <a:off x="2259804" y="1962502"/>
            <a:ext cx="1452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전체 말뭉치</a:t>
            </a:r>
          </a:p>
        </p:txBody>
      </p:sp>
    </p:spTree>
    <p:extLst>
      <p:ext uri="{BB962C8B-B14F-4D97-AF65-F5344CB8AC3E}">
        <p14:creationId xmlns:p14="http://schemas.microsoft.com/office/powerpoint/2010/main" val="144863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Glove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1FA0A-3C30-4478-BBE9-8ED69F66479A}"/>
              </a:ext>
            </a:extLst>
          </p:cNvPr>
          <p:cNvSpPr txBox="1"/>
          <p:nvPr/>
        </p:nvSpPr>
        <p:spPr>
          <a:xfrm>
            <a:off x="1754215" y="2844225"/>
            <a:ext cx="9609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/>
              <a:t>Count</a:t>
            </a:r>
            <a:r>
              <a:rPr lang="ko-KR" altLang="en-US" sz="3200" dirty="0"/>
              <a:t>에 기반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전체 말뭉치를 고려함</a:t>
            </a:r>
          </a:p>
        </p:txBody>
      </p:sp>
    </p:spTree>
    <p:extLst>
      <p:ext uri="{BB962C8B-B14F-4D97-AF65-F5344CB8AC3E}">
        <p14:creationId xmlns:p14="http://schemas.microsoft.com/office/powerpoint/2010/main" val="14617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9A75DB-A17E-444A-B1C1-8871FA4F774A}"/>
              </a:ext>
            </a:extLst>
          </p:cNvPr>
          <p:cNvSpPr txBox="1"/>
          <p:nvPr/>
        </p:nvSpPr>
        <p:spPr>
          <a:xfrm>
            <a:off x="2763827" y="1663979"/>
            <a:ext cx="63084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https://lilianweng.github.io/lil-log/2017/10/15/learning-word-embedding.html#context-based-continuous-bag-of-words-cbow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https://ratsgo.github.io/from%20frequency%20to%20semantics/2017/04/09/glove/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http://www.thushv.com/natural_language_processing/word2vec-part-2-nlp-with-deep-learning-with-tensorflow-cbow/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https://towardsdatascience.com/word-embedding-with-word2vec-and-fasttext-a209c1d3e12c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6"/>
              </a:rPr>
              <a:t>https://ratsgo.github.io/from%20frequency%20to%20semantics/2017/03/30/word2vec/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7"/>
              </a:rPr>
              <a:t>https://deeplearning4j.org/kr/word2vec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EA4C706-624A-4B35-9487-3AA0744A7565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참고 사이트 링크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16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4420770"/>
            <a:chOff x="2929920" y="1588790"/>
            <a:chExt cx="9262080" cy="442077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01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Embedding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이란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? 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02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One Hot vectors 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03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Word2Vec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C6B1281-EA45-4694-88A8-FDC1F6E1CE2D}"/>
                </a:ext>
              </a:extLst>
            </p:cNvPr>
            <p:cNvGrpSpPr/>
            <p:nvPr/>
          </p:nvGrpSpPr>
          <p:grpSpPr>
            <a:xfrm>
              <a:off x="2929920" y="4424764"/>
              <a:ext cx="9262080" cy="704706"/>
              <a:chOff x="2411760" y="1347614"/>
              <a:chExt cx="9780240" cy="704706"/>
            </a:xfrm>
          </p:grpSpPr>
          <p:sp>
            <p:nvSpPr>
              <p:cNvPr id="53" name="제목 1">
                <a:extLst>
                  <a:ext uri="{FF2B5EF4-FFF2-40B4-BE49-F238E27FC236}">
                    <a16:creationId xmlns:a16="http://schemas.microsoft.com/office/drawing/2014/main" id="{FADE99C0-471E-4EA4-9B0F-AD95B8DEB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04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fastText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EF71443-2C50-4C95-8F67-D1353A25E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FDA6D94-2B6C-4CCE-BD60-3AEF6433E19E}"/>
                </a:ext>
              </a:extLst>
            </p:cNvPr>
            <p:cNvGrpSpPr/>
            <p:nvPr/>
          </p:nvGrpSpPr>
          <p:grpSpPr>
            <a:xfrm>
              <a:off x="2929920" y="5304854"/>
              <a:ext cx="9262080" cy="704706"/>
              <a:chOff x="2411760" y="1347614"/>
              <a:chExt cx="9780240" cy="704706"/>
            </a:xfrm>
          </p:grpSpPr>
          <p:sp>
            <p:nvSpPr>
              <p:cNvPr id="56" name="제목 1">
                <a:extLst>
                  <a:ext uri="{FF2B5EF4-FFF2-40B4-BE49-F238E27FC236}">
                    <a16:creationId xmlns:a16="http://schemas.microsoft.com/office/drawing/2014/main" id="{E7EABD95-D438-45CC-8A1D-26A5C9669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05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Glove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B321D63-5306-4613-A49F-4909F6CA0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Embedding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이란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D73B1-202A-406C-B179-946498BCB4FE}"/>
              </a:ext>
            </a:extLst>
          </p:cNvPr>
          <p:cNvSpPr txBox="1"/>
          <p:nvPr/>
        </p:nvSpPr>
        <p:spPr>
          <a:xfrm>
            <a:off x="825624" y="1970842"/>
            <a:ext cx="6125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Embedding 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단어를 벡터로 표현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E4B53-AE65-4C4D-98D0-75EA9E0A96CD}"/>
              </a:ext>
            </a:extLst>
          </p:cNvPr>
          <p:cNvSpPr txBox="1"/>
          <p:nvPr/>
        </p:nvSpPr>
        <p:spPr>
          <a:xfrm>
            <a:off x="1615737" y="4041442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“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Dog”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6DFC5-2ACA-4825-986E-3DEFB4F87E87}"/>
              </a:ext>
            </a:extLst>
          </p:cNvPr>
          <p:cNvSpPr txBox="1"/>
          <p:nvPr/>
        </p:nvSpPr>
        <p:spPr>
          <a:xfrm>
            <a:off x="7591888" y="3039688"/>
            <a:ext cx="2945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(0,0,0,1,0,</a:t>
            </a:r>
            <a:r>
              <a:rPr lang="en-US" altLang="ko-KR" sz="2000" dirty="0">
                <a:latin typeface="맑은 고딕" panose="020B0503020000020004" pitchFamily="50" charset="-127"/>
              </a:rPr>
              <a:t> ···················</a:t>
            </a:r>
            <a:r>
              <a:rPr lang="en-US" altLang="ko-KR" sz="2000" dirty="0"/>
              <a:t>,0)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A48E7-2997-4AB7-AAAF-038184F68198}"/>
              </a:ext>
            </a:extLst>
          </p:cNvPr>
          <p:cNvSpPr txBox="1"/>
          <p:nvPr/>
        </p:nvSpPr>
        <p:spPr>
          <a:xfrm>
            <a:off x="6383045" y="4213009"/>
            <a:ext cx="568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(0.23, 0.58, 0.12, 0.023, 0.634, </a:t>
            </a:r>
            <a:r>
              <a:rPr lang="en-US" altLang="ko-KR" sz="2000" dirty="0">
                <a:latin typeface="맑은 고딕" panose="020B0503020000020004" pitchFamily="50" charset="-127"/>
              </a:rPr>
              <a:t>···············</a:t>
            </a:r>
            <a:r>
              <a:rPr lang="en-US" altLang="ko-KR" sz="2000" dirty="0"/>
              <a:t>,  0.1234)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D0428D-E312-490A-B358-193917E3F84C}"/>
              </a:ext>
            </a:extLst>
          </p:cNvPr>
          <p:cNvSpPr txBox="1"/>
          <p:nvPr/>
        </p:nvSpPr>
        <p:spPr>
          <a:xfrm>
            <a:off x="8454902" y="5122648"/>
            <a:ext cx="738664" cy="1353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</a:rPr>
              <a:t>ㆍㆍㆍㆍ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23BF214-8E3E-4C4F-9B18-D26C47BD136B}"/>
              </a:ext>
            </a:extLst>
          </p:cNvPr>
          <p:cNvSpPr/>
          <p:nvPr/>
        </p:nvSpPr>
        <p:spPr>
          <a:xfrm rot="20678942">
            <a:off x="3661849" y="3660069"/>
            <a:ext cx="2016709" cy="23969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19E6FBB-73A1-4480-BB3E-C3F624EB7477}"/>
              </a:ext>
            </a:extLst>
          </p:cNvPr>
          <p:cNvSpPr/>
          <p:nvPr/>
        </p:nvSpPr>
        <p:spPr>
          <a:xfrm>
            <a:off x="3657601" y="4277826"/>
            <a:ext cx="2016709" cy="23969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602B9-60EB-4914-8313-C303E5B807F4}"/>
              </a:ext>
            </a:extLst>
          </p:cNvPr>
          <p:cNvSpPr txBox="1"/>
          <p:nvPr/>
        </p:nvSpPr>
        <p:spPr>
          <a:xfrm>
            <a:off x="4088568" y="4941010"/>
            <a:ext cx="738664" cy="1353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</a:rPr>
              <a:t>ㆍㆍㆍㆍ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838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One Hot Vectors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58569-196F-4AEF-B26D-81725556D68B}"/>
              </a:ext>
            </a:extLst>
          </p:cNvPr>
          <p:cNvSpPr txBox="1"/>
          <p:nvPr/>
        </p:nvSpPr>
        <p:spPr>
          <a:xfrm>
            <a:off x="2298934" y="1891491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“Dog”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B0ACF-4639-4B64-BB94-0D096C0FF60C}"/>
              </a:ext>
            </a:extLst>
          </p:cNvPr>
          <p:cNvSpPr txBox="1"/>
          <p:nvPr/>
        </p:nvSpPr>
        <p:spPr>
          <a:xfrm>
            <a:off x="8337612" y="1945516"/>
            <a:ext cx="294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(0,0,0,1,0,</a:t>
            </a:r>
            <a:r>
              <a:rPr lang="en-US" altLang="ko-KR" dirty="0">
                <a:latin typeface="맑은 고딕" panose="020B0503020000020004" pitchFamily="50" charset="-127"/>
              </a:rPr>
              <a:t> ···················</a:t>
            </a:r>
            <a:r>
              <a:rPr lang="en-US" altLang="ko-KR" dirty="0"/>
              <a:t>,0)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A89A41B-0BFA-414D-A37E-1F98A6EF3A39}"/>
              </a:ext>
            </a:extLst>
          </p:cNvPr>
          <p:cNvSpPr/>
          <p:nvPr/>
        </p:nvSpPr>
        <p:spPr>
          <a:xfrm>
            <a:off x="4922478" y="2075151"/>
            <a:ext cx="2016709" cy="23969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F640E-1B6E-4ABB-A529-3CB73C463197}"/>
              </a:ext>
            </a:extLst>
          </p:cNvPr>
          <p:cNvSpPr txBox="1"/>
          <p:nvPr/>
        </p:nvSpPr>
        <p:spPr>
          <a:xfrm>
            <a:off x="2298934" y="2769505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“Cat”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C6F9D-DCC5-412E-A8E5-20F42A93D82E}"/>
              </a:ext>
            </a:extLst>
          </p:cNvPr>
          <p:cNvSpPr txBox="1"/>
          <p:nvPr/>
        </p:nvSpPr>
        <p:spPr>
          <a:xfrm>
            <a:off x="8337612" y="2823530"/>
            <a:ext cx="294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(1,0,0,0,0,</a:t>
            </a:r>
            <a:r>
              <a:rPr lang="en-US" altLang="ko-KR" dirty="0">
                <a:latin typeface="맑은 고딕" panose="020B0503020000020004" pitchFamily="50" charset="-127"/>
              </a:rPr>
              <a:t> ···················</a:t>
            </a:r>
            <a:r>
              <a:rPr lang="en-US" altLang="ko-KR" dirty="0"/>
              <a:t>,0)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A617D-4199-4CA1-9E99-F935A77A1249}"/>
              </a:ext>
            </a:extLst>
          </p:cNvPr>
          <p:cNvSpPr txBox="1"/>
          <p:nvPr/>
        </p:nvSpPr>
        <p:spPr>
          <a:xfrm>
            <a:off x="2298934" y="3635391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“Cow”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67227-5420-4E83-B33B-DEAB14CA93B5}"/>
              </a:ext>
            </a:extLst>
          </p:cNvPr>
          <p:cNvSpPr txBox="1"/>
          <p:nvPr/>
        </p:nvSpPr>
        <p:spPr>
          <a:xfrm>
            <a:off x="8337612" y="3689416"/>
            <a:ext cx="294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(0,0,0,0,1,</a:t>
            </a:r>
            <a:r>
              <a:rPr lang="en-US" altLang="ko-KR" dirty="0">
                <a:latin typeface="맑은 고딕" panose="020B0503020000020004" pitchFamily="50" charset="-127"/>
              </a:rPr>
              <a:t> ···················</a:t>
            </a:r>
            <a:r>
              <a:rPr lang="en-US" altLang="ko-KR" dirty="0"/>
              <a:t>,0)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60DF7B-2788-41F9-8438-81F29465E834}"/>
              </a:ext>
            </a:extLst>
          </p:cNvPr>
          <p:cNvGrpSpPr/>
          <p:nvPr/>
        </p:nvGrpSpPr>
        <p:grpSpPr>
          <a:xfrm>
            <a:off x="4922478" y="2953165"/>
            <a:ext cx="2016709" cy="1105583"/>
            <a:chOff x="4922478" y="2953165"/>
            <a:chExt cx="2016709" cy="1105583"/>
          </a:xfrm>
        </p:grpSpPr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60CDCDB2-86AE-4FB6-B045-FBA6FCC20866}"/>
                </a:ext>
              </a:extLst>
            </p:cNvPr>
            <p:cNvSpPr/>
            <p:nvPr/>
          </p:nvSpPr>
          <p:spPr>
            <a:xfrm>
              <a:off x="4922478" y="2953165"/>
              <a:ext cx="2016709" cy="239697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C21E1658-50C9-4D03-BC04-7CE50957DF5D}"/>
                </a:ext>
              </a:extLst>
            </p:cNvPr>
            <p:cNvSpPr/>
            <p:nvPr/>
          </p:nvSpPr>
          <p:spPr>
            <a:xfrm>
              <a:off x="4922478" y="3819051"/>
              <a:ext cx="2016709" cy="239697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2D2D4A87-A5B2-46A6-8368-79ADB80E949E}"/>
              </a:ext>
            </a:extLst>
          </p:cNvPr>
          <p:cNvSpPr/>
          <p:nvPr/>
        </p:nvSpPr>
        <p:spPr>
          <a:xfrm>
            <a:off x="1767015" y="1891491"/>
            <a:ext cx="378781" cy="4563006"/>
          </a:xfrm>
          <a:prstGeom prst="leftBrace">
            <a:avLst>
              <a:gd name="adj1" fmla="val 139583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976AD0-5B74-46E1-A01D-B2AC48656D38}"/>
              </a:ext>
            </a:extLst>
          </p:cNvPr>
          <p:cNvSpPr txBox="1"/>
          <p:nvPr/>
        </p:nvSpPr>
        <p:spPr>
          <a:xfrm>
            <a:off x="2544605" y="4578335"/>
            <a:ext cx="738664" cy="1353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</a:rPr>
              <a:t>ㆍㆍㆍㆍ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241D4-4EF1-4FC7-9E20-71D283FEA522}"/>
              </a:ext>
            </a:extLst>
          </p:cNvPr>
          <p:cNvSpPr txBox="1"/>
          <p:nvPr/>
        </p:nvSpPr>
        <p:spPr>
          <a:xfrm>
            <a:off x="9215919" y="4507229"/>
            <a:ext cx="738664" cy="1353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</a:rPr>
              <a:t>ㆍㆍㆍㆍ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B59FC5-177C-4D61-AFE2-AB364D4448EB}"/>
              </a:ext>
            </a:extLst>
          </p:cNvPr>
          <p:cNvSpPr txBox="1"/>
          <p:nvPr/>
        </p:nvSpPr>
        <p:spPr>
          <a:xfrm>
            <a:off x="240793" y="4035500"/>
            <a:ext cx="142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단어</a:t>
            </a: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D1507AD8-7D93-4A84-BF14-FC8CDDAB545E}"/>
              </a:ext>
            </a:extLst>
          </p:cNvPr>
          <p:cNvSpPr/>
          <p:nvPr/>
        </p:nvSpPr>
        <p:spPr>
          <a:xfrm rot="16200000">
            <a:off x="9500085" y="4536370"/>
            <a:ext cx="294619" cy="2447575"/>
          </a:xfrm>
          <a:prstGeom prst="leftBrace">
            <a:avLst>
              <a:gd name="adj1" fmla="val 192143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AAE62-3D74-4899-A37E-FDC928C56AA6}"/>
              </a:ext>
            </a:extLst>
          </p:cNvPr>
          <p:cNvSpPr txBox="1"/>
          <p:nvPr/>
        </p:nvSpPr>
        <p:spPr>
          <a:xfrm>
            <a:off x="8874900" y="6009491"/>
            <a:ext cx="16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벡터 길이도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3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Word2Vec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808877-656E-465C-B7D6-CFCDCD3D8FE0}"/>
              </a:ext>
            </a:extLst>
          </p:cNvPr>
          <p:cNvSpPr txBox="1"/>
          <p:nvPr/>
        </p:nvSpPr>
        <p:spPr>
          <a:xfrm>
            <a:off x="4306958" y="3429000"/>
            <a:ext cx="3418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000" b="1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Word2Vec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22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Word2Vec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58FED-8514-4A2D-B565-F3D9A764FCF3}"/>
              </a:ext>
            </a:extLst>
          </p:cNvPr>
          <p:cNvSpPr txBox="1"/>
          <p:nvPr/>
        </p:nvSpPr>
        <p:spPr>
          <a:xfrm>
            <a:off x="1063075" y="5419719"/>
            <a:ext cx="1616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CBOW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C015A-050D-490D-A748-CFB240D26C08}"/>
              </a:ext>
            </a:extLst>
          </p:cNvPr>
          <p:cNvSpPr txBox="1"/>
          <p:nvPr/>
        </p:nvSpPr>
        <p:spPr>
          <a:xfrm>
            <a:off x="679972" y="3756233"/>
            <a:ext cx="306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Skip-gram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D449C-8D34-426A-AB9F-EEBB1366BACD}"/>
              </a:ext>
            </a:extLst>
          </p:cNvPr>
          <p:cNvSpPr txBox="1"/>
          <p:nvPr/>
        </p:nvSpPr>
        <p:spPr>
          <a:xfrm>
            <a:off x="3833483" y="1885436"/>
            <a:ext cx="482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사과가 빨갛고 동그랗다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80036A-DB85-407B-99D4-F105383046C7}"/>
              </a:ext>
            </a:extLst>
          </p:cNvPr>
          <p:cNvSpPr/>
          <p:nvPr/>
        </p:nvSpPr>
        <p:spPr>
          <a:xfrm>
            <a:off x="3922258" y="2470211"/>
            <a:ext cx="1134123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5A2A21-2C89-40F6-8B48-C36FCB9B1454}"/>
              </a:ext>
            </a:extLst>
          </p:cNvPr>
          <p:cNvSpPr/>
          <p:nvPr/>
        </p:nvSpPr>
        <p:spPr>
          <a:xfrm>
            <a:off x="5202124" y="2470211"/>
            <a:ext cx="1134122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0EF6E1-62E4-4B71-AE5C-7167DCECE5D5}"/>
              </a:ext>
            </a:extLst>
          </p:cNvPr>
          <p:cNvSpPr/>
          <p:nvPr/>
        </p:nvSpPr>
        <p:spPr>
          <a:xfrm>
            <a:off x="6508620" y="2470211"/>
            <a:ext cx="1605569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258A6A-DD27-46B7-A51E-3CF9D007CF34}"/>
              </a:ext>
            </a:extLst>
          </p:cNvPr>
          <p:cNvSpPr txBox="1"/>
          <p:nvPr/>
        </p:nvSpPr>
        <p:spPr>
          <a:xfrm>
            <a:off x="3833483" y="3593759"/>
            <a:ext cx="482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빨갛고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CC9E89-65EF-4F3A-9A06-26D8C9A32874}"/>
              </a:ext>
            </a:extLst>
          </p:cNvPr>
          <p:cNvSpPr/>
          <p:nvPr/>
        </p:nvSpPr>
        <p:spPr>
          <a:xfrm>
            <a:off x="3922258" y="4178534"/>
            <a:ext cx="1134123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08703D-A0A9-4B0D-8DE0-65376F68E431}"/>
              </a:ext>
            </a:extLst>
          </p:cNvPr>
          <p:cNvSpPr/>
          <p:nvPr/>
        </p:nvSpPr>
        <p:spPr>
          <a:xfrm>
            <a:off x="5202124" y="4178534"/>
            <a:ext cx="1134122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FA94D6-76C4-4636-93EF-7628A32D3AA2}"/>
              </a:ext>
            </a:extLst>
          </p:cNvPr>
          <p:cNvSpPr/>
          <p:nvPr/>
        </p:nvSpPr>
        <p:spPr>
          <a:xfrm>
            <a:off x="6508620" y="4178534"/>
            <a:ext cx="1605569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7ED132-5724-4243-8BAD-387C2DBE7458}"/>
              </a:ext>
            </a:extLst>
          </p:cNvPr>
          <p:cNvSpPr txBox="1"/>
          <p:nvPr/>
        </p:nvSpPr>
        <p:spPr>
          <a:xfrm>
            <a:off x="3922258" y="5280615"/>
            <a:ext cx="482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사과가             동그랗다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A88FC9-6F55-465A-85F4-1B96490CB676}"/>
              </a:ext>
            </a:extLst>
          </p:cNvPr>
          <p:cNvSpPr/>
          <p:nvPr/>
        </p:nvSpPr>
        <p:spPr>
          <a:xfrm>
            <a:off x="4011033" y="5865390"/>
            <a:ext cx="1134123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2FF230-F431-436A-AB3D-1F4EC155E851}"/>
              </a:ext>
            </a:extLst>
          </p:cNvPr>
          <p:cNvSpPr/>
          <p:nvPr/>
        </p:nvSpPr>
        <p:spPr>
          <a:xfrm>
            <a:off x="5290899" y="5865390"/>
            <a:ext cx="1134122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48117B-BB86-4489-A3AE-20EA5F2BCCAD}"/>
              </a:ext>
            </a:extLst>
          </p:cNvPr>
          <p:cNvSpPr/>
          <p:nvPr/>
        </p:nvSpPr>
        <p:spPr>
          <a:xfrm>
            <a:off x="6597395" y="5865390"/>
            <a:ext cx="1605569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6978ECF8-5A38-4662-89AC-35D7477E5F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41981" y="3049982"/>
            <a:ext cx="6350" cy="946832"/>
          </a:xfrm>
          <a:prstGeom prst="curvedConnector3">
            <a:avLst>
              <a:gd name="adj1" fmla="val 370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A26AECBD-FC8F-408C-A302-69313124BA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18671" y="3082701"/>
            <a:ext cx="12700" cy="930678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9989F1A-BF0E-46AF-9DD0-754ABD35B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24033" y="4786122"/>
            <a:ext cx="6350" cy="946832"/>
          </a:xfrm>
          <a:prstGeom prst="curvedConnector3">
            <a:avLst>
              <a:gd name="adj1" fmla="val -360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4244999A-B04C-4942-ACC3-A69562827EA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03594" y="4784673"/>
            <a:ext cx="12700" cy="930678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6A8CEA0-CAE1-4FC5-A866-56AF6FE94A12}"/>
              </a:ext>
            </a:extLst>
          </p:cNvPr>
          <p:cNvSpPr/>
          <p:nvPr/>
        </p:nvSpPr>
        <p:spPr>
          <a:xfrm>
            <a:off x="2346784" y="1722194"/>
            <a:ext cx="7217545" cy="1035975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393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Word2Vec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A24D0-0A3D-4040-918B-DF31F5506C0F}"/>
              </a:ext>
            </a:extLst>
          </p:cNvPr>
          <p:cNvSpPr txBox="1"/>
          <p:nvPr/>
        </p:nvSpPr>
        <p:spPr>
          <a:xfrm>
            <a:off x="1976112" y="4798600"/>
            <a:ext cx="482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빨갛고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사과가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25B516-A1DD-447E-B91A-AF33AB81CC40}"/>
              </a:ext>
            </a:extLst>
          </p:cNvPr>
          <p:cNvCxnSpPr/>
          <p:nvPr/>
        </p:nvCxnSpPr>
        <p:spPr>
          <a:xfrm>
            <a:off x="1892808" y="3885317"/>
            <a:ext cx="0" cy="2414899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4E3210C-3406-4F58-B039-66F3F867D83A}"/>
              </a:ext>
            </a:extLst>
          </p:cNvPr>
          <p:cNvCxnSpPr/>
          <p:nvPr/>
        </p:nvCxnSpPr>
        <p:spPr>
          <a:xfrm>
            <a:off x="5111868" y="3885317"/>
            <a:ext cx="0" cy="2414899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CE3C02-34EB-4259-B97B-B88C3A7853B7}"/>
              </a:ext>
            </a:extLst>
          </p:cNvPr>
          <p:cNvCxnSpPr/>
          <p:nvPr/>
        </p:nvCxnSpPr>
        <p:spPr>
          <a:xfrm>
            <a:off x="8802996" y="3885317"/>
            <a:ext cx="0" cy="2414899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AC24AC-43D2-4000-98AC-4945A26A8181}"/>
              </a:ext>
            </a:extLst>
          </p:cNvPr>
          <p:cNvSpPr txBox="1"/>
          <p:nvPr/>
        </p:nvSpPr>
        <p:spPr>
          <a:xfrm>
            <a:off x="9888153" y="3895111"/>
            <a:ext cx="482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동그랗다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8ECCA1-7343-4391-922B-20323754F5CD}"/>
              </a:ext>
            </a:extLst>
          </p:cNvPr>
          <p:cNvGrpSpPr/>
          <p:nvPr/>
        </p:nvGrpSpPr>
        <p:grpSpPr>
          <a:xfrm>
            <a:off x="152903" y="1550783"/>
            <a:ext cx="11836405" cy="2875438"/>
            <a:chOff x="152903" y="1550783"/>
            <a:chExt cx="11836405" cy="28754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6E850-6A65-4033-B89B-F54B43B56FC1}"/>
                </a:ext>
              </a:extLst>
            </p:cNvPr>
            <p:cNvSpPr txBox="1"/>
            <p:nvPr/>
          </p:nvSpPr>
          <p:spPr>
            <a:xfrm>
              <a:off x="5711001" y="2304365"/>
              <a:ext cx="48222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사과가</a:t>
              </a:r>
              <a:r>
                <a:rPr lang="en-US" altLang="ko-KR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빨갛고</a:t>
              </a:r>
              <a:r>
                <a:rPr lang="en-US" altLang="ko-KR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동그랗다</a:t>
              </a:r>
              <a:r>
                <a:rPr lang="en-US" altLang="ko-KR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.]</a:t>
              </a:r>
              <a:endPara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E653506-D489-40AB-9471-7BBFF1E9B5DB}"/>
                </a:ext>
              </a:extLst>
            </p:cNvPr>
            <p:cNvSpPr/>
            <p:nvPr/>
          </p:nvSpPr>
          <p:spPr>
            <a:xfrm>
              <a:off x="5107088" y="2098252"/>
              <a:ext cx="5797296" cy="1035975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490FE9-45CC-44FF-B181-4212FA309877}"/>
                </a:ext>
              </a:extLst>
            </p:cNvPr>
            <p:cNvSpPr txBox="1"/>
            <p:nvPr/>
          </p:nvSpPr>
          <p:spPr>
            <a:xfrm>
              <a:off x="152903" y="3885317"/>
              <a:ext cx="239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중심 단어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C6A1766-9ACF-485F-A89D-B73E0E70B9CD}"/>
                </a:ext>
              </a:extLst>
            </p:cNvPr>
            <p:cNvCxnSpPr/>
            <p:nvPr/>
          </p:nvCxnSpPr>
          <p:spPr>
            <a:xfrm>
              <a:off x="202692" y="4426221"/>
              <a:ext cx="11786616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222BF8-4035-4930-92B8-BCAB10646865}"/>
                </a:ext>
              </a:extLst>
            </p:cNvPr>
            <p:cNvSpPr txBox="1"/>
            <p:nvPr/>
          </p:nvSpPr>
          <p:spPr>
            <a:xfrm>
              <a:off x="2700746" y="3877232"/>
              <a:ext cx="48222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사과가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1251DA-2723-42FD-BD83-C9751BBCC0C5}"/>
                </a:ext>
              </a:extLst>
            </p:cNvPr>
            <p:cNvSpPr txBox="1"/>
            <p:nvPr/>
          </p:nvSpPr>
          <p:spPr>
            <a:xfrm>
              <a:off x="6317429" y="3876653"/>
              <a:ext cx="48222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빨갛고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02B09B-59A0-4896-81B9-D988BB0CDB52}"/>
                </a:ext>
              </a:extLst>
            </p:cNvPr>
            <p:cNvSpPr txBox="1"/>
            <p:nvPr/>
          </p:nvSpPr>
          <p:spPr>
            <a:xfrm>
              <a:off x="661153" y="1550783"/>
              <a:ext cx="24633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CBOW</a:t>
              </a:r>
              <a:endPara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50DD7D-D5AD-4A0A-84D7-157B1A1472C8}"/>
                </a:ext>
              </a:extLst>
            </p:cNvPr>
            <p:cNvSpPr txBox="1"/>
            <p:nvPr/>
          </p:nvSpPr>
          <p:spPr>
            <a:xfrm>
              <a:off x="2290204" y="1728920"/>
              <a:ext cx="202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window size =1</a:t>
              </a:r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960E375-510A-417F-9745-6E9FCC64A4B6}"/>
                </a:ext>
              </a:extLst>
            </p:cNvPr>
            <p:cNvCxnSpPr/>
            <p:nvPr/>
          </p:nvCxnSpPr>
          <p:spPr>
            <a:xfrm>
              <a:off x="332474" y="2202238"/>
              <a:ext cx="3749040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67345D0-FB40-44C4-B0BF-99CD153BFF46}"/>
              </a:ext>
            </a:extLst>
          </p:cNvPr>
          <p:cNvCxnSpPr>
            <a:cxnSpLocks/>
          </p:cNvCxnSpPr>
          <p:nvPr/>
        </p:nvCxnSpPr>
        <p:spPr>
          <a:xfrm>
            <a:off x="2234586" y="5348870"/>
            <a:ext cx="9332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79A988C-EDE6-4136-B849-E62C70FBABCA}"/>
              </a:ext>
            </a:extLst>
          </p:cNvPr>
          <p:cNvCxnSpPr>
            <a:cxnSpLocks/>
          </p:cNvCxnSpPr>
          <p:nvPr/>
        </p:nvCxnSpPr>
        <p:spPr>
          <a:xfrm>
            <a:off x="3423548" y="5348870"/>
            <a:ext cx="9332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099DD2-00FE-4762-8047-29FCD8899DFA}"/>
              </a:ext>
            </a:extLst>
          </p:cNvPr>
          <p:cNvSpPr txBox="1"/>
          <p:nvPr/>
        </p:nvSpPr>
        <p:spPr>
          <a:xfrm>
            <a:off x="2459046" y="5363359"/>
            <a:ext cx="68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4E5366-FC07-4222-A8A4-F8EFC9B8D713}"/>
              </a:ext>
            </a:extLst>
          </p:cNvPr>
          <p:cNvSpPr txBox="1"/>
          <p:nvPr/>
        </p:nvSpPr>
        <p:spPr>
          <a:xfrm>
            <a:off x="3733144" y="5363359"/>
            <a:ext cx="68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844F0-7D9E-43B2-9BDD-EA32A5A43809}"/>
              </a:ext>
            </a:extLst>
          </p:cNvPr>
          <p:cNvSpPr txBox="1"/>
          <p:nvPr/>
        </p:nvSpPr>
        <p:spPr>
          <a:xfrm>
            <a:off x="9046035" y="4879936"/>
            <a:ext cx="4312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빨갛고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동그랗다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72E142-8BB4-4BE9-84E2-FD758A216CCA}"/>
              </a:ext>
            </a:extLst>
          </p:cNvPr>
          <p:cNvCxnSpPr>
            <a:cxnSpLocks/>
          </p:cNvCxnSpPr>
          <p:nvPr/>
        </p:nvCxnSpPr>
        <p:spPr>
          <a:xfrm>
            <a:off x="9306324" y="5428118"/>
            <a:ext cx="9332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7248F13-BD53-4844-9DDB-2B6FD421B4DF}"/>
              </a:ext>
            </a:extLst>
          </p:cNvPr>
          <p:cNvCxnSpPr>
            <a:cxnSpLocks/>
          </p:cNvCxnSpPr>
          <p:nvPr/>
        </p:nvCxnSpPr>
        <p:spPr>
          <a:xfrm>
            <a:off x="10495286" y="5428118"/>
            <a:ext cx="13644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3CC9A4-1D56-453E-9749-9D3E531BF4BD}"/>
              </a:ext>
            </a:extLst>
          </p:cNvPr>
          <p:cNvSpPr txBox="1"/>
          <p:nvPr/>
        </p:nvSpPr>
        <p:spPr>
          <a:xfrm>
            <a:off x="9567927" y="5409732"/>
            <a:ext cx="68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7A956-DDAB-4D88-B4B6-CAC863464606}"/>
              </a:ext>
            </a:extLst>
          </p:cNvPr>
          <p:cNvSpPr txBox="1"/>
          <p:nvPr/>
        </p:nvSpPr>
        <p:spPr>
          <a:xfrm>
            <a:off x="11182555" y="5409732"/>
            <a:ext cx="68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817735F-A980-4ABB-9B39-52FC060BC2EF}"/>
              </a:ext>
            </a:extLst>
          </p:cNvPr>
          <p:cNvGrpSpPr/>
          <p:nvPr/>
        </p:nvGrpSpPr>
        <p:grpSpPr>
          <a:xfrm>
            <a:off x="5080715" y="4879936"/>
            <a:ext cx="4312769" cy="1034360"/>
            <a:chOff x="4161284" y="1738669"/>
            <a:chExt cx="4312769" cy="1034360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6B5B7AC-BC89-4AFF-B944-536A79E1BF3A}"/>
                </a:ext>
              </a:extLst>
            </p:cNvPr>
            <p:cNvCxnSpPr>
              <a:cxnSpLocks/>
            </p:cNvCxnSpPr>
            <p:nvPr/>
          </p:nvCxnSpPr>
          <p:spPr>
            <a:xfrm>
              <a:off x="4438835" y="2268465"/>
              <a:ext cx="221941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2288F72-474C-4147-BA7E-859A01ACCB8E}"/>
                </a:ext>
              </a:extLst>
            </p:cNvPr>
            <p:cNvCxnSpPr>
              <a:cxnSpLocks/>
            </p:cNvCxnSpPr>
            <p:nvPr/>
          </p:nvCxnSpPr>
          <p:spPr>
            <a:xfrm>
              <a:off x="6892723" y="2263953"/>
              <a:ext cx="93324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603E62-4A59-4389-8F51-A00EA65458A4}"/>
                </a:ext>
              </a:extLst>
            </p:cNvPr>
            <p:cNvSpPr txBox="1"/>
            <p:nvPr/>
          </p:nvSpPr>
          <p:spPr>
            <a:xfrm>
              <a:off x="5203764" y="2249809"/>
              <a:ext cx="68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x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E8454C-81B4-424E-82F0-FE0EC4190FA6}"/>
                </a:ext>
              </a:extLst>
            </p:cNvPr>
            <p:cNvSpPr txBox="1"/>
            <p:nvPr/>
          </p:nvSpPr>
          <p:spPr>
            <a:xfrm>
              <a:off x="7202692" y="2249809"/>
              <a:ext cx="68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56133C-C36B-452F-A6D5-6EC5C35990DB}"/>
                </a:ext>
              </a:extLst>
            </p:cNvPr>
            <p:cNvSpPr txBox="1"/>
            <p:nvPr/>
          </p:nvSpPr>
          <p:spPr>
            <a:xfrm>
              <a:off x="4161284" y="1738669"/>
              <a:ext cx="4312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([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사과가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동그랗다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], 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빨갛고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6C08DE-3FFA-4A25-ADF9-519D2B771454}"/>
              </a:ext>
            </a:extLst>
          </p:cNvPr>
          <p:cNvGrpSpPr/>
          <p:nvPr/>
        </p:nvGrpSpPr>
        <p:grpSpPr>
          <a:xfrm>
            <a:off x="1899924" y="2423513"/>
            <a:ext cx="5177532" cy="3876700"/>
            <a:chOff x="1899924" y="2423513"/>
            <a:chExt cx="5177532" cy="3876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1AC1472-1BA4-4EAC-A53F-162B04AF7FB6}"/>
                </a:ext>
              </a:extLst>
            </p:cNvPr>
            <p:cNvSpPr/>
            <p:nvPr/>
          </p:nvSpPr>
          <p:spPr>
            <a:xfrm>
              <a:off x="5961888" y="2423513"/>
              <a:ext cx="1115568" cy="405034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829A9BE-F86F-41A8-BC3F-2E0E3C6F5B2E}"/>
                </a:ext>
              </a:extLst>
            </p:cNvPr>
            <p:cNvSpPr/>
            <p:nvPr/>
          </p:nvSpPr>
          <p:spPr>
            <a:xfrm>
              <a:off x="1899924" y="3886189"/>
              <a:ext cx="3211944" cy="2414024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8EADFEB-0A02-4511-BA39-A77012766B22}"/>
              </a:ext>
            </a:extLst>
          </p:cNvPr>
          <p:cNvGrpSpPr/>
          <p:nvPr/>
        </p:nvGrpSpPr>
        <p:grpSpPr>
          <a:xfrm>
            <a:off x="5104613" y="2423513"/>
            <a:ext cx="3727747" cy="3876700"/>
            <a:chOff x="3695002" y="2423513"/>
            <a:chExt cx="3727747" cy="38767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E3F7106-7C7F-43A1-87CB-2052588D3A59}"/>
                </a:ext>
              </a:extLst>
            </p:cNvPr>
            <p:cNvSpPr/>
            <p:nvPr/>
          </p:nvSpPr>
          <p:spPr>
            <a:xfrm>
              <a:off x="5961888" y="2423513"/>
              <a:ext cx="1115568" cy="405034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6983C02-930E-44EB-9778-819899980C3F}"/>
                </a:ext>
              </a:extLst>
            </p:cNvPr>
            <p:cNvSpPr/>
            <p:nvPr/>
          </p:nvSpPr>
          <p:spPr>
            <a:xfrm>
              <a:off x="3695002" y="3886189"/>
              <a:ext cx="3727747" cy="2414024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629F02D-6EE6-4110-9D04-85B45288F234}"/>
              </a:ext>
            </a:extLst>
          </p:cNvPr>
          <p:cNvGrpSpPr/>
          <p:nvPr/>
        </p:nvGrpSpPr>
        <p:grpSpPr>
          <a:xfrm>
            <a:off x="8734858" y="2431779"/>
            <a:ext cx="3787241" cy="3867562"/>
            <a:chOff x="5961887" y="2423513"/>
            <a:chExt cx="3787241" cy="386756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18ADE2F-2795-451B-8870-E9B5B355CA58}"/>
                </a:ext>
              </a:extLst>
            </p:cNvPr>
            <p:cNvSpPr/>
            <p:nvPr/>
          </p:nvSpPr>
          <p:spPr>
            <a:xfrm>
              <a:off x="5961887" y="2423513"/>
              <a:ext cx="1602321" cy="405034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95CD9A2-BB6E-4FC9-BF42-19285BD5C8FC}"/>
                </a:ext>
              </a:extLst>
            </p:cNvPr>
            <p:cNvSpPr/>
            <p:nvPr/>
          </p:nvSpPr>
          <p:spPr>
            <a:xfrm>
              <a:off x="6021381" y="3877051"/>
              <a:ext cx="3727747" cy="2414024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720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Word2Vec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72FC0E-69B7-4CF0-918A-62A8050DE0FB}"/>
              </a:ext>
            </a:extLst>
          </p:cNvPr>
          <p:cNvSpPr/>
          <p:nvPr/>
        </p:nvSpPr>
        <p:spPr>
          <a:xfrm>
            <a:off x="3130869" y="4079112"/>
            <a:ext cx="785778" cy="83415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endParaRPr lang="ko-KR" altLang="en-US" dirty="0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782CDC-8F10-4E70-87CB-85A0DC3CB71C}"/>
              </a:ext>
            </a:extLst>
          </p:cNvPr>
          <p:cNvSpPr/>
          <p:nvPr/>
        </p:nvSpPr>
        <p:spPr>
          <a:xfrm>
            <a:off x="6447100" y="4061344"/>
            <a:ext cx="785778" cy="83415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w’</a:t>
            </a:r>
            <a:endParaRPr lang="ko-KR" altLang="en-US" dirty="0">
              <a:noFill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DF5A3E-C479-4568-8EAC-BCC869D1C2AF}"/>
              </a:ext>
            </a:extLst>
          </p:cNvPr>
          <p:cNvSpPr/>
          <p:nvPr/>
        </p:nvSpPr>
        <p:spPr>
          <a:xfrm>
            <a:off x="5801762" y="3263307"/>
            <a:ext cx="53266" cy="25853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2BDE38-2015-46BC-AAB8-466FC710297E}"/>
              </a:ext>
            </a:extLst>
          </p:cNvPr>
          <p:cNvSpPr txBox="1"/>
          <p:nvPr/>
        </p:nvSpPr>
        <p:spPr>
          <a:xfrm>
            <a:off x="4615649" y="5838238"/>
            <a:ext cx="301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Hidden Layer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3753A8-9DA9-4160-B292-8B0B879B44D3}"/>
              </a:ext>
            </a:extLst>
          </p:cNvPr>
          <p:cNvSpPr/>
          <p:nvPr/>
        </p:nvSpPr>
        <p:spPr>
          <a:xfrm>
            <a:off x="7784694" y="4267489"/>
            <a:ext cx="2053406" cy="421866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810D4-0972-44B8-ADE1-353E393B785A}"/>
              </a:ext>
            </a:extLst>
          </p:cNvPr>
          <p:cNvSpPr txBox="1"/>
          <p:nvPr/>
        </p:nvSpPr>
        <p:spPr>
          <a:xfrm>
            <a:off x="8124710" y="4251522"/>
            <a:ext cx="1781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Soft Max</a:t>
            </a:r>
            <a:endParaRPr lang="ko-KR" altLang="en-US" sz="24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292A955-6B8F-4677-96A6-E8AF6E3128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82128" y="3890642"/>
            <a:ext cx="3933" cy="1979868"/>
          </a:xfrm>
          <a:prstGeom prst="bentConnector3">
            <a:avLst>
              <a:gd name="adj1" fmla="val -5812357"/>
            </a:avLst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6AB81D-6C5D-41CB-9E67-78553F108950}"/>
              </a:ext>
            </a:extLst>
          </p:cNvPr>
          <p:cNvSpPr txBox="1"/>
          <p:nvPr/>
        </p:nvSpPr>
        <p:spPr>
          <a:xfrm>
            <a:off x="9498000" y="5148594"/>
            <a:ext cx="3015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Cost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F25B00F-CDBC-4F64-900D-A930816792BA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1869016" y="2511418"/>
            <a:ext cx="3334748" cy="1443783"/>
          </a:xfrm>
          <a:prstGeom prst="curved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EB318449-1903-4130-ABA6-BEFB5991E3B8}"/>
              </a:ext>
            </a:extLst>
          </p:cNvPr>
          <p:cNvCxnSpPr>
            <a:cxnSpLocks/>
          </p:cNvCxnSpPr>
          <p:nvPr/>
        </p:nvCxnSpPr>
        <p:spPr>
          <a:xfrm>
            <a:off x="7617041" y="2530005"/>
            <a:ext cx="3485966" cy="1686807"/>
          </a:xfrm>
          <a:prstGeom prst="curved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FB6AC24-8DA5-46BF-8477-6F4FCC8015DE}"/>
              </a:ext>
            </a:extLst>
          </p:cNvPr>
          <p:cNvGrpSpPr/>
          <p:nvPr/>
        </p:nvGrpSpPr>
        <p:grpSpPr>
          <a:xfrm>
            <a:off x="4161284" y="1738669"/>
            <a:ext cx="4312769" cy="1034360"/>
            <a:chOff x="4161284" y="1738669"/>
            <a:chExt cx="4312769" cy="103436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2ADB156-8E9E-49EA-B949-8256147D135B}"/>
                </a:ext>
              </a:extLst>
            </p:cNvPr>
            <p:cNvCxnSpPr>
              <a:cxnSpLocks/>
            </p:cNvCxnSpPr>
            <p:nvPr/>
          </p:nvCxnSpPr>
          <p:spPr>
            <a:xfrm>
              <a:off x="4438835" y="2268465"/>
              <a:ext cx="221941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648752C-43D9-4227-AC70-29881D420E69}"/>
                </a:ext>
              </a:extLst>
            </p:cNvPr>
            <p:cNvCxnSpPr>
              <a:cxnSpLocks/>
            </p:cNvCxnSpPr>
            <p:nvPr/>
          </p:nvCxnSpPr>
          <p:spPr>
            <a:xfrm>
              <a:off x="6892723" y="2263953"/>
              <a:ext cx="93324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8320E-6BCA-49F3-BB70-689B1DC867D2}"/>
                </a:ext>
              </a:extLst>
            </p:cNvPr>
            <p:cNvSpPr txBox="1"/>
            <p:nvPr/>
          </p:nvSpPr>
          <p:spPr>
            <a:xfrm>
              <a:off x="5203764" y="2249809"/>
              <a:ext cx="68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x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5F3666-39BB-4480-B0B3-099B4F620BEB}"/>
                </a:ext>
              </a:extLst>
            </p:cNvPr>
            <p:cNvSpPr txBox="1"/>
            <p:nvPr/>
          </p:nvSpPr>
          <p:spPr>
            <a:xfrm>
              <a:off x="7202692" y="2249809"/>
              <a:ext cx="68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928C8E-00BE-49BF-B3A1-B1A067FAF98D}"/>
                </a:ext>
              </a:extLst>
            </p:cNvPr>
            <p:cNvSpPr txBox="1"/>
            <p:nvPr/>
          </p:nvSpPr>
          <p:spPr>
            <a:xfrm>
              <a:off x="4161284" y="1738669"/>
              <a:ext cx="4312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([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사과가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동그랗다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], 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빨갛고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749C1CE-2756-4193-BD88-A87A7956A277}"/>
              </a:ext>
            </a:extLst>
          </p:cNvPr>
          <p:cNvSpPr txBox="1"/>
          <p:nvPr/>
        </p:nvSpPr>
        <p:spPr>
          <a:xfrm>
            <a:off x="4153529" y="4082472"/>
            <a:ext cx="907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9B821B4-460A-4B2B-9BCA-5874AFEF22F0}"/>
              </a:ext>
            </a:extLst>
          </p:cNvPr>
          <p:cNvSpPr/>
          <p:nvPr/>
        </p:nvSpPr>
        <p:spPr>
          <a:xfrm>
            <a:off x="4105910" y="3603751"/>
            <a:ext cx="1317647" cy="1904453"/>
          </a:xfrm>
          <a:prstGeom prst="rightArrow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961341-4CD5-47FA-B4CF-6B48C7C01E13}"/>
              </a:ext>
            </a:extLst>
          </p:cNvPr>
          <p:cNvSpPr txBox="1"/>
          <p:nvPr/>
        </p:nvSpPr>
        <p:spPr>
          <a:xfrm>
            <a:off x="10521006" y="4227690"/>
            <a:ext cx="252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(0,1,0)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BB986E-9825-4BD4-841C-2410FE34A057}"/>
              </a:ext>
            </a:extLst>
          </p:cNvPr>
          <p:cNvSpPr txBox="1"/>
          <p:nvPr/>
        </p:nvSpPr>
        <p:spPr>
          <a:xfrm>
            <a:off x="1179458" y="3955202"/>
            <a:ext cx="301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(1,0,0)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B1B88B-EB12-4D1C-8CD3-51BEE36A8772}"/>
              </a:ext>
            </a:extLst>
          </p:cNvPr>
          <p:cNvSpPr txBox="1"/>
          <p:nvPr/>
        </p:nvSpPr>
        <p:spPr>
          <a:xfrm>
            <a:off x="1184554" y="4540816"/>
            <a:ext cx="301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(0,0,1)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243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Word2Vec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8611E7-3C43-432A-812B-188D554F4B7D}"/>
              </a:ext>
            </a:extLst>
          </p:cNvPr>
          <p:cNvSpPr/>
          <p:nvPr/>
        </p:nvSpPr>
        <p:spPr>
          <a:xfrm>
            <a:off x="3305580" y="3507130"/>
            <a:ext cx="2203036" cy="10260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09F228C0-078E-4B2E-8922-6CB64D05EB8B}"/>
              </a:ext>
            </a:extLst>
          </p:cNvPr>
          <p:cNvSpPr/>
          <p:nvPr/>
        </p:nvSpPr>
        <p:spPr>
          <a:xfrm rot="5400000">
            <a:off x="1250543" y="1864859"/>
            <a:ext cx="328600" cy="1113175"/>
          </a:xfrm>
          <a:prstGeom prst="leftBrace">
            <a:avLst>
              <a:gd name="adj1" fmla="val 55392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7F9B7-14EA-4086-A5A0-022F25AE0454}"/>
              </a:ext>
            </a:extLst>
          </p:cNvPr>
          <p:cNvSpPr txBox="1"/>
          <p:nvPr/>
        </p:nvSpPr>
        <p:spPr>
          <a:xfrm>
            <a:off x="2731351" y="3805384"/>
            <a:ext cx="65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4171C825-B1DA-4014-B4A9-D0930EA32BD2}"/>
              </a:ext>
            </a:extLst>
          </p:cNvPr>
          <p:cNvSpPr/>
          <p:nvPr/>
        </p:nvSpPr>
        <p:spPr>
          <a:xfrm>
            <a:off x="2962376" y="3502558"/>
            <a:ext cx="360076" cy="1026087"/>
          </a:xfrm>
          <a:prstGeom prst="leftBrace">
            <a:avLst>
              <a:gd name="adj1" fmla="val 55392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81C95-1A62-4C05-95D9-2F717321E5CD}"/>
              </a:ext>
            </a:extLst>
          </p:cNvPr>
          <p:cNvSpPr txBox="1"/>
          <p:nvPr/>
        </p:nvSpPr>
        <p:spPr>
          <a:xfrm>
            <a:off x="858256" y="1872765"/>
            <a:ext cx="122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단어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6C052981-E4BA-446B-AA6A-D89AB3A6F488}"/>
              </a:ext>
            </a:extLst>
          </p:cNvPr>
          <p:cNvSpPr/>
          <p:nvPr/>
        </p:nvSpPr>
        <p:spPr>
          <a:xfrm rot="16200000">
            <a:off x="4298385" y="3552658"/>
            <a:ext cx="186665" cy="2196755"/>
          </a:xfrm>
          <a:prstGeom prst="leftBrace">
            <a:avLst>
              <a:gd name="adj1" fmla="val 55392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B1F07-238D-4442-BBCE-229D6CCE5724}"/>
              </a:ext>
            </a:extLst>
          </p:cNvPr>
          <p:cNvSpPr txBox="1"/>
          <p:nvPr/>
        </p:nvSpPr>
        <p:spPr>
          <a:xfrm>
            <a:off x="3105858" y="4886806"/>
            <a:ext cx="240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 Size =5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98338C-8668-4CB8-AF4A-8FAB55A7F4D6}"/>
              </a:ext>
            </a:extLst>
          </p:cNvPr>
          <p:cNvSpPr/>
          <p:nvPr/>
        </p:nvSpPr>
        <p:spPr>
          <a:xfrm rot="10800000">
            <a:off x="8533337" y="3630869"/>
            <a:ext cx="1260057" cy="21559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DD6E5DA-79F6-4A5D-AFC7-D19C39629464}"/>
              </a:ext>
            </a:extLst>
          </p:cNvPr>
          <p:cNvCxnSpPr>
            <a:cxnSpLocks/>
          </p:cNvCxnSpPr>
          <p:nvPr/>
        </p:nvCxnSpPr>
        <p:spPr>
          <a:xfrm flipH="1">
            <a:off x="3305311" y="2496213"/>
            <a:ext cx="671274" cy="10260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8A451A2-6C57-442F-97A5-5DDBD7688443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4757532" y="2496213"/>
            <a:ext cx="732564" cy="10260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7889B63-3235-4E96-9F8D-FA15249047E2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8533337" y="2659175"/>
            <a:ext cx="265463" cy="97872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0033F5C-2DB0-48D8-9D0B-4D055A58CE98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9584578" y="2659175"/>
            <a:ext cx="191979" cy="9486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0558FD-4089-419B-8377-AE0CB4BE1AAC}"/>
              </a:ext>
            </a:extLst>
          </p:cNvPr>
          <p:cNvSpPr/>
          <p:nvPr/>
        </p:nvSpPr>
        <p:spPr>
          <a:xfrm>
            <a:off x="2819183" y="1560553"/>
            <a:ext cx="2786101" cy="484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5FA-19B0-42A4-99B5-C36126D6C2E4}"/>
              </a:ext>
            </a:extLst>
          </p:cNvPr>
          <p:cNvSpPr txBox="1"/>
          <p:nvPr/>
        </p:nvSpPr>
        <p:spPr>
          <a:xfrm>
            <a:off x="320376" y="5278197"/>
            <a:ext cx="249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최종워드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벡터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F013E5C-C804-480F-A4B6-672DB6E1C7C7}"/>
              </a:ext>
            </a:extLst>
          </p:cNvPr>
          <p:cNvCxnSpPr>
            <a:cxnSpLocks/>
          </p:cNvCxnSpPr>
          <p:nvPr/>
        </p:nvCxnSpPr>
        <p:spPr>
          <a:xfrm>
            <a:off x="320375" y="5852937"/>
            <a:ext cx="22604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30A65B19-C596-42C4-8903-1C9C9A49DCE9}"/>
              </a:ext>
            </a:extLst>
          </p:cNvPr>
          <p:cNvCxnSpPr>
            <a:cxnSpLocks/>
            <a:stCxn id="29" idx="1"/>
            <a:endCxn id="31" idx="0"/>
          </p:cNvCxnSpPr>
          <p:nvPr/>
        </p:nvCxnSpPr>
        <p:spPr>
          <a:xfrm rot="10800000" flipV="1">
            <a:off x="1569781" y="3982551"/>
            <a:ext cx="1249403" cy="129564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6779E60-9C54-413C-BF8E-DF31B12B1EA3}"/>
              </a:ext>
            </a:extLst>
          </p:cNvPr>
          <p:cNvSpPr txBox="1"/>
          <p:nvPr/>
        </p:nvSpPr>
        <p:spPr>
          <a:xfrm>
            <a:off x="-93665" y="5165243"/>
            <a:ext cx="631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4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7CC17CA-CB37-458D-8C90-06AA34C91DD8}"/>
              </a:ext>
            </a:extLst>
          </p:cNvPr>
          <p:cNvSpPr/>
          <p:nvPr/>
        </p:nvSpPr>
        <p:spPr>
          <a:xfrm>
            <a:off x="3971754" y="2079135"/>
            <a:ext cx="785778" cy="83415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endParaRPr lang="ko-KR" altLang="en-US" dirty="0">
              <a:noFill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DEE5000-59E8-48B2-BEAB-899FEA22436C}"/>
              </a:ext>
            </a:extLst>
          </p:cNvPr>
          <p:cNvSpPr/>
          <p:nvPr/>
        </p:nvSpPr>
        <p:spPr>
          <a:xfrm>
            <a:off x="8798800" y="2242097"/>
            <a:ext cx="785778" cy="83415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w’</a:t>
            </a:r>
            <a:endParaRPr lang="ko-KR" altLang="en-US" dirty="0">
              <a:noFill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3924EE-BF40-44ED-BA68-6F83316C5734}"/>
              </a:ext>
            </a:extLst>
          </p:cNvPr>
          <p:cNvSpPr txBox="1"/>
          <p:nvPr/>
        </p:nvSpPr>
        <p:spPr>
          <a:xfrm>
            <a:off x="9081561" y="6272041"/>
            <a:ext cx="32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id="{5CB5DE81-9656-48C9-8D70-8FFB523ABE4B}"/>
              </a:ext>
            </a:extLst>
          </p:cNvPr>
          <p:cNvSpPr/>
          <p:nvPr/>
        </p:nvSpPr>
        <p:spPr>
          <a:xfrm rot="16200000">
            <a:off x="9009338" y="5458758"/>
            <a:ext cx="439169" cy="1095268"/>
          </a:xfrm>
          <a:prstGeom prst="leftBrace">
            <a:avLst>
              <a:gd name="adj1" fmla="val 55392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왼쪽 중괄호 46">
            <a:extLst>
              <a:ext uri="{FF2B5EF4-FFF2-40B4-BE49-F238E27FC236}">
                <a16:creationId xmlns:a16="http://schemas.microsoft.com/office/drawing/2014/main" id="{3F462554-B70E-4F82-B7B6-68A1D1E1725B}"/>
              </a:ext>
            </a:extLst>
          </p:cNvPr>
          <p:cNvSpPr/>
          <p:nvPr/>
        </p:nvSpPr>
        <p:spPr>
          <a:xfrm rot="10800000">
            <a:off x="9805754" y="3637898"/>
            <a:ext cx="317736" cy="2155937"/>
          </a:xfrm>
          <a:prstGeom prst="leftBrace">
            <a:avLst>
              <a:gd name="adj1" fmla="val 55392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003259-3153-4204-B04A-74714246D8DD}"/>
              </a:ext>
            </a:extLst>
          </p:cNvPr>
          <p:cNvSpPr txBox="1"/>
          <p:nvPr/>
        </p:nvSpPr>
        <p:spPr>
          <a:xfrm>
            <a:off x="10318869" y="4551863"/>
            <a:ext cx="252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 Size</a:t>
            </a:r>
          </a:p>
          <a:p>
            <a:r>
              <a:rPr lang="en-US" altLang="ko-KR" dirty="0"/>
              <a:t> = 5 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8FDA77-3219-476E-9E54-B65BC517095F}"/>
              </a:ext>
            </a:extLst>
          </p:cNvPr>
          <p:cNvSpPr txBox="1"/>
          <p:nvPr/>
        </p:nvSpPr>
        <p:spPr>
          <a:xfrm>
            <a:off x="10727408" y="2902651"/>
            <a:ext cx="252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(0,1,0)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250B30-0634-4FF6-9F52-79233EBD101A}"/>
              </a:ext>
            </a:extLst>
          </p:cNvPr>
          <p:cNvSpPr txBox="1"/>
          <p:nvPr/>
        </p:nvSpPr>
        <p:spPr>
          <a:xfrm>
            <a:off x="718714" y="2667491"/>
            <a:ext cx="301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(1,0,0)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0EA2A9-A752-4A5B-9211-7F7AAD7ABACA}"/>
              </a:ext>
            </a:extLst>
          </p:cNvPr>
          <p:cNvSpPr txBox="1"/>
          <p:nvPr/>
        </p:nvSpPr>
        <p:spPr>
          <a:xfrm>
            <a:off x="723810" y="3253105"/>
            <a:ext cx="301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(0,0,1)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057D0A-651B-4C93-8920-004E06A1DC25}"/>
              </a:ext>
            </a:extLst>
          </p:cNvPr>
          <p:cNvSpPr txBox="1"/>
          <p:nvPr/>
        </p:nvSpPr>
        <p:spPr>
          <a:xfrm>
            <a:off x="3443734" y="3502340"/>
            <a:ext cx="3015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1,  2   3   4   5</a:t>
            </a: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6   7   8   9  10</a:t>
            </a: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11 12 13 14 15</a:t>
            </a:r>
          </a:p>
          <a:p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E0AF57-8457-4B86-BCCE-2A58EE04AE0E}"/>
              </a:ext>
            </a:extLst>
          </p:cNvPr>
          <p:cNvSpPr txBox="1"/>
          <p:nvPr/>
        </p:nvSpPr>
        <p:spPr>
          <a:xfrm>
            <a:off x="6061233" y="2392290"/>
            <a:ext cx="240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[1, 2, 3, 4, 5 ]</a:t>
            </a:r>
            <a:endParaRPr lang="ko-KR" altLang="en-US" sz="2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A5A2C-F4B8-4CE0-A6A1-A03C2BF10636}"/>
              </a:ext>
            </a:extLst>
          </p:cNvPr>
          <p:cNvSpPr txBox="1"/>
          <p:nvPr/>
        </p:nvSpPr>
        <p:spPr>
          <a:xfrm>
            <a:off x="5759338" y="3314660"/>
            <a:ext cx="240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[11, 12, 13, 14, 15 ]</a:t>
            </a:r>
            <a:endParaRPr lang="ko-KR" altLang="en-US" sz="2000" dirty="0"/>
          </a:p>
        </p:txBody>
      </p: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00F88C9-0DD1-4CBB-888E-2B4DBA9BC52E}"/>
              </a:ext>
            </a:extLst>
          </p:cNvPr>
          <p:cNvSpPr/>
          <p:nvPr/>
        </p:nvSpPr>
        <p:spPr>
          <a:xfrm>
            <a:off x="6359765" y="2529696"/>
            <a:ext cx="964271" cy="2747259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7EBF99-0DDC-4C7D-98E3-2AEED4C95417}"/>
              </a:ext>
            </a:extLst>
          </p:cNvPr>
          <p:cNvSpPr txBox="1"/>
          <p:nvPr/>
        </p:nvSpPr>
        <p:spPr>
          <a:xfrm>
            <a:off x="5646769" y="4751591"/>
            <a:ext cx="2402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[12, 14, 16, 18, 20]</a:t>
            </a:r>
          </a:p>
          <a:p>
            <a:pPr algn="ctr"/>
            <a:r>
              <a:rPr lang="en-US" altLang="ko-KR" sz="2000" dirty="0"/>
              <a:t>or</a:t>
            </a:r>
          </a:p>
          <a:p>
            <a:pPr algn="ctr"/>
            <a:r>
              <a:rPr lang="en-US" altLang="ko-KR" sz="2000" dirty="0"/>
              <a:t>[6, 7, 8, 9, 10]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3360A3F-1383-4A54-ABB9-F33BFB7B3B33}"/>
              </a:ext>
            </a:extLst>
          </p:cNvPr>
          <p:cNvSpPr/>
          <p:nvPr/>
        </p:nvSpPr>
        <p:spPr>
          <a:xfrm>
            <a:off x="8912506" y="3630869"/>
            <a:ext cx="460311" cy="21559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A75A3D55-8754-4164-B2C6-4C1F1042FD2B}"/>
              </a:ext>
            </a:extLst>
          </p:cNvPr>
          <p:cNvSpPr/>
          <p:nvPr/>
        </p:nvSpPr>
        <p:spPr>
          <a:xfrm rot="16200000">
            <a:off x="3705801" y="1299132"/>
            <a:ext cx="964271" cy="3792300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화살표: 아래쪽 78">
            <a:extLst>
              <a:ext uri="{FF2B5EF4-FFF2-40B4-BE49-F238E27FC236}">
                <a16:creationId xmlns:a16="http://schemas.microsoft.com/office/drawing/2014/main" id="{60E0F75F-F855-48FB-B17B-54AF7E3046A5}"/>
              </a:ext>
            </a:extLst>
          </p:cNvPr>
          <p:cNvSpPr/>
          <p:nvPr/>
        </p:nvSpPr>
        <p:spPr>
          <a:xfrm rot="14367684">
            <a:off x="7477421" y="3854987"/>
            <a:ext cx="964271" cy="2593604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화살표: 아래쪽 79">
            <a:extLst>
              <a:ext uri="{FF2B5EF4-FFF2-40B4-BE49-F238E27FC236}">
                <a16:creationId xmlns:a16="http://schemas.microsoft.com/office/drawing/2014/main" id="{8A2C84EC-C142-479C-96F7-4320BBDB9D23}"/>
              </a:ext>
            </a:extLst>
          </p:cNvPr>
          <p:cNvSpPr/>
          <p:nvPr/>
        </p:nvSpPr>
        <p:spPr>
          <a:xfrm rot="14367684">
            <a:off x="10013375" y="2307081"/>
            <a:ext cx="964271" cy="2593604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31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7" grpId="0"/>
      <p:bldP spid="70" grpId="0"/>
      <p:bldP spid="71" grpId="0"/>
      <p:bldP spid="73" grpId="0" animBg="1"/>
      <p:bldP spid="74" grpId="0"/>
      <p:bldP spid="77" grpId="0" animBg="1"/>
      <p:bldP spid="78" grpId="0" animBg="1"/>
      <p:bldP spid="79" grpId="0" animBg="1"/>
      <p:bldP spid="8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718</Words>
  <Application>Microsoft Office PowerPoint</Application>
  <PresentationFormat>와이드스크린</PresentationFormat>
  <Paragraphs>175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12롯데마트드림Bold</vt:lpstr>
      <vt:lpstr>12롯데마트드림Light</vt:lpstr>
      <vt:lpstr>12롯데마트드림Medium</vt:lpstr>
      <vt:lpstr>나눔고딕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CSH</cp:lastModifiedBy>
  <cp:revision>182</cp:revision>
  <dcterms:created xsi:type="dcterms:W3CDTF">2017-07-26T09:20:04Z</dcterms:created>
  <dcterms:modified xsi:type="dcterms:W3CDTF">2018-04-10T15:59:29Z</dcterms:modified>
</cp:coreProperties>
</file>