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276" r:id="rId4"/>
    <p:sldId id="256" r:id="rId5"/>
    <p:sldId id="277" r:id="rId6"/>
    <p:sldId id="285" r:id="rId7"/>
    <p:sldId id="287" r:id="rId8"/>
    <p:sldId id="280" r:id="rId9"/>
    <p:sldId id="290" r:id="rId10"/>
    <p:sldId id="282" r:id="rId11"/>
    <p:sldId id="284" r:id="rId12"/>
    <p:sldId id="27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391" autoAdjust="0"/>
  </p:normalViewPr>
  <p:slideViewPr>
    <p:cSldViewPr>
      <p:cViewPr varScale="1">
        <p:scale>
          <a:sx n="42" d="100"/>
          <a:sy n="42" d="100"/>
        </p:scale>
        <p:origin x="-19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9167-64DF-4EA1-8FED-C310AB5DC3E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1C5E-83DD-485E-B73C-EB5BCDFE8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5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61C5E-83DD-485E-B73C-EB5BCDFE82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7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61C5E-83DD-485E-B73C-EB5BCDFE82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2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61C5E-83DD-485E-B73C-EB5BCDFE82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61C5E-83DD-485E-B73C-EB5BCDFE82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0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altLang="ko-KR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61C5E-83DD-485E-B73C-EB5BCDFE82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61C5E-83DD-485E-B73C-EB5BCDFE82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8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61C5E-83DD-485E-B73C-EB5BCDFE82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3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61C5E-83DD-485E-B73C-EB5BCDFE82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9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5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8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1D5C-D31F-472F-BC26-7750803B409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90D5-8E19-40C9-9049-C00CBA8CA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persegfault.com/managing-memory-in-unity3d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8167" y="2204864"/>
            <a:ext cx="5744153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/>
              <a:t>Unity</a:t>
            </a:r>
            <a:r>
              <a:rPr lang="ko-KR" altLang="en-US" sz="7200" b="1" dirty="0" smtClean="0"/>
              <a:t>의 </a:t>
            </a:r>
            <a:r>
              <a:rPr lang="en-US" altLang="ko-KR" sz="7200" b="1" dirty="0" smtClean="0"/>
              <a:t/>
            </a:r>
            <a:br>
              <a:rPr lang="en-US" altLang="ko-KR" sz="7200" b="1" dirty="0" smtClean="0"/>
            </a:br>
            <a:r>
              <a:rPr lang="ko-KR" altLang="en-US" sz="7200" b="1" dirty="0" smtClean="0"/>
              <a:t>메모리관리</a:t>
            </a:r>
            <a:endParaRPr lang="en-US" altLang="ko-KR" sz="7200" b="1" dirty="0" smtClean="0"/>
          </a:p>
          <a:p>
            <a:pPr algn="ctr"/>
            <a:endParaRPr lang="en-US" altLang="ko-KR" sz="1050" i="1" dirty="0" smtClean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8167" y="1628800"/>
            <a:ext cx="5744153" cy="3168352"/>
          </a:xfrm>
          <a:prstGeom prst="rect">
            <a:avLst/>
          </a:prstGeom>
          <a:noFill/>
          <a:ln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962421" y="2204864"/>
            <a:ext cx="1249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08167" y="1844824"/>
            <a:ext cx="574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Unity Tip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5756252"/>
            <a:ext cx="4644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2015742004 </a:t>
            </a:r>
          </a:p>
          <a:p>
            <a:pPr algn="r"/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고현지</a:t>
            </a:r>
            <a:endParaRPr lang="ko-KR" altLang="en-US" sz="24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9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907704" y="83695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Native Heap</a:t>
            </a:r>
            <a:r>
              <a:rPr lang="ko-KR" altLang="en-US" sz="1400" i="1" dirty="0" smtClean="0"/>
              <a:t>영역</a:t>
            </a:r>
            <a:endParaRPr lang="en-US" altLang="ko-KR" sz="1400" i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9512" y="836954"/>
            <a:ext cx="3096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9512" y="2199922"/>
            <a:ext cx="8863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latin typeface="+mn-ea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51519" y="-17976"/>
            <a:ext cx="5256585" cy="100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메모리</a:t>
            </a:r>
            <a:r>
              <a:rPr lang="en-US" altLang="ko-KR" sz="32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체적화</a:t>
            </a:r>
            <a:endParaRPr lang="ko-KR" altLang="en-US" sz="32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98" y="1628800"/>
            <a:ext cx="872777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 [ Asset</a:t>
            </a:r>
            <a:r>
              <a:rPr lang="ko-KR" altLang="en-US" sz="2800" b="1" dirty="0">
                <a:latin typeface="+mn-ea"/>
              </a:rPr>
              <a:t>이 자동으로 해제되지 않는 </a:t>
            </a:r>
            <a:r>
              <a:rPr lang="ko-KR" altLang="en-US" sz="2800" b="1" dirty="0" smtClean="0">
                <a:latin typeface="+mn-ea"/>
              </a:rPr>
              <a:t>경우 </a:t>
            </a:r>
            <a:r>
              <a:rPr lang="en-US" altLang="ko-KR" sz="2800" b="1" dirty="0" smtClean="0">
                <a:latin typeface="+mn-ea"/>
              </a:rPr>
              <a:t>]</a:t>
            </a:r>
          </a:p>
          <a:p>
            <a:endParaRPr lang="en-US" altLang="ko-KR" sz="800" b="1" dirty="0" smtClean="0"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DontDestroyOnLoad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(Object target)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함수를 통해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개발자에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의해 다른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Scene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Loading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되더라도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Destroy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되지 않도록 지정해둔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경우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sz="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Script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내에서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Scene Object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참조하고 있는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4077072"/>
            <a:ext cx="8612338" cy="2448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Unity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Scene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Load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되는 시점에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24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해당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Scene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의 모든 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Asset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을 자동으로 같이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Load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하지만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24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이러한 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Asset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을 해제할 유일한 방법은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24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2400" b="1" u="sng" dirty="0">
                <a:solidFill>
                  <a:schemeClr val="tx1"/>
                </a:solidFill>
                <a:latin typeface="+mn-ea"/>
              </a:rPr>
              <a:t>Scene</a:t>
            </a:r>
            <a:r>
              <a:rPr lang="ko-KR" altLang="en-US" sz="2400" b="1" u="sng" dirty="0">
                <a:solidFill>
                  <a:schemeClr val="tx1"/>
                </a:solidFill>
                <a:latin typeface="+mn-ea"/>
              </a:rPr>
              <a:t>을 다시 로드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하거나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24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2400" b="1" u="sng" dirty="0">
                <a:solidFill>
                  <a:schemeClr val="tx1"/>
                </a:solidFill>
                <a:latin typeface="+mn-ea"/>
              </a:rPr>
              <a:t>다른 </a:t>
            </a:r>
            <a:r>
              <a:rPr lang="en-US" altLang="ko-KR" sz="2400" b="1" u="sng" dirty="0">
                <a:solidFill>
                  <a:schemeClr val="tx1"/>
                </a:solidFill>
                <a:latin typeface="+mn-ea"/>
              </a:rPr>
              <a:t>Scene</a:t>
            </a:r>
            <a:r>
              <a:rPr lang="ko-KR" altLang="en-US" sz="2400" b="1" u="sng" dirty="0">
                <a:solidFill>
                  <a:schemeClr val="tx1"/>
                </a:solidFill>
                <a:latin typeface="+mn-ea"/>
              </a:rPr>
              <a:t>으로 전환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하는 방법밖에 없다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14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475656" y="518731"/>
            <a:ext cx="1800200" cy="83642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dirty="0" smtClean="0">
                <a:latin typeface="+mj-ea"/>
              </a:rPr>
              <a:t>출</a:t>
            </a:r>
            <a:r>
              <a:rPr lang="ko-KR" altLang="en-US" b="1" dirty="0">
                <a:latin typeface="+mj-ea"/>
              </a:rPr>
              <a:t>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51920" y="332656"/>
            <a:ext cx="5040560" cy="626469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879812" y="908720"/>
            <a:ext cx="792088" cy="0"/>
          </a:xfrm>
          <a:prstGeom prst="line">
            <a:avLst/>
          </a:prstGeom>
          <a:ln w="38100">
            <a:solidFill>
              <a:schemeClr val="tx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95936" y="692696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  <a:hlinkClick r:id="rId2"/>
              </a:rPr>
              <a:t>http</a:t>
            </a:r>
            <a:r>
              <a:rPr lang="en-US" altLang="ko-KR" dirty="0">
                <a:latin typeface="+mn-ea"/>
                <a:hlinkClick r:id="rId2"/>
              </a:rPr>
              <a:t>://www.supersegfault.com/managing-memory-in-unity3d</a:t>
            </a:r>
            <a:r>
              <a:rPr lang="en-US" altLang="ko-KR" dirty="0" smtClean="0">
                <a:latin typeface="+mn-ea"/>
                <a:hlinkClick r:id="rId2"/>
              </a:rPr>
              <a:t>/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http://dkdlel072.tistory.com/280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444695"/>
            <a:ext cx="6283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381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1475656" y="518731"/>
            <a:ext cx="1800200" cy="83642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dirty="0" smtClean="0">
                <a:latin typeface="+mj-ea"/>
              </a:rPr>
              <a:t>목차</a:t>
            </a:r>
            <a:endParaRPr lang="ko-KR" altLang="en-US" b="1" dirty="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332656"/>
            <a:ext cx="5040560" cy="626469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879812" y="908720"/>
            <a:ext cx="792088" cy="0"/>
          </a:xfrm>
          <a:prstGeom prst="line">
            <a:avLst/>
          </a:prstGeom>
          <a:ln w="38100">
            <a:solidFill>
              <a:schemeClr val="tx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9952" y="692696"/>
            <a:ext cx="47880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</a:rPr>
              <a:t>사용하는 메모리 영역</a:t>
            </a:r>
            <a:endParaRPr lang="en-US" altLang="ko-KR" sz="2800" b="1" dirty="0" smtClean="0">
              <a:latin typeface="+mn-ea"/>
            </a:endParaRPr>
          </a:p>
          <a:p>
            <a:pPr lvl="1"/>
            <a:r>
              <a:rPr lang="en-US" altLang="ko-KR" b="1" dirty="0">
                <a:latin typeface="+mn-ea"/>
              </a:rPr>
              <a:t>- Code </a:t>
            </a:r>
            <a:r>
              <a:rPr lang="ko-KR" altLang="en-US" b="1" dirty="0">
                <a:latin typeface="+mn-ea"/>
              </a:rPr>
              <a:t>영역</a:t>
            </a:r>
            <a:endParaRPr lang="en-US" altLang="ko-KR" b="1" dirty="0">
              <a:latin typeface="+mn-ea"/>
            </a:endParaRPr>
          </a:p>
          <a:p>
            <a:pPr lvl="1"/>
            <a:r>
              <a:rPr lang="en-US" altLang="ko-KR" b="1" dirty="0">
                <a:latin typeface="+mn-ea"/>
              </a:rPr>
              <a:t>- Managed Heap </a:t>
            </a:r>
            <a:r>
              <a:rPr lang="ko-KR" altLang="en-US" b="1" dirty="0">
                <a:latin typeface="+mn-ea"/>
              </a:rPr>
              <a:t>영역</a:t>
            </a:r>
            <a:endParaRPr lang="en-US" altLang="ko-KR" b="1" dirty="0">
              <a:latin typeface="+mn-ea"/>
            </a:endParaRPr>
          </a:p>
          <a:p>
            <a:pPr lvl="1"/>
            <a:r>
              <a:rPr lang="en-US" altLang="ko-KR" b="1" dirty="0">
                <a:latin typeface="+mn-ea"/>
              </a:rPr>
              <a:t>- Native Heap </a:t>
            </a:r>
            <a:r>
              <a:rPr lang="ko-KR" altLang="en-US" b="1" dirty="0">
                <a:latin typeface="+mn-ea"/>
              </a:rPr>
              <a:t>영역</a:t>
            </a:r>
            <a:endParaRPr lang="en-US" altLang="ko-KR" b="1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</a:rPr>
              <a:t>메모리 </a:t>
            </a:r>
            <a:r>
              <a:rPr lang="ko-KR" altLang="en-US" sz="2800" b="1" dirty="0" smtClean="0">
                <a:latin typeface="+mn-ea"/>
              </a:rPr>
              <a:t>최적화 방법</a:t>
            </a:r>
            <a:endParaRPr lang="en-US" altLang="ko-KR" sz="2800" b="1" dirty="0" smtClean="0">
              <a:latin typeface="+mn-ea"/>
            </a:endParaRPr>
          </a:p>
          <a:p>
            <a:pPr lvl="1"/>
            <a:r>
              <a:rPr lang="en-US" altLang="ko-KR" sz="2000" b="1" dirty="0">
                <a:latin typeface="+mn-ea"/>
              </a:rPr>
              <a:t>- Code </a:t>
            </a:r>
            <a:r>
              <a:rPr lang="ko-KR" altLang="en-US" sz="2000" b="1" dirty="0">
                <a:latin typeface="+mn-ea"/>
              </a:rPr>
              <a:t>영역</a:t>
            </a:r>
            <a:endParaRPr lang="en-US" altLang="ko-KR" sz="2000" b="1" dirty="0">
              <a:latin typeface="+mn-ea"/>
            </a:endParaRPr>
          </a:p>
          <a:p>
            <a:pPr lvl="1"/>
            <a:r>
              <a:rPr lang="en-US" altLang="ko-KR" sz="2000" b="1" dirty="0">
                <a:latin typeface="+mn-ea"/>
              </a:rPr>
              <a:t>- Managed Heap </a:t>
            </a:r>
            <a:r>
              <a:rPr lang="ko-KR" altLang="en-US" sz="2000" b="1" dirty="0">
                <a:latin typeface="+mn-ea"/>
              </a:rPr>
              <a:t>영역</a:t>
            </a:r>
            <a:endParaRPr lang="en-US" altLang="ko-KR" sz="2000" b="1" dirty="0">
              <a:latin typeface="+mn-ea"/>
            </a:endParaRPr>
          </a:p>
          <a:p>
            <a:pPr lvl="1"/>
            <a:r>
              <a:rPr lang="en-US" altLang="ko-KR" sz="2000" b="1" dirty="0">
                <a:latin typeface="+mn-ea"/>
              </a:rPr>
              <a:t>- Native Heap </a:t>
            </a:r>
            <a:r>
              <a:rPr lang="ko-KR" altLang="en-US" sz="2000" b="1" dirty="0" smtClean="0">
                <a:latin typeface="+mn-ea"/>
              </a:rPr>
              <a:t>영역</a:t>
            </a:r>
            <a:endParaRPr lang="en-US" altLang="ko-KR" sz="2800" b="1" dirty="0" smtClean="0"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b="1" dirty="0" smtClean="0"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</a:rPr>
              <a:t>출처</a:t>
            </a:r>
            <a:endParaRPr lang="en-US" altLang="ko-KR" sz="2800" b="1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8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0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796136" y="79877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effectLst/>
              </a:rPr>
              <a:t>Memory </a:t>
            </a:r>
            <a:r>
              <a:rPr lang="en-US" altLang="ko-KR" sz="1400" i="1" dirty="0" err="1" smtClean="0">
                <a:effectLst/>
              </a:rPr>
              <a:t>Menagement</a:t>
            </a:r>
            <a:r>
              <a:rPr lang="en-US" altLang="ko-KR" sz="1400" i="1" dirty="0" smtClean="0">
                <a:effectLst/>
              </a:rPr>
              <a:t> in Unity System</a:t>
            </a:r>
            <a:endParaRPr lang="en-US" altLang="ko-KR" sz="14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923928" y="404664"/>
            <a:ext cx="5184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9512" y="2199922"/>
            <a:ext cx="8863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21587" y="2630809"/>
            <a:ext cx="6579665" cy="1368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ea typeface="HY견명조" pitchFamily="18" charset="-127"/>
              </a:rPr>
              <a:t>유니티</a:t>
            </a:r>
            <a:r>
              <a:rPr lang="ko-KR" altLang="en-US" dirty="0" smtClean="0">
                <a:ea typeface="HY견명조" pitchFamily="18" charset="-127"/>
              </a:rPr>
              <a:t> 메모리 관리</a:t>
            </a:r>
            <a:endParaRPr lang="ko-KR" altLang="en-US" dirty="0"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1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835696" y="84845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effectLst/>
              </a:rPr>
              <a:t>The memory type used by </a:t>
            </a:r>
            <a:r>
              <a:rPr lang="en-US" altLang="ko-KR" i="1" dirty="0" smtClean="0"/>
              <a:t>unity</a:t>
            </a:r>
            <a:endParaRPr lang="en-US" altLang="ko-KR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9512" y="836954"/>
            <a:ext cx="5184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9512" y="2199922"/>
            <a:ext cx="8863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latin typeface="+mn-ea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51519" y="-17976"/>
            <a:ext cx="5256585" cy="100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사용하는 메모리 영역 종류</a:t>
            </a:r>
            <a:endParaRPr lang="ko-KR" altLang="en-US" sz="32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007561"/>
            <a:ext cx="43204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500" b="1" smtClean="0">
                <a:latin typeface="+mn-ea"/>
              </a:rPr>
              <a:t>코드영역</a:t>
            </a:r>
            <a:endParaRPr lang="en-US" altLang="ko-KR" sz="2500" b="1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500" b="1" dirty="0" smtClean="0">
                <a:latin typeface="+mn-ea"/>
              </a:rPr>
              <a:t>Managed Heap </a:t>
            </a:r>
            <a:r>
              <a:rPr lang="ko-KR" altLang="en-US" sz="2500" b="1" dirty="0" smtClean="0">
                <a:latin typeface="+mn-ea"/>
              </a:rPr>
              <a:t>영역</a:t>
            </a:r>
            <a:endParaRPr lang="en-US" altLang="ko-KR" sz="2500" b="1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500" b="1" dirty="0" smtClean="0">
                <a:latin typeface="+mn-ea"/>
              </a:rPr>
              <a:t>Native Heap </a:t>
            </a:r>
            <a:r>
              <a:rPr lang="ko-KR" altLang="en-US" sz="2500" b="1" dirty="0" smtClean="0">
                <a:latin typeface="+mn-ea"/>
              </a:rPr>
              <a:t>영역</a:t>
            </a:r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8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995936" y="83671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/>
              <a:t>code </a:t>
            </a:r>
            <a:r>
              <a:rPr lang="ko-KR" altLang="en-US" sz="1400" i="1" dirty="0" smtClean="0"/>
              <a:t>영역</a:t>
            </a:r>
            <a:endParaRPr lang="en-US" altLang="ko-KR" sz="14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9512" y="836954"/>
            <a:ext cx="5184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9512" y="2424072"/>
            <a:ext cx="8863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latin typeface="+mn-ea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51519" y="-17976"/>
            <a:ext cx="5256585" cy="100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사용하는 메모리 영역 종류</a:t>
            </a:r>
            <a:endParaRPr lang="ko-KR" altLang="en-US" sz="32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630" y="2068974"/>
            <a:ext cx="8863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b="1" dirty="0" err="1" smtClean="0"/>
              <a:t>유니티</a:t>
            </a:r>
            <a:r>
              <a:rPr lang="ko-KR" altLang="en-US" sz="2400" b="1" dirty="0" smtClean="0"/>
              <a:t> 엔진과 라이브러리와 개발자가 만든 게임코드가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컴파일 </a:t>
            </a:r>
            <a:r>
              <a:rPr lang="ko-KR" altLang="en-US" sz="2400" b="1" dirty="0"/>
              <a:t>되어서 디바이스의 메모리 코드 영역에 </a:t>
            </a:r>
            <a:r>
              <a:rPr lang="ko-KR" altLang="en-US" sz="2400" b="1" dirty="0" smtClean="0"/>
              <a:t>로딩</a:t>
            </a:r>
            <a:endParaRPr lang="en-US" altLang="ko-KR" sz="24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b="1" dirty="0" smtClean="0"/>
              <a:t>이 부분을 최적화 할 필요성 크지 않음 </a:t>
            </a:r>
            <a:r>
              <a:rPr lang="en-US" altLang="ko-KR" sz="2400" dirty="0"/>
              <a:t> 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Unity Code</a:t>
            </a:r>
            <a:r>
              <a:rPr lang="ko-KR" altLang="en-US" sz="1600" dirty="0"/>
              <a:t>는 작은 용량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303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635896" y="83671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Managed Heap</a:t>
            </a:r>
            <a:r>
              <a:rPr lang="en-US" altLang="ko-KR" sz="1400" i="1" dirty="0" smtClean="0"/>
              <a:t> </a:t>
            </a:r>
            <a:r>
              <a:rPr lang="ko-KR" altLang="en-US" sz="1400" i="1" dirty="0" smtClean="0"/>
              <a:t>영역</a:t>
            </a:r>
            <a:endParaRPr lang="en-US" altLang="ko-KR" sz="14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9512" y="836954"/>
            <a:ext cx="5184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9512" y="2423980"/>
            <a:ext cx="8863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latin typeface="+mn-ea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51519" y="-17976"/>
            <a:ext cx="5256585" cy="100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사용하는 메모리 영역 종류</a:t>
            </a:r>
            <a:endParaRPr lang="ko-KR" altLang="en-US" sz="32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679799"/>
            <a:ext cx="8863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b="1" dirty="0" smtClean="0"/>
              <a:t>Mono</a:t>
            </a:r>
            <a:r>
              <a:rPr lang="ko-KR" altLang="en-US" sz="2000" b="1" dirty="0"/>
              <a:t>가 관리하고 </a:t>
            </a:r>
            <a:r>
              <a:rPr lang="ko-KR" altLang="en-US" sz="2000" b="1" dirty="0" smtClean="0"/>
              <a:t>있는 영역 </a:t>
            </a:r>
            <a:endParaRPr lang="en-US" altLang="ko-KR" sz="20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b="1" dirty="0" smtClean="0"/>
              <a:t>Mono</a:t>
            </a:r>
            <a:r>
              <a:rPr lang="ko-KR" altLang="en-US" sz="2000" b="1" dirty="0"/>
              <a:t>란 </a:t>
            </a:r>
            <a:r>
              <a:rPr lang="en-US" altLang="ko-KR" sz="2000" b="1" dirty="0" err="1"/>
              <a:t>.Net</a:t>
            </a:r>
            <a:r>
              <a:rPr lang="en-US" altLang="ko-KR" sz="2000" b="1" dirty="0"/>
              <a:t> Framework</a:t>
            </a:r>
            <a:r>
              <a:rPr lang="ko-KR" altLang="en-US" sz="2000" b="1" dirty="0"/>
              <a:t>의 오픈 소스 </a:t>
            </a:r>
            <a:r>
              <a:rPr lang="ko-KR" altLang="en-US" sz="2000" b="1" dirty="0" smtClean="0"/>
              <a:t>버전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67544" y="3096151"/>
            <a:ext cx="8352928" cy="14930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[Managed</a:t>
            </a:r>
            <a:r>
              <a:rPr lang="ko-KR" altLang="en-US" sz="2000" b="1" dirty="0">
                <a:solidFill>
                  <a:schemeClr val="tx1"/>
                </a:solidFill>
              </a:rPr>
              <a:t>인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이유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]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Mono Framework</a:t>
            </a:r>
            <a:r>
              <a:rPr lang="ko-KR" altLang="en-US" dirty="0">
                <a:solidFill>
                  <a:schemeClr val="tx1"/>
                </a:solidFill>
              </a:rPr>
              <a:t>이 이 영역의 메모리를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할당하거나 해제하면서 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tx1"/>
                </a:solidFill>
              </a:rPr>
              <a:t>관리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tx1"/>
                </a:solidFill>
              </a:rPr>
              <a:t>를 하고 있기 </a:t>
            </a:r>
            <a:r>
              <a:rPr lang="ko-KR" altLang="en-US" dirty="0" smtClean="0">
                <a:solidFill>
                  <a:schemeClr val="tx1"/>
                </a:solidFill>
              </a:rPr>
              <a:t>때문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694" y="4579800"/>
            <a:ext cx="8863818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실제 어플리케이션 실행 중 </a:t>
            </a:r>
            <a:r>
              <a:rPr lang="en-US" altLang="ko-KR" sz="2000" b="1" dirty="0" smtClean="0"/>
              <a:t>Mono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garbage collection </a:t>
            </a:r>
            <a:r>
              <a:rPr lang="ko-KR" altLang="en-US" sz="2000" b="1" dirty="0" smtClean="0"/>
              <a:t>작업을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통해 할당 되었으나 더 이상 참조가 존재하지 않는 메모리 영역을 해제함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228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779912" y="83671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Native Heap </a:t>
            </a:r>
            <a:r>
              <a:rPr lang="en-US" altLang="ko-KR" sz="1400" i="1" dirty="0" smtClean="0"/>
              <a:t> </a:t>
            </a:r>
            <a:r>
              <a:rPr lang="ko-KR" altLang="en-US" sz="1400" i="1" dirty="0" smtClean="0"/>
              <a:t>영역</a:t>
            </a:r>
            <a:endParaRPr lang="en-US" altLang="ko-KR" sz="1400" i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9512" y="836954"/>
            <a:ext cx="5184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1519" y="2170599"/>
            <a:ext cx="8892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dirty="0"/>
              <a:t>Unity </a:t>
            </a:r>
            <a:r>
              <a:rPr lang="ko-KR" altLang="en-US" sz="2000" b="1" dirty="0"/>
              <a:t>엔진이 </a:t>
            </a:r>
            <a:r>
              <a:rPr lang="en-US" altLang="ko-KR" sz="2000" b="1" dirty="0"/>
              <a:t>OS</a:t>
            </a:r>
            <a:r>
              <a:rPr lang="ko-KR" altLang="en-US" sz="2000" b="1" dirty="0"/>
              <a:t>에서 메모리를 할당 받아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texture</a:t>
            </a:r>
            <a:r>
              <a:rPr lang="en-US" altLang="ko-KR" sz="2000" b="1" dirty="0"/>
              <a:t>, sound effect </a:t>
            </a:r>
            <a:r>
              <a:rPr lang="ko-KR" altLang="en-US" sz="2000" b="1" dirty="0"/>
              <a:t>등을 저장하고 있는 </a:t>
            </a:r>
            <a:r>
              <a:rPr lang="ko-KR" altLang="en-US" sz="2000" b="1" dirty="0" smtClean="0"/>
              <a:t>영역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altLang="ko-KR" sz="400" b="1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dirty="0" smtClean="0"/>
              <a:t>Unity </a:t>
            </a:r>
            <a:r>
              <a:rPr lang="ko-KR" altLang="en-US" sz="2000" b="1" dirty="0" smtClean="0"/>
              <a:t>엔진이 </a:t>
            </a:r>
            <a:r>
              <a:rPr lang="ko-KR" altLang="en-US" sz="2000" b="1" dirty="0"/>
              <a:t>이 영역을 담당하여 </a:t>
            </a:r>
            <a:r>
              <a:rPr lang="en-US" altLang="ko-KR" sz="2000" b="1" dirty="0" smtClean="0"/>
              <a:t>scene</a:t>
            </a:r>
            <a:r>
              <a:rPr lang="ko-KR" altLang="en-US" sz="2000" b="1" dirty="0"/>
              <a:t>에서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필요 </a:t>
            </a:r>
            <a:r>
              <a:rPr lang="ko-KR" altLang="en-US" sz="2000" b="1" dirty="0"/>
              <a:t>없게 된 리소스가 차지하는 메모리 영역을 해제하는 작업을 </a:t>
            </a:r>
            <a:r>
              <a:rPr lang="ko-KR" altLang="en-US" sz="2000" b="1" dirty="0" smtClean="0"/>
              <a:t>수행</a:t>
            </a:r>
            <a:endParaRPr lang="en-US" altLang="ko-KR" sz="2000" b="1" dirty="0" smtClean="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51519" y="-17976"/>
            <a:ext cx="5256585" cy="100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사용하는 메모리 영역 종류</a:t>
            </a:r>
            <a:endParaRPr lang="ko-KR" altLang="en-US" sz="32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-17976"/>
            <a:ext cx="4282906" cy="687597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979712" y="83695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/>
              <a:t>Code</a:t>
            </a:r>
            <a:r>
              <a:rPr lang="ko-KR" altLang="en-US" sz="1400" i="1" dirty="0" smtClean="0"/>
              <a:t>영역</a:t>
            </a:r>
            <a:endParaRPr lang="en-US" altLang="ko-KR" sz="1400" i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9512" y="836954"/>
            <a:ext cx="3096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9512" y="2199922"/>
            <a:ext cx="8863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500" dirty="0">
              <a:latin typeface="+mn-ea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51519" y="-17976"/>
            <a:ext cx="5256585" cy="100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메모리</a:t>
            </a:r>
            <a:r>
              <a:rPr lang="en-US" altLang="ko-KR" sz="32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체적화</a:t>
            </a:r>
            <a:endParaRPr lang="ko-KR" altLang="en-US" sz="32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475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[Edit]-[Project Settings]-[Player]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[Optimization]-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[</a:t>
            </a:r>
            <a:r>
              <a:rPr lang="en-US" altLang="ko-KR" sz="2000" b="1" dirty="0" err="1" smtClean="0"/>
              <a:t>Api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Compatibility </a:t>
            </a:r>
            <a:r>
              <a:rPr lang="en-US" altLang="ko-KR" sz="2000" b="1" dirty="0" smtClean="0"/>
              <a:t>Level]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-&gt;[.NET </a:t>
            </a:r>
            <a:r>
              <a:rPr lang="en-US" altLang="ko-KR" sz="2000" b="1" dirty="0"/>
              <a:t>2.0 </a:t>
            </a:r>
            <a:r>
              <a:rPr lang="en-US" altLang="ko-KR" sz="2000" b="1" dirty="0" smtClean="0"/>
              <a:t>Subset]</a:t>
            </a:r>
          </a:p>
          <a:p>
            <a:endParaRPr lang="en-US" altLang="ko-KR" sz="800" strike="sngStrike" dirty="0" smtClean="0"/>
          </a:p>
          <a:p>
            <a:pPr algn="ctr"/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→ </a:t>
            </a:r>
            <a:r>
              <a:rPr lang="ko-KR" altLang="en-US" sz="1600" dirty="0" smtClean="0"/>
              <a:t>더 적은 </a:t>
            </a:r>
            <a:r>
              <a:rPr lang="ko-KR" altLang="en-US" sz="1600" dirty="0"/>
              <a:t>수의 </a:t>
            </a:r>
            <a:r>
              <a:rPr lang="en-US" altLang="ko-KR" sz="1600" u="sng" dirty="0" err="1"/>
              <a:t>.Net</a:t>
            </a:r>
            <a:r>
              <a:rPr lang="en-US" altLang="ko-KR" sz="1600" u="sng" dirty="0"/>
              <a:t> </a:t>
            </a:r>
            <a:r>
              <a:rPr lang="ko-KR" altLang="en-US" sz="1600" u="sng" dirty="0"/>
              <a:t>라이브러리</a:t>
            </a:r>
            <a:r>
              <a:rPr lang="ko-KR" altLang="en-US" sz="1600" dirty="0"/>
              <a:t>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ko-KR" altLang="en-US" sz="1600" dirty="0" smtClean="0"/>
              <a:t>사용하도록 </a:t>
            </a:r>
            <a:r>
              <a:rPr lang="ko-KR" altLang="en-US" sz="1600" dirty="0"/>
              <a:t>알릴 </a:t>
            </a:r>
            <a:r>
              <a:rPr lang="ko-KR" altLang="en-US" sz="1600" dirty="0" smtClean="0"/>
              <a:t>수 있음</a:t>
            </a:r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[</a:t>
            </a:r>
            <a:r>
              <a:rPr lang="en-US" altLang="ko-KR" sz="2000" b="1" dirty="0" smtClean="0"/>
              <a:t>Stripping Level]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-&gt;[</a:t>
            </a:r>
            <a:r>
              <a:rPr lang="en-US" altLang="ko-KR" sz="2000" b="1" dirty="0" smtClean="0"/>
              <a:t>Use micro </a:t>
            </a:r>
            <a:r>
              <a:rPr lang="en-US" altLang="ko-KR" sz="2000" b="1" dirty="0" err="1" smtClean="0"/>
              <a:t>mscerlib</a:t>
            </a:r>
            <a:r>
              <a:rPr lang="en-US" altLang="ko-KR" sz="2000" b="1" dirty="0" smtClean="0"/>
              <a:t>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b="1" dirty="0" smtClean="0"/>
          </a:p>
          <a:p>
            <a:pPr algn="ctr"/>
            <a:r>
              <a:rPr lang="en-US" altLang="ko-KR" sz="1600" dirty="0"/>
              <a:t> </a:t>
            </a:r>
            <a:r>
              <a:rPr lang="ko-KR" altLang="en-US" sz="1600" dirty="0" smtClean="0"/>
              <a:t>→ </a:t>
            </a:r>
            <a:r>
              <a:rPr lang="ko-KR" altLang="en-US" sz="1600" dirty="0"/>
              <a:t>더 적은 용량의 </a:t>
            </a:r>
            <a:r>
              <a:rPr lang="ko-KR" altLang="en-US" sz="1600" u="sng" dirty="0" err="1" smtClean="0"/>
              <a:t>빌드</a:t>
            </a:r>
            <a:r>
              <a:rPr lang="ko-KR" altLang="en-US" sz="1600" u="sng" dirty="0" smtClean="0"/>
              <a:t> 된 </a:t>
            </a:r>
            <a:r>
              <a:rPr lang="ko-KR" altLang="en-US" sz="1600" u="sng" dirty="0"/>
              <a:t>코드</a:t>
            </a:r>
            <a:r>
              <a:rPr lang="ko-KR" altLang="en-US" sz="1600" dirty="0"/>
              <a:t>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ko-KR" altLang="en-US" sz="1600" dirty="0" smtClean="0"/>
              <a:t>사용하도록 </a:t>
            </a:r>
            <a:r>
              <a:rPr lang="ko-KR" altLang="en-US" sz="1600" dirty="0"/>
              <a:t>할 수 </a:t>
            </a:r>
            <a:r>
              <a:rPr lang="ko-KR" altLang="en-US" sz="1600" dirty="0" smtClean="0"/>
              <a:t>있음</a:t>
            </a:r>
            <a:endParaRPr lang="en-US" altLang="ko-KR" sz="1600" b="1" dirty="0"/>
          </a:p>
        </p:txBody>
      </p:sp>
      <p:sp>
        <p:nvSpPr>
          <p:cNvPr id="3" name="타원 2"/>
          <p:cNvSpPr/>
          <p:nvPr/>
        </p:nvSpPr>
        <p:spPr>
          <a:xfrm>
            <a:off x="4932040" y="5445224"/>
            <a:ext cx="936104" cy="360040"/>
          </a:xfrm>
          <a:prstGeom prst="ellipse">
            <a:avLst/>
          </a:prstGeom>
          <a:noFill/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60232" y="5661248"/>
            <a:ext cx="2274562" cy="61206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979712" y="83695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/>
              <a:t>Managed Heap </a:t>
            </a:r>
            <a:r>
              <a:rPr lang="ko-KR" altLang="en-US" sz="1400" i="1" dirty="0" smtClean="0"/>
              <a:t>영역</a:t>
            </a:r>
            <a:endParaRPr lang="en-US" altLang="ko-KR" sz="1400" i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9512" y="836954"/>
            <a:ext cx="3096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 txBox="1">
            <a:spLocks/>
          </p:cNvSpPr>
          <p:nvPr/>
        </p:nvSpPr>
        <p:spPr>
          <a:xfrm>
            <a:off x="251519" y="-17976"/>
            <a:ext cx="5256585" cy="1003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메모리</a:t>
            </a:r>
            <a:r>
              <a:rPr lang="en-US" altLang="ko-KR" sz="32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체적화</a:t>
            </a:r>
            <a:endParaRPr lang="ko-KR" altLang="en-US" sz="32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7" y="1819454"/>
            <a:ext cx="365065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/>
              <a:t>주기적으로 </a:t>
            </a:r>
            <a:r>
              <a:rPr lang="en-US" altLang="ko-KR" sz="2000" b="1" dirty="0"/>
              <a:t>Mono</a:t>
            </a:r>
            <a:r>
              <a:rPr lang="ko-KR" altLang="en-US" sz="2000" b="1" dirty="0"/>
              <a:t>의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Garbage Collector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참조가 </a:t>
            </a:r>
            <a:r>
              <a:rPr lang="ko-KR" altLang="en-US" sz="2000" b="1" dirty="0"/>
              <a:t>없어진 </a:t>
            </a:r>
            <a:r>
              <a:rPr lang="en-US" altLang="ko-KR" sz="2000" b="1" dirty="0" smtClean="0"/>
              <a:t>instance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등을 </a:t>
            </a:r>
            <a:r>
              <a:rPr lang="ko-KR" altLang="en-US" sz="2000" b="1" dirty="0"/>
              <a:t>찾아 </a:t>
            </a:r>
            <a:r>
              <a:rPr lang="en-US" altLang="ko-KR" sz="2000" b="1" dirty="0" err="1"/>
              <a:t>Manged</a:t>
            </a:r>
            <a:r>
              <a:rPr lang="en-US" altLang="ko-KR" sz="2000" b="1" dirty="0"/>
              <a:t> Heap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상에서 해제 </a:t>
            </a:r>
            <a:endParaRPr lang="en-US" altLang="ko-KR" sz="2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3779421"/>
            <a:ext cx="3650654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문제점</a:t>
            </a:r>
            <a:endParaRPr lang="en-US" altLang="ko-KR" sz="2400" b="1" dirty="0" smtClean="0"/>
          </a:p>
          <a:p>
            <a:r>
              <a:rPr lang="ko-KR" altLang="en-US" sz="2000" dirty="0" smtClean="0"/>
              <a:t>→ </a:t>
            </a:r>
            <a:r>
              <a:rPr lang="en-US" altLang="ko-KR" sz="2000" dirty="0"/>
              <a:t>Garbage Collector</a:t>
            </a:r>
            <a:r>
              <a:rPr lang="ko-KR" altLang="en-US" sz="2000" dirty="0"/>
              <a:t>이 메모리를 수거하는 작업을 하는 동안에는 어플리케이션의 반응이 늦어질 수 </a:t>
            </a:r>
            <a:r>
              <a:rPr lang="ko-KR" altLang="en-US" sz="2000" dirty="0" smtClean="0"/>
              <a:t>있음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94262" y="1819454"/>
            <a:ext cx="365065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할당한 </a:t>
            </a:r>
            <a:r>
              <a:rPr lang="ko-KR" altLang="en-US" sz="2000" b="1" dirty="0"/>
              <a:t>변수나 오브젝트가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필요 </a:t>
            </a:r>
            <a:r>
              <a:rPr lang="ko-KR" altLang="en-US" sz="2000" b="1" dirty="0"/>
              <a:t>없어지게 되면 </a:t>
            </a:r>
            <a:r>
              <a:rPr lang="en-US" altLang="ko-KR" sz="2000" b="1" dirty="0"/>
              <a:t>null</a:t>
            </a:r>
            <a:r>
              <a:rPr lang="ko-KR" altLang="en-US" sz="2000" b="1" dirty="0"/>
              <a:t>을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할당하거나 </a:t>
            </a:r>
            <a:r>
              <a:rPr lang="en-US" altLang="ko-KR" sz="2000" b="1" dirty="0" err="1"/>
              <a:t>Destory</a:t>
            </a:r>
            <a:r>
              <a:rPr lang="ko-KR" altLang="en-US" sz="2000" b="1" dirty="0"/>
              <a:t>으로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명시적으로 </a:t>
            </a:r>
            <a:r>
              <a:rPr lang="ko-KR" altLang="en-US" sz="2000" b="1" dirty="0"/>
              <a:t>메모리상에서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제거되도록 </a:t>
            </a:r>
            <a:r>
              <a:rPr lang="ko-KR" altLang="en-US" sz="2000" b="1" dirty="0"/>
              <a:t>표시한다</a:t>
            </a:r>
            <a:r>
              <a:rPr lang="en-US" altLang="ko-KR" sz="2000" b="1" dirty="0"/>
              <a:t>.</a:t>
            </a:r>
            <a:endParaRPr lang="en-US" altLang="ko-KR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94261" y="3779421"/>
            <a:ext cx="365065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문제점</a:t>
            </a:r>
            <a:endParaRPr lang="en-US" altLang="ko-KR" sz="2400" b="1" dirty="0" smtClean="0"/>
          </a:p>
          <a:p>
            <a:r>
              <a:rPr lang="ko-KR" altLang="en-US" sz="2000" dirty="0" smtClean="0"/>
              <a:t>→ </a:t>
            </a:r>
            <a:r>
              <a:rPr lang="ko-KR" altLang="en-US" sz="2000" dirty="0"/>
              <a:t>동시에 수많은 메모리 해제로 과도한 </a:t>
            </a:r>
            <a:r>
              <a:rPr lang="en-US" altLang="ko-KR" sz="2000" dirty="0"/>
              <a:t>Garbage Collector </a:t>
            </a:r>
            <a:r>
              <a:rPr lang="ko-KR" altLang="en-US" sz="2000" dirty="0"/>
              <a:t>동작이 일어남</a:t>
            </a:r>
            <a:endParaRPr lang="en-US" altLang="ko-KR" sz="2000" dirty="0"/>
          </a:p>
        </p:txBody>
      </p:sp>
      <p:cxnSp>
        <p:nvCxnSpPr>
          <p:cNvPr id="8" name="직선 화살표 연결선 7"/>
          <p:cNvCxnSpPr>
            <a:stCxn id="7" idx="2"/>
            <a:endCxn id="2" idx="0"/>
          </p:cNvCxnSpPr>
          <p:nvPr/>
        </p:nvCxnSpPr>
        <p:spPr>
          <a:xfrm flipH="1">
            <a:off x="2580903" y="3450670"/>
            <a:ext cx="1" cy="3287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519588" y="3450670"/>
            <a:ext cx="1" cy="3287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3274" y="1427005"/>
            <a:ext cx="4226718" cy="4704831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[Ex]</a:t>
            </a:r>
          </a:p>
          <a:p>
            <a:pPr algn="ctr"/>
            <a:endParaRPr lang="en-US" altLang="ko-KR" sz="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u="sng" dirty="0">
                <a:solidFill>
                  <a:schemeClr val="bg1"/>
                </a:solidFill>
              </a:rPr>
              <a:t>수많은 대포알을 발사하는 </a:t>
            </a:r>
            <a:r>
              <a:rPr lang="en-US" altLang="ko-KR" sz="2400" b="1" u="sng" dirty="0" smtClean="0">
                <a:solidFill>
                  <a:schemeClr val="bg1"/>
                </a:solidFill>
              </a:rPr>
              <a:t/>
            </a:r>
            <a:br>
              <a:rPr lang="en-US" altLang="ko-KR" sz="2400" b="1" u="sng" dirty="0" smtClean="0">
                <a:solidFill>
                  <a:schemeClr val="bg1"/>
                </a:solidFill>
              </a:rPr>
            </a:br>
            <a:r>
              <a:rPr lang="ko-KR" altLang="en-US" sz="2400" b="1" u="sng" dirty="0" smtClean="0">
                <a:solidFill>
                  <a:schemeClr val="bg1"/>
                </a:solidFill>
              </a:rPr>
              <a:t>대포가 </a:t>
            </a:r>
            <a:r>
              <a:rPr lang="ko-KR" altLang="en-US" sz="2400" b="1" u="sng" dirty="0">
                <a:solidFill>
                  <a:schemeClr val="bg1"/>
                </a:solidFill>
              </a:rPr>
              <a:t>나오는 게임</a:t>
            </a:r>
            <a:r>
              <a:rPr lang="ko-KR" altLang="en-US" sz="2400" b="1" dirty="0">
                <a:solidFill>
                  <a:schemeClr val="bg1"/>
                </a:solidFill>
              </a:rPr>
              <a:t>일 경우</a:t>
            </a:r>
            <a:r>
              <a:rPr lang="en-US" altLang="ko-KR" sz="2400" b="1" dirty="0">
                <a:solidFill>
                  <a:schemeClr val="bg1"/>
                </a:solidFill>
              </a:rPr>
              <a:t/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en-US" altLang="ko-KR" sz="2400" b="1" dirty="0" err="1">
                <a:solidFill>
                  <a:schemeClr val="bg1"/>
                </a:solidFill>
              </a:rPr>
              <a:t>Destory</a:t>
            </a:r>
            <a:r>
              <a:rPr lang="ko-KR" altLang="en-US" sz="2400" b="1" dirty="0">
                <a:solidFill>
                  <a:schemeClr val="bg1"/>
                </a:solidFill>
              </a:rPr>
              <a:t>를 호출해야만 하는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많은 </a:t>
            </a:r>
            <a:r>
              <a:rPr lang="ko-KR" altLang="en-US" sz="2400" b="1" dirty="0">
                <a:solidFill>
                  <a:schemeClr val="bg1"/>
                </a:solidFill>
              </a:rPr>
              <a:t>오브젝트가 </a:t>
            </a:r>
            <a:r>
              <a:rPr lang="en-US" altLang="ko-KR" sz="2400" b="1" dirty="0">
                <a:solidFill>
                  <a:schemeClr val="bg1"/>
                </a:solidFill>
              </a:rPr>
              <a:t/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ko-KR" altLang="en-US" sz="2400" b="1" dirty="0">
                <a:solidFill>
                  <a:schemeClr val="bg1"/>
                </a:solidFill>
              </a:rPr>
              <a:t>게임 플레이 도중 생성되므로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각 </a:t>
            </a:r>
            <a:r>
              <a:rPr lang="ko-KR" altLang="en-US" sz="2400" b="1" dirty="0">
                <a:solidFill>
                  <a:schemeClr val="bg1"/>
                </a:solidFill>
              </a:rPr>
              <a:t>대포알이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발포 </a:t>
            </a:r>
            <a:r>
              <a:rPr lang="ko-KR" altLang="en-US" sz="2400" b="1" dirty="0">
                <a:solidFill>
                  <a:schemeClr val="bg1"/>
                </a:solidFill>
              </a:rPr>
              <a:t>되기 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메모리를 </a:t>
            </a:r>
            <a:r>
              <a:rPr lang="ko-KR" altLang="en-US" sz="2400" b="1" dirty="0">
                <a:solidFill>
                  <a:schemeClr val="bg1"/>
                </a:solidFill>
              </a:rPr>
              <a:t>할당 받고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대포알이 </a:t>
            </a:r>
            <a:r>
              <a:rPr lang="ko-KR" altLang="en-US" sz="2400" b="1" dirty="0">
                <a:solidFill>
                  <a:schemeClr val="bg1"/>
                </a:solidFill>
              </a:rPr>
              <a:t>사라지는</a:t>
            </a:r>
            <a:r>
              <a:rPr lang="en-US" altLang="ko-KR" sz="2400" b="1" dirty="0">
                <a:solidFill>
                  <a:schemeClr val="bg1"/>
                </a:solidFill>
              </a:rPr>
              <a:t/>
            </a:r>
            <a:br>
              <a:rPr lang="en-US" altLang="ko-KR" sz="2400" b="1" dirty="0">
                <a:solidFill>
                  <a:schemeClr val="bg1"/>
                </a:solidFill>
              </a:rPr>
            </a:br>
            <a:r>
              <a:rPr lang="ko-KR" altLang="en-US" sz="2400" b="1" dirty="0">
                <a:solidFill>
                  <a:schemeClr val="bg1"/>
                </a:solidFill>
              </a:rPr>
              <a:t>순간 해제하는 작업은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낭비적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532" y="2635062"/>
            <a:ext cx="8280920" cy="1990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ea typeface="굴림체" panose="020B0609000101010101" pitchFamily="49" charset="-127"/>
              </a:rPr>
              <a:t>오브젝트를 생성 후에 필요 없게 되는 때</a:t>
            </a:r>
            <a:r>
              <a:rPr lang="en-US" altLang="ko-KR" sz="2800" b="1" dirty="0">
                <a:solidFill>
                  <a:schemeClr val="tx1"/>
                </a:solidFill>
                <a:ea typeface="굴림체" panose="020B0609000101010101" pitchFamily="49" charset="-127"/>
              </a:rPr>
              <a:t>, </a:t>
            </a:r>
          </a:p>
          <a:p>
            <a:pPr algn="ctr"/>
            <a:r>
              <a:rPr lang="en-US" altLang="ko-KR" sz="2800" b="1" dirty="0" err="1">
                <a:solidFill>
                  <a:schemeClr val="tx1"/>
                </a:solidFill>
                <a:ea typeface="굴림체" panose="020B0609000101010101" pitchFamily="49" charset="-127"/>
              </a:rPr>
              <a:t>Destory</a:t>
            </a:r>
            <a:r>
              <a:rPr lang="en-US" altLang="ko-KR" sz="2800" b="1" dirty="0">
                <a:solidFill>
                  <a:schemeClr val="tx1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ea typeface="굴림체" panose="020B0609000101010101" pitchFamily="49" charset="-127"/>
              </a:rPr>
              <a:t>하지 않고 일단 숨겨둔 후 </a:t>
            </a:r>
            <a:endParaRPr lang="en-US" altLang="ko-KR" sz="2800" b="1" dirty="0">
              <a:solidFill>
                <a:schemeClr val="tx1"/>
              </a:solidFill>
              <a:ea typeface="굴림체" panose="020B0609000101010101" pitchFamily="49" charset="-127"/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  <a:ea typeface="굴림체" panose="020B0609000101010101" pitchFamily="49" charset="-127"/>
              </a:rPr>
              <a:t>필요할 때 다시 </a:t>
            </a:r>
            <a:r>
              <a:rPr lang="en-US" altLang="ko-KR" sz="2800" b="1" dirty="0" err="1">
                <a:solidFill>
                  <a:schemeClr val="tx1"/>
                </a:solidFill>
                <a:ea typeface="굴림체" panose="020B0609000101010101" pitchFamily="49" charset="-127"/>
              </a:rPr>
              <a:t>Acivate</a:t>
            </a:r>
            <a:r>
              <a:rPr lang="en-US" altLang="ko-KR" sz="2800" b="1" dirty="0">
                <a:solidFill>
                  <a:schemeClr val="tx1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ea typeface="굴림체" panose="020B0609000101010101" pitchFamily="49" charset="-127"/>
              </a:rPr>
              <a:t>시켜 사용하는 </a:t>
            </a:r>
            <a:r>
              <a:rPr lang="en-US" altLang="ko-KR" sz="2800" b="1" dirty="0" smtClean="0">
                <a:solidFill>
                  <a:schemeClr val="tx1"/>
                </a:solidFill>
                <a:ea typeface="굴림체" panose="020B0609000101010101" pitchFamily="49" charset="-127"/>
              </a:rPr>
              <a:t/>
            </a:r>
            <a:br>
              <a:rPr lang="en-US" altLang="ko-KR" sz="2800" b="1" dirty="0" smtClean="0">
                <a:solidFill>
                  <a:schemeClr val="tx1"/>
                </a:solidFill>
                <a:ea typeface="굴림체" panose="020B0609000101010101" pitchFamily="49" charset="-127"/>
              </a:rPr>
            </a:br>
            <a:r>
              <a:rPr lang="en-US" altLang="ko-KR" sz="2800" b="1" dirty="0" smtClean="0">
                <a:solidFill>
                  <a:schemeClr val="tx1"/>
                </a:solidFill>
                <a:ea typeface="굴림체" panose="020B0609000101010101" pitchFamily="49" charset="-127"/>
              </a:rPr>
              <a:t>Object </a:t>
            </a:r>
            <a:r>
              <a:rPr lang="en-US" altLang="ko-KR" sz="2800" b="1" dirty="0">
                <a:solidFill>
                  <a:schemeClr val="tx1"/>
                </a:solidFill>
                <a:ea typeface="굴림체" panose="020B0609000101010101" pitchFamily="49" charset="-127"/>
              </a:rPr>
              <a:t>Recycling </a:t>
            </a:r>
            <a:r>
              <a:rPr lang="ko-KR" altLang="en-US" sz="2800" b="1" dirty="0">
                <a:solidFill>
                  <a:schemeClr val="tx1"/>
                </a:solidFill>
                <a:ea typeface="굴림체" panose="020B0609000101010101" pitchFamily="49" charset="-127"/>
              </a:rPr>
              <a:t>기법</a:t>
            </a:r>
            <a:endParaRPr lang="en-US" altLang="ko-KR" sz="2800" dirty="0">
              <a:solidFill>
                <a:schemeClr val="tx1"/>
              </a:solidFill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8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11657</TotalTime>
  <Words>235</Words>
  <Application>Microsoft Office PowerPoint</Application>
  <PresentationFormat>화면 슬라이드 쇼(4:3)</PresentationFormat>
  <Paragraphs>85</Paragraphs>
  <Slides>12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41</cp:revision>
  <dcterms:created xsi:type="dcterms:W3CDTF">2017-04-03T12:31:01Z</dcterms:created>
  <dcterms:modified xsi:type="dcterms:W3CDTF">2017-12-14T19:34:03Z</dcterms:modified>
</cp:coreProperties>
</file>