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5" r:id="rId6"/>
    <p:sldId id="264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0BE9-5AF3-7D93-8A70-9FDED632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C3C8E5-2054-201F-A671-AE0F49FF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34048-A1E1-50AB-3C74-6AF611E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3596E-3F35-3577-DBEE-A67014C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1D272-E489-33E0-A506-1198975E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E6D62-0A4E-830D-3EFC-0A12093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E0199-1D06-612A-2825-8E7AC751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05A05-91F5-54BF-22A1-4071F27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53CE-B872-308A-9B16-AEA96C0A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37FF3-CED2-9F51-7CCB-B4A25AB0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088AF4-BFD7-00FA-052C-2D07EEBDB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DEA3A-47D6-7B5A-3125-16BAC811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A7C00-5005-7C39-5974-E8CC43DA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74225-10CA-F867-FAE6-DC0EAA7E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52E68-84CE-AEA4-F28E-6EAF64AD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56F-2C13-09C9-BA29-7578C9AF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0D9C2-BB83-E6FB-60F3-E2C6750B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D03DD-D1C2-053B-3929-CB866638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EFE07-FBED-F7E8-78DE-6FF4C32B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9586D-6BB6-2F85-CAAC-D4A64AAF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9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2EDAF-637E-C84A-673A-DCA24144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FB1E1-BD23-B377-4503-83F4110B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950EF-0B61-02B6-CD39-3DD56631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2589-D22E-B902-933C-E16FD1B8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2E877-5339-6002-9C7B-5DE31E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F91C-61BB-A4ED-5293-9F8BD377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83361-2F4B-ACA5-7CA3-18B695271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AC212-D416-97D5-73D2-E1426B56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CE744-EC9D-109C-953A-33F8F695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84624-C8F5-C908-B991-C1BCEEBC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D67C6-CD56-04EA-3F90-4B4228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5D97F-F720-B728-E303-E5C300AD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2D0ED-DFDE-F7AC-A995-912E1AAD9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5F044-34C5-6A6A-571A-10B93A92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BADEA-9C08-1352-987F-EC00B0E8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547A50-2B8D-87EF-DDE9-D95D45FA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E4FBF-7EA3-A67D-88D1-8B0E0060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DE8DFB-B7B0-ECC1-3382-13A213EF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85D264-E317-33F0-BCFB-132BD5E8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2A7B-3B2B-7A20-BD62-F30A4284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178B1D-DA55-286E-E98E-E0CCB47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9BC3F9-E525-8C9E-2E38-A262867E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93929-3134-2349-8078-8D09C01A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3FE3A-F6AA-618D-C963-1B1CF039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34694-2D3F-272F-5792-09D17E70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F93DA-BD75-D0C1-E552-83E93FF6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B53D9-428F-6414-48B2-1FD0347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AF796-B1D4-D603-7CE4-AABB98F3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8713C-75D6-7548-3F24-56139738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410B6-253C-8793-7A80-76B7D2B0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AB936-A01A-3636-A89B-58A49C15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67413-C0C6-3423-DA25-876259DB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85C6-E440-77FF-D93F-DA3C55F0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274D4-75CC-37DC-BCB5-A6A1421F9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551FF-D3F3-EEE3-66E4-309FE3B0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C2B78-61D3-6BD8-B38F-949A074C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5B218-0249-3B02-FFD9-7173569F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BFCAD-F784-4EE0-AEB5-7E0186AD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38B47-22E0-E0C6-91A5-9BF8C78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70F4A-ED94-575D-8FAE-ECCF535E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7571-06E7-0009-CEC4-B3EA4BADC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C3EA-6D10-458C-9644-A96FA5252EF6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B2D1-6EC5-C81C-5766-CAC3DC96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FD93-47C7-A87D-00C5-BEFE51A9E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520C-0A8E-469C-B52A-316ACD5C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35D7B-24F7-F2EC-E55A-3E718C89BC31}"/>
              </a:ext>
            </a:extLst>
          </p:cNvPr>
          <p:cNvSpPr txBox="1"/>
          <p:nvPr/>
        </p:nvSpPr>
        <p:spPr>
          <a:xfrm>
            <a:off x="2001770" y="2846540"/>
            <a:ext cx="749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2023-</a:t>
            </a:r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여름방학</a:t>
            </a:r>
            <a:r>
              <a:rPr lang="en-US" altLang="ko-KR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0226-0CB0-E5D3-C121-70E6E7BC7E2E}"/>
              </a:ext>
            </a:extLst>
          </p:cNvPr>
          <p:cNvSpPr txBox="1"/>
          <p:nvPr/>
        </p:nvSpPr>
        <p:spPr>
          <a:xfrm>
            <a:off x="8721731" y="4535933"/>
            <a:ext cx="221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B40290-7EAB-36CC-EE33-379F86241973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7A76E3-F0BE-10F2-5989-0940A7265A68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CEC8-B114-7799-A51D-E4EA14D43ACD}"/>
              </a:ext>
            </a:extLst>
          </p:cNvPr>
          <p:cNvSpPr txBox="1"/>
          <p:nvPr/>
        </p:nvSpPr>
        <p:spPr>
          <a:xfrm>
            <a:off x="415542" y="826093"/>
            <a:ext cx="5347939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import java.io.BufferedReader;</a:t>
            </a:r>
          </a:p>
          <a:p>
            <a:r>
              <a:rPr lang="en-US" altLang="ko-KR" sz="900"/>
              <a:t>import java.io.InputStreamReader;</a:t>
            </a:r>
          </a:p>
          <a:p>
            <a:r>
              <a:rPr lang="en-US" altLang="ko-KR" sz="900"/>
              <a:t>import java.util.ArrayList;</a:t>
            </a:r>
          </a:p>
          <a:p>
            <a:r>
              <a:rPr lang="en-US" altLang="ko-KR" sz="900"/>
              <a:t>import java.util.LinkedList;</a:t>
            </a:r>
          </a:p>
          <a:p>
            <a:r>
              <a:rPr lang="en-US" altLang="ko-KR" sz="900"/>
              <a:t>import java.util.Queue;</a:t>
            </a:r>
          </a:p>
          <a:p>
            <a:r>
              <a:rPr lang="en-US" altLang="ko-KR" sz="900"/>
              <a:t>import java.util.StringTokenizer;</a:t>
            </a:r>
          </a:p>
          <a:p>
            <a:endParaRPr lang="en-US" altLang="ko-KR" sz="900"/>
          </a:p>
          <a:p>
            <a:r>
              <a:rPr lang="en-US" altLang="ko-KR" sz="900"/>
              <a:t>class Node {</a:t>
            </a:r>
          </a:p>
          <a:p>
            <a:r>
              <a:rPr lang="en-US" altLang="ko-KR" sz="900"/>
              <a:t>    int to, weight;</a:t>
            </a:r>
          </a:p>
          <a:p>
            <a:endParaRPr lang="en-US" altLang="ko-KR" sz="900"/>
          </a:p>
          <a:p>
            <a:r>
              <a:rPr lang="en-US" altLang="ko-KR" sz="900"/>
              <a:t>    Node(int to, int weight) {</a:t>
            </a:r>
          </a:p>
          <a:p>
            <a:r>
              <a:rPr lang="en-US" altLang="ko-KR" sz="900"/>
              <a:t>        this.to = to;</a:t>
            </a:r>
          </a:p>
          <a:p>
            <a:r>
              <a:rPr lang="en-US" altLang="ko-KR" sz="900"/>
              <a:t>        this.weight = weight;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}</a:t>
            </a:r>
          </a:p>
          <a:p>
            <a:endParaRPr lang="en-US" altLang="ko-KR" sz="900"/>
          </a:p>
          <a:p>
            <a:r>
              <a:rPr lang="en-US" altLang="ko-KR" sz="900"/>
              <a:t>public class Main {</a:t>
            </a:r>
          </a:p>
          <a:p>
            <a:endParaRPr lang="en-US" altLang="ko-KR" sz="900"/>
          </a:p>
          <a:p>
            <a:r>
              <a:rPr lang="en-US" altLang="ko-KR" sz="900"/>
              <a:t>    private static boolean bfs(ArrayList&lt;ArrayList&lt;Node&gt;&gt; graph, int N, int start, int end, int mid) {</a:t>
            </a:r>
          </a:p>
          <a:p>
            <a:r>
              <a:rPr lang="en-US" altLang="ko-KR" sz="900"/>
              <a:t>        Queue&lt;Integer&gt; queue = new LinkedList&lt;&gt;();</a:t>
            </a:r>
          </a:p>
          <a:p>
            <a:r>
              <a:rPr lang="en-US" altLang="ko-KR" sz="900"/>
              <a:t>        boolean[] visited = new boolean[N + 1];</a:t>
            </a:r>
          </a:p>
          <a:p>
            <a:endParaRPr lang="en-US" altLang="ko-KR" sz="900"/>
          </a:p>
          <a:p>
            <a:r>
              <a:rPr lang="en-US" altLang="ko-KR" sz="900"/>
              <a:t>        queue.offer(start);</a:t>
            </a:r>
          </a:p>
          <a:p>
            <a:r>
              <a:rPr lang="en-US" altLang="ko-KR" sz="900"/>
              <a:t>        visited[start] = true;</a:t>
            </a:r>
          </a:p>
          <a:p>
            <a:endParaRPr lang="en-US" altLang="ko-KR" sz="900"/>
          </a:p>
          <a:p>
            <a:r>
              <a:rPr lang="en-US" altLang="ko-KR" sz="900"/>
              <a:t>        while (!queue.isEmpty()) {</a:t>
            </a:r>
          </a:p>
          <a:p>
            <a:r>
              <a:rPr lang="en-US" altLang="ko-KR" sz="900"/>
              <a:t>            int cur = queue.poll();</a:t>
            </a:r>
          </a:p>
          <a:p>
            <a:r>
              <a:rPr lang="en-US" altLang="ko-KR" sz="900"/>
              <a:t>            if (cur == end) return true;</a:t>
            </a:r>
          </a:p>
          <a:p>
            <a:endParaRPr lang="en-US" altLang="ko-KR" sz="900"/>
          </a:p>
          <a:p>
            <a:r>
              <a:rPr lang="en-US" altLang="ko-KR" sz="900"/>
              <a:t>            ArrayList&lt;Node&gt; nodeList = graph.get(cur);</a:t>
            </a:r>
          </a:p>
          <a:p>
            <a:r>
              <a:rPr lang="en-US" altLang="ko-KR" sz="900"/>
              <a:t>            for (Node node : nodeList) {</a:t>
            </a:r>
          </a:p>
          <a:p>
            <a:r>
              <a:rPr lang="en-US" altLang="ko-KR" sz="900"/>
              <a:t>                if (!visited[node.to] &amp;&amp; node.weight &gt;= mid) {</a:t>
            </a:r>
          </a:p>
          <a:p>
            <a:r>
              <a:rPr lang="en-US" altLang="ko-KR" sz="900"/>
              <a:t>                    visited[node.to] = true;</a:t>
            </a:r>
          </a:p>
          <a:p>
            <a:r>
              <a:rPr lang="en-US" altLang="ko-KR" sz="900"/>
              <a:t>                    queue.offer(node.to);</a:t>
            </a:r>
          </a:p>
          <a:p>
            <a:r>
              <a:rPr lang="en-US" altLang="ko-KR" sz="900"/>
              <a:t>                }</a:t>
            </a:r>
          </a:p>
          <a:p>
            <a:r>
              <a:rPr lang="en-US" altLang="ko-KR" sz="900"/>
              <a:t>            }</a:t>
            </a:r>
          </a:p>
          <a:p>
            <a:r>
              <a:rPr lang="en-US" altLang="ko-KR" sz="900"/>
              <a:t>        }</a:t>
            </a:r>
          </a:p>
          <a:p>
            <a:endParaRPr lang="en-US" altLang="ko-KR" sz="900"/>
          </a:p>
          <a:p>
            <a:r>
              <a:rPr lang="en-US" altLang="ko-KR" sz="900"/>
              <a:t>        return false;</a:t>
            </a:r>
          </a:p>
          <a:p>
            <a:r>
              <a:rPr lang="en-US" altLang="ko-KR" sz="900"/>
              <a:t>    }</a:t>
            </a:r>
          </a:p>
          <a:p>
            <a:endParaRPr lang="en-US" altLang="ko-KR" sz="900"/>
          </a:p>
          <a:p>
            <a:endParaRPr lang="en-US" altLang="ko-KR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0949-1B24-7F8E-CDA7-5D6972A86FE1}"/>
              </a:ext>
            </a:extLst>
          </p:cNvPr>
          <p:cNvSpPr txBox="1"/>
          <p:nvPr/>
        </p:nvSpPr>
        <p:spPr>
          <a:xfrm>
            <a:off x="5660794" y="911111"/>
            <a:ext cx="61156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public static void main(String[] args) throws Exception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BufferedReader br = new BufferedReader(new InputStreamReader(System.in));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StringTokenizer st = new StringTokenizer(br.readLine());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N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M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ArrayList&lt;ArrayList&lt;Node&gt;&gt; graph = new ArrayList&lt;&gt;(N + 1);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for (int i = 0; i &lt;= N; i++)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graph.add(new ArrayList&lt;&gt;());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max = 0;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for (int i = 0; i &lt; M; i++)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st = new StringTokenizer(br.readLine());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int a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int b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int c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graph.get(a).add(new Node(b, c));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graph.get(b).add(new Node(a, c));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max = Math.max(max, c);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st = new StringTokenizer(br.readLine());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start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end = Integer.parseInt(st.nextToken());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result = 0;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int low = 1, high = max;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while (low &lt;= high)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int mid = (low + high) / 2;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if (bfs(graph, N, start, end, mid))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result = mid;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low = mid + 1;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} else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high = mid - 1;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System.out.println(result);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494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7B401B-6280-40C8-61A4-1456A7C78668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5873F9-63F5-0457-6457-9F501C265F8E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642D26-0D98-A093-AF92-AD75606187F2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9A9349-9050-FDAB-52AF-BB1B0207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906183"/>
            <a:ext cx="1139349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A78DC8-E8C1-5B49-D9B7-64682E8B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2174146"/>
            <a:ext cx="1125059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FB241-916C-11CB-C630-01723DF5F6EC}"/>
              </a:ext>
            </a:extLst>
          </p:cNvPr>
          <p:cNvSpPr txBox="1"/>
          <p:nvPr/>
        </p:nvSpPr>
        <p:spPr>
          <a:xfrm>
            <a:off x="0" y="2102584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</a:t>
            </a:r>
            <a:r>
              <a:rPr lang="en-US" altLang="ko-KR"/>
              <a:t>: </a:t>
            </a:r>
            <a:r>
              <a:rPr lang="ko-KR" altLang="en-US"/>
              <a:t>섬이 있고 그 섬들 사이에 가중치가 있을 때 </a:t>
            </a:r>
            <a:endParaRPr lang="en-US" altLang="ko-KR"/>
          </a:p>
          <a:p>
            <a:r>
              <a:rPr lang="en-US" altLang="ko-KR"/>
              <a:t>        </a:t>
            </a:r>
            <a:r>
              <a:rPr lang="ko-KR" altLang="en-US"/>
              <a:t>시작 섬부터 목표섬까지 옮길수있는 물품들의 중량의 최대값을 구하는 문제다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0BE27-DD0F-6157-33C4-FBA9E4DB8526}"/>
              </a:ext>
            </a:extLst>
          </p:cNvPr>
          <p:cNvSpPr txBox="1"/>
          <p:nvPr/>
        </p:nvSpPr>
        <p:spPr>
          <a:xfrm>
            <a:off x="0" y="3844509"/>
            <a:ext cx="11658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유형 </a:t>
            </a:r>
            <a:r>
              <a:rPr lang="en-US" altLang="ko-KR"/>
              <a:t>: </a:t>
            </a:r>
            <a:r>
              <a:rPr lang="ko-KR" altLang="en-US"/>
              <a:t>한노드부터 목표 노드까지의 경로가 있는지부터 검사 해야하기때문에 </a:t>
            </a:r>
            <a:r>
              <a:rPr lang="en-US" altLang="ko-KR"/>
              <a:t>bfs</a:t>
            </a:r>
            <a:r>
              <a:rPr lang="ko-KR" altLang="en-US"/>
              <a:t>를 사용한다</a:t>
            </a:r>
            <a:endParaRPr lang="en-US" altLang="ko-KR"/>
          </a:p>
          <a:p>
            <a:r>
              <a:rPr lang="en-US" altLang="ko-KR"/>
              <a:t>        </a:t>
            </a:r>
            <a:r>
              <a:rPr lang="ko-KR" altLang="en-US"/>
              <a:t>가중치의 범위가 </a:t>
            </a:r>
            <a:r>
              <a:rPr lang="en-US" altLang="ko-KR"/>
              <a:t>1 ~ 1,000,000,000 </a:t>
            </a:r>
            <a:r>
              <a:rPr lang="ko-KR" altLang="en-US"/>
              <a:t>이다 빠르게 찾기위해 이분탐색을 사용하여 중량의 최대값을 구한다</a:t>
            </a:r>
            <a:r>
              <a:rPr lang="en-US" altLang="ko-KR"/>
              <a:t>.</a:t>
            </a:r>
          </a:p>
          <a:p>
            <a:r>
              <a:rPr lang="en-US" altLang="ko-KR"/>
              <a:t>        bfs</a:t>
            </a:r>
            <a:r>
              <a:rPr lang="ko-KR" altLang="en-US"/>
              <a:t>진행중 이진탐색에서 사용된 </a:t>
            </a:r>
            <a:r>
              <a:rPr lang="en-US" altLang="ko-KR"/>
              <a:t>mid(</a:t>
            </a:r>
            <a:r>
              <a:rPr lang="ko-KR" altLang="en-US"/>
              <a:t>가중치값의미</a:t>
            </a:r>
            <a:r>
              <a:rPr lang="en-US" altLang="ko-KR"/>
              <a:t>) </a:t>
            </a:r>
            <a:r>
              <a:rPr lang="ko-KR" altLang="en-US"/>
              <a:t>보다 큰지 확인하는 조건문을 넣는다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7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11B8CC-B839-2DDC-30D8-A69911889DAC}"/>
              </a:ext>
            </a:extLst>
          </p:cNvPr>
          <p:cNvSpPr/>
          <p:nvPr/>
        </p:nvSpPr>
        <p:spPr>
          <a:xfrm>
            <a:off x="2437353" y="1704197"/>
            <a:ext cx="1256044" cy="1205802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/>
              <a:t>1</a:t>
            </a:r>
            <a:endParaRPr lang="ko-KR" altLang="en-US" sz="4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8CE79B7-29B9-648C-F4BD-4D6B6F35E3D4}"/>
              </a:ext>
            </a:extLst>
          </p:cNvPr>
          <p:cNvSpPr/>
          <p:nvPr/>
        </p:nvSpPr>
        <p:spPr>
          <a:xfrm>
            <a:off x="7368165" y="1704197"/>
            <a:ext cx="1256044" cy="1205802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/>
              <a:t>2</a:t>
            </a:r>
            <a:endParaRPr lang="ko-KR" altLang="en-US" sz="48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F67273-B568-7180-6A4C-2BDC25F71F75}"/>
              </a:ext>
            </a:extLst>
          </p:cNvPr>
          <p:cNvSpPr/>
          <p:nvPr/>
        </p:nvSpPr>
        <p:spPr>
          <a:xfrm>
            <a:off x="4996954" y="4505184"/>
            <a:ext cx="1256044" cy="1205802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/>
              <a:t>3</a:t>
            </a:r>
            <a:endParaRPr lang="ko-KR" altLang="en-US" sz="4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9D1A5-A732-DA34-152A-681BBE276D33}"/>
              </a:ext>
            </a:extLst>
          </p:cNvPr>
          <p:cNvSpPr/>
          <p:nvPr/>
        </p:nvSpPr>
        <p:spPr>
          <a:xfrm>
            <a:off x="3693397" y="2307098"/>
            <a:ext cx="36747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65965E-97D5-F92F-DE6F-9D7EEEC9F4B3}"/>
              </a:ext>
            </a:extLst>
          </p:cNvPr>
          <p:cNvSpPr/>
          <p:nvPr/>
        </p:nvSpPr>
        <p:spPr>
          <a:xfrm rot="2729965">
            <a:off x="2966262" y="3715387"/>
            <a:ext cx="263256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687507-E8F1-EA91-2A53-53D9A9E35569}"/>
              </a:ext>
            </a:extLst>
          </p:cNvPr>
          <p:cNvSpPr/>
          <p:nvPr/>
        </p:nvSpPr>
        <p:spPr>
          <a:xfrm rot="7665144">
            <a:off x="5623341" y="3675305"/>
            <a:ext cx="2548059" cy="53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188E7-7907-590A-74AD-924F440A1628}"/>
              </a:ext>
            </a:extLst>
          </p:cNvPr>
          <p:cNvSpPr txBox="1"/>
          <p:nvPr/>
        </p:nvSpPr>
        <p:spPr>
          <a:xfrm>
            <a:off x="5238202" y="1583375"/>
            <a:ext cx="56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2</a:t>
            </a:r>
            <a:endParaRPr lang="ko-KR" altLang="en-US" sz="4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1DC24-3295-B0FA-6708-7A61C1858550}"/>
              </a:ext>
            </a:extLst>
          </p:cNvPr>
          <p:cNvSpPr txBox="1"/>
          <p:nvPr/>
        </p:nvSpPr>
        <p:spPr>
          <a:xfrm>
            <a:off x="3693397" y="3453000"/>
            <a:ext cx="56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3</a:t>
            </a:r>
            <a:endParaRPr lang="ko-KR" altLang="en-US" sz="4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65AE5-F5B5-60EB-5C3D-E65A830A518D}"/>
              </a:ext>
            </a:extLst>
          </p:cNvPr>
          <p:cNvSpPr txBox="1"/>
          <p:nvPr/>
        </p:nvSpPr>
        <p:spPr>
          <a:xfrm>
            <a:off x="7046213" y="3512900"/>
            <a:ext cx="56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2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1945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A4405A-68F8-65DF-6325-124FB64B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9" y="1712630"/>
            <a:ext cx="5820587" cy="4058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D0EB-9065-40CB-DC1A-7ED0DFC6AADE}"/>
              </a:ext>
            </a:extLst>
          </p:cNvPr>
          <p:cNvSpPr txBox="1"/>
          <p:nvPr/>
        </p:nvSpPr>
        <p:spPr>
          <a:xfrm>
            <a:off x="2379407" y="12489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 입력받기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EABC1E-6AF3-14F2-7D67-777BACC5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47" y="1618321"/>
            <a:ext cx="2314898" cy="1486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482CE-87CC-5EED-BA4C-1CABE78A2EE8}"/>
              </a:ext>
            </a:extLst>
          </p:cNvPr>
          <p:cNvSpPr txBox="1"/>
          <p:nvPr/>
        </p:nvSpPr>
        <p:spPr>
          <a:xfrm>
            <a:off x="7030065" y="124297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 </a:t>
            </a:r>
            <a:r>
              <a:rPr lang="ko-KR" altLang="en-US"/>
              <a:t>클래스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CCB74-ABAE-A641-EAD2-FC057BE5DCE6}"/>
              </a:ext>
            </a:extLst>
          </p:cNvPr>
          <p:cNvSpPr txBox="1"/>
          <p:nvPr/>
        </p:nvSpPr>
        <p:spPr>
          <a:xfrm>
            <a:off x="6581588" y="3468329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입력예제</a:t>
            </a:r>
            <a:endParaRPr lang="en-US" altLang="ko-KR"/>
          </a:p>
          <a:p>
            <a:r>
              <a:rPr lang="en-US" altLang="ko-KR"/>
              <a:t>   3 3</a:t>
            </a:r>
          </a:p>
          <a:p>
            <a:r>
              <a:rPr lang="en-US" altLang="ko-KR"/>
              <a:t>  1 2 2</a:t>
            </a:r>
          </a:p>
          <a:p>
            <a:r>
              <a:rPr lang="en-US" altLang="ko-KR"/>
              <a:t>  3 1 3</a:t>
            </a:r>
          </a:p>
          <a:p>
            <a:r>
              <a:rPr lang="en-US" altLang="ko-KR"/>
              <a:t>  2 3 2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D5417-EC4F-1E39-0332-FDA60FC8EBB5}"/>
              </a:ext>
            </a:extLst>
          </p:cNvPr>
          <p:cNvSpPr txBox="1"/>
          <p:nvPr/>
        </p:nvSpPr>
        <p:spPr>
          <a:xfrm>
            <a:off x="6581588" y="5100332"/>
            <a:ext cx="411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graph.get(1).add(new Node(2, 2));</a:t>
            </a:r>
          </a:p>
          <a:p>
            <a:r>
              <a:rPr lang="en-US" altLang="ko-KR"/>
              <a:t>graph.get(2).add(new Node(1, 2));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7D422-790A-F29A-357D-DB220792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9" y="1742127"/>
            <a:ext cx="4077269" cy="346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E7439-A616-88B2-F6DB-16500F861AF9}"/>
              </a:ext>
            </a:extLst>
          </p:cNvPr>
          <p:cNvSpPr txBox="1"/>
          <p:nvPr/>
        </p:nvSpPr>
        <p:spPr>
          <a:xfrm>
            <a:off x="1445342" y="1372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이진탐색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6CBE7-898A-7FA8-BFC8-5E1FCA52C61B}"/>
              </a:ext>
            </a:extLst>
          </p:cNvPr>
          <p:cNvSpPr txBox="1"/>
          <p:nvPr/>
        </p:nvSpPr>
        <p:spPr>
          <a:xfrm>
            <a:off x="4542394" y="1181687"/>
            <a:ext cx="447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 : </a:t>
            </a:r>
            <a:r>
              <a:rPr lang="ko-KR" altLang="en-US"/>
              <a:t>시작노드</a:t>
            </a:r>
            <a:endParaRPr lang="en-US" altLang="ko-KR"/>
          </a:p>
          <a:p>
            <a:r>
              <a:rPr lang="en-US" altLang="ko-KR"/>
              <a:t>end : </a:t>
            </a:r>
            <a:r>
              <a:rPr lang="ko-KR" altLang="en-US"/>
              <a:t>목적지노드</a:t>
            </a:r>
            <a:endParaRPr lang="en-US" altLang="ko-KR"/>
          </a:p>
          <a:p>
            <a:r>
              <a:rPr lang="en-US" altLang="ko-KR"/>
              <a:t>result : </a:t>
            </a:r>
            <a:r>
              <a:rPr lang="ko-KR" altLang="en-US"/>
              <a:t>중량제한의 최대값</a:t>
            </a:r>
            <a:endParaRPr lang="en-US" altLang="ko-KR"/>
          </a:p>
          <a:p>
            <a:r>
              <a:rPr lang="en-US" altLang="ko-KR"/>
              <a:t>low : </a:t>
            </a:r>
            <a:r>
              <a:rPr lang="ko-KR" altLang="en-US"/>
              <a:t>중량제한범위의 최소값</a:t>
            </a:r>
            <a:endParaRPr lang="en-US" altLang="ko-KR"/>
          </a:p>
          <a:p>
            <a:r>
              <a:rPr lang="en-US" altLang="ko-KR"/>
              <a:t>high : </a:t>
            </a:r>
            <a:r>
              <a:rPr lang="ko-KR" altLang="en-US"/>
              <a:t>중량제한범위의 최대값</a:t>
            </a:r>
            <a:endParaRPr lang="en-US" altLang="ko-KR"/>
          </a:p>
          <a:p>
            <a:r>
              <a:rPr lang="en-US" altLang="ko-KR"/>
              <a:t>mid : </a:t>
            </a:r>
            <a:r>
              <a:rPr lang="ko-KR" altLang="en-US"/>
              <a:t>중량제한범위의 중앙값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194A1-ABCA-57C6-01FC-FCD905155F80}"/>
              </a:ext>
            </a:extLst>
          </p:cNvPr>
          <p:cNvSpPr txBox="1"/>
          <p:nvPr/>
        </p:nvSpPr>
        <p:spPr>
          <a:xfrm>
            <a:off x="4542394" y="3291608"/>
            <a:ext cx="636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If : bfs</a:t>
            </a:r>
            <a:r>
              <a:rPr lang="ko-KR" altLang="en-US"/>
              <a:t>의 </a:t>
            </a:r>
            <a:r>
              <a:rPr lang="en-US" altLang="ko-KR"/>
              <a:t>return</a:t>
            </a:r>
            <a:r>
              <a:rPr lang="ko-KR" altLang="en-US"/>
              <a:t>이 </a:t>
            </a:r>
            <a:r>
              <a:rPr lang="en-US" altLang="ko-KR"/>
              <a:t>true</a:t>
            </a:r>
            <a:r>
              <a:rPr lang="ko-KR" altLang="en-US"/>
              <a:t>일 경우 </a:t>
            </a:r>
            <a:r>
              <a:rPr lang="en-US" altLang="ko-KR"/>
              <a:t>mid(</a:t>
            </a:r>
            <a:r>
              <a:rPr lang="ko-KR" altLang="en-US"/>
              <a:t>중량제한</a:t>
            </a:r>
            <a:r>
              <a:rPr lang="en-US" altLang="ko-KR"/>
              <a:t>)</a:t>
            </a:r>
            <a:r>
              <a:rPr lang="ko-KR" altLang="en-US"/>
              <a:t>값으로 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시작노드부터 목적지 노드까지 이동 가능한 경로가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else : mid(</a:t>
            </a:r>
            <a:r>
              <a:rPr lang="ko-KR" altLang="en-US"/>
              <a:t>중량</a:t>
            </a:r>
            <a:r>
              <a:rPr lang="en-US" altLang="ko-KR"/>
              <a:t>)</a:t>
            </a:r>
            <a:r>
              <a:rPr lang="ko-KR" altLang="en-US"/>
              <a:t>값으로 시작노드부터 목적지노드까지 </a:t>
            </a:r>
            <a:endParaRPr lang="en-US" altLang="ko-KR"/>
          </a:p>
          <a:p>
            <a:r>
              <a:rPr lang="en-US" altLang="ko-KR"/>
              <a:t>        </a:t>
            </a:r>
            <a:r>
              <a:rPr lang="ko-KR" altLang="en-US"/>
              <a:t>이동가능한 경로가 없다</a:t>
            </a:r>
          </a:p>
        </p:txBody>
      </p:sp>
    </p:spTree>
    <p:extLst>
      <p:ext uri="{BB962C8B-B14F-4D97-AF65-F5344CB8AC3E}">
        <p14:creationId xmlns:p14="http://schemas.microsoft.com/office/powerpoint/2010/main" val="1538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08E8E4-F77A-50A9-9E0A-8871C6DE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2" y="1801267"/>
            <a:ext cx="7259063" cy="398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81C48-1D6F-3CB1-869E-DF42397FD334}"/>
              </a:ext>
            </a:extLst>
          </p:cNvPr>
          <p:cNvSpPr txBox="1"/>
          <p:nvPr/>
        </p:nvSpPr>
        <p:spPr>
          <a:xfrm>
            <a:off x="3043084" y="1431935"/>
            <a:ext cx="4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bfs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C200D-1C6C-07C3-A2D0-AB9DC96DBA81}"/>
              </a:ext>
            </a:extLst>
          </p:cNvPr>
          <p:cNvSpPr txBox="1"/>
          <p:nvPr/>
        </p:nvSpPr>
        <p:spPr>
          <a:xfrm>
            <a:off x="7363419" y="2199297"/>
            <a:ext cx="492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방문하지않은 노드를 방문할때</a:t>
            </a:r>
            <a:endParaRPr lang="en-US" altLang="ko-KR"/>
          </a:p>
          <a:p>
            <a:r>
              <a:rPr lang="ko-KR" altLang="en-US"/>
              <a:t>중량이 </a:t>
            </a:r>
            <a:r>
              <a:rPr lang="en-US" altLang="ko-KR"/>
              <a:t>mid </a:t>
            </a:r>
            <a:r>
              <a:rPr lang="ko-KR" altLang="en-US"/>
              <a:t>보다 크면 방문한다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2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6D8F9-985F-D6C0-1A61-12DD57AC1556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DDDA16-8750-F05F-91DF-A9B58AD8B50B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38180-4D42-410B-0F72-DC41B914A38E}"/>
              </a:ext>
            </a:extLst>
          </p:cNvPr>
          <p:cNvSpPr txBox="1"/>
          <p:nvPr/>
        </p:nvSpPr>
        <p:spPr>
          <a:xfrm>
            <a:off x="218114" y="118207"/>
            <a:ext cx="5266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1939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중량제한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E960D-4A70-A288-13CA-27814AEE3514}"/>
              </a:ext>
            </a:extLst>
          </p:cNvPr>
          <p:cNvSpPr txBox="1"/>
          <p:nvPr/>
        </p:nvSpPr>
        <p:spPr>
          <a:xfrm>
            <a:off x="328272" y="1157748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입력예제</a:t>
            </a:r>
            <a:endParaRPr lang="en-US" altLang="ko-KR"/>
          </a:p>
          <a:p>
            <a:r>
              <a:rPr lang="en-US" altLang="ko-KR"/>
              <a:t>   3 3</a:t>
            </a:r>
          </a:p>
          <a:p>
            <a:r>
              <a:rPr lang="en-US" altLang="ko-KR"/>
              <a:t>  1 2 2</a:t>
            </a:r>
          </a:p>
          <a:p>
            <a:r>
              <a:rPr lang="en-US" altLang="ko-KR"/>
              <a:t>  3 1 3</a:t>
            </a:r>
          </a:p>
          <a:p>
            <a:r>
              <a:rPr lang="en-US" altLang="ko-KR"/>
              <a:t>  2 3 2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64DE-E6EC-90BA-CCAB-78F79B202F8C}"/>
              </a:ext>
            </a:extLst>
          </p:cNvPr>
          <p:cNvSpPr txBox="1"/>
          <p:nvPr/>
        </p:nvSpPr>
        <p:spPr>
          <a:xfrm>
            <a:off x="2290916" y="1157748"/>
            <a:ext cx="22712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Low = 1</a:t>
            </a:r>
          </a:p>
          <a:p>
            <a:r>
              <a:rPr lang="en-US" altLang="ko-KR"/>
              <a:t>High = 3</a:t>
            </a:r>
          </a:p>
          <a:p>
            <a:r>
              <a:rPr lang="en-US" altLang="ko-KR"/>
              <a:t>Mid = 2</a:t>
            </a:r>
          </a:p>
          <a:p>
            <a:endParaRPr lang="en-US" altLang="ko-KR"/>
          </a:p>
          <a:p>
            <a:r>
              <a:rPr lang="en-US" altLang="ko-KR"/>
              <a:t>bfs</a:t>
            </a:r>
          </a:p>
          <a:p>
            <a:r>
              <a:rPr lang="ko-KR" altLang="en-US"/>
              <a:t>큐 </a:t>
            </a:r>
            <a:r>
              <a:rPr lang="en-US" altLang="ko-KR"/>
              <a:t>: [1]</a:t>
            </a:r>
          </a:p>
          <a:p>
            <a:r>
              <a:rPr lang="ko-KR" altLang="en-US"/>
              <a:t>방문 </a:t>
            </a:r>
            <a:r>
              <a:rPr lang="en-US" altLang="ko-KR"/>
              <a:t>: [ F, T, F, F]</a:t>
            </a:r>
          </a:p>
          <a:p>
            <a:endParaRPr lang="en-US" altLang="ko-KR"/>
          </a:p>
          <a:p>
            <a:r>
              <a:rPr lang="en-US" altLang="ko-KR"/>
              <a:t>while</a:t>
            </a:r>
          </a:p>
          <a:p>
            <a:r>
              <a:rPr lang="en-US" altLang="ko-KR"/>
              <a:t>Cur = 1</a:t>
            </a:r>
          </a:p>
          <a:p>
            <a:r>
              <a:rPr lang="ko-KR" altLang="en-US"/>
              <a:t>큐</a:t>
            </a:r>
            <a:r>
              <a:rPr lang="en-US" altLang="ko-KR"/>
              <a:t> : [2, 3]</a:t>
            </a:r>
          </a:p>
          <a:p>
            <a:r>
              <a:rPr lang="ko-KR" altLang="en-US"/>
              <a:t>방문 </a:t>
            </a:r>
            <a:r>
              <a:rPr lang="en-US" altLang="ko-KR"/>
              <a:t>: [ F, T, T, T ]</a:t>
            </a:r>
          </a:p>
          <a:p>
            <a:endParaRPr lang="en-US" altLang="ko-KR"/>
          </a:p>
          <a:p>
            <a:r>
              <a:rPr lang="en-US" altLang="ko-KR"/>
              <a:t>Cur = 2</a:t>
            </a:r>
          </a:p>
          <a:p>
            <a:r>
              <a:rPr lang="ko-KR" altLang="en-US"/>
              <a:t>큐 </a:t>
            </a:r>
            <a:r>
              <a:rPr lang="en-US" altLang="ko-KR"/>
              <a:t>: [3]</a:t>
            </a:r>
          </a:p>
          <a:p>
            <a:endParaRPr lang="en-US" altLang="ko-KR"/>
          </a:p>
          <a:p>
            <a:r>
              <a:rPr lang="en-US" altLang="ko-KR"/>
              <a:t>Cur = 3 // cur=end</a:t>
            </a:r>
          </a:p>
          <a:p>
            <a:r>
              <a:rPr lang="en-US" altLang="ko-KR"/>
              <a:t>Return true;</a:t>
            </a:r>
          </a:p>
          <a:p>
            <a:r>
              <a:rPr lang="en-US" altLang="ko-KR"/>
              <a:t>Restult = 2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00441-3A3B-CD20-2BDB-2F94B14DF51D}"/>
              </a:ext>
            </a:extLst>
          </p:cNvPr>
          <p:cNvSpPr txBox="1"/>
          <p:nvPr/>
        </p:nvSpPr>
        <p:spPr>
          <a:xfrm>
            <a:off x="328272" y="2918869"/>
            <a:ext cx="1347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Start = 1</a:t>
            </a:r>
          </a:p>
          <a:p>
            <a:r>
              <a:rPr lang="en-US" altLang="ko-KR"/>
              <a:t>End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A634B-86EF-D67B-649D-56FE7C0DF955}"/>
              </a:ext>
            </a:extLst>
          </p:cNvPr>
          <p:cNvSpPr txBox="1"/>
          <p:nvPr/>
        </p:nvSpPr>
        <p:spPr>
          <a:xfrm>
            <a:off x="5202373" y="1164543"/>
            <a:ext cx="2271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Low = 3</a:t>
            </a:r>
          </a:p>
          <a:p>
            <a:r>
              <a:rPr lang="en-US" altLang="ko-KR"/>
              <a:t>High = 3</a:t>
            </a:r>
          </a:p>
          <a:p>
            <a:r>
              <a:rPr lang="en-US" altLang="ko-KR"/>
              <a:t>Mid = 3</a:t>
            </a:r>
          </a:p>
          <a:p>
            <a:endParaRPr lang="en-US" altLang="ko-KR"/>
          </a:p>
          <a:p>
            <a:r>
              <a:rPr lang="en-US" altLang="ko-KR"/>
              <a:t>bfs</a:t>
            </a:r>
          </a:p>
          <a:p>
            <a:r>
              <a:rPr lang="ko-KR" altLang="en-US"/>
              <a:t>큐 </a:t>
            </a:r>
            <a:r>
              <a:rPr lang="en-US" altLang="ko-KR"/>
              <a:t>: [1]</a:t>
            </a:r>
          </a:p>
          <a:p>
            <a:r>
              <a:rPr lang="ko-KR" altLang="en-US"/>
              <a:t>방문 </a:t>
            </a:r>
            <a:r>
              <a:rPr lang="en-US" altLang="ko-KR"/>
              <a:t>: [ F, T, F, F]</a:t>
            </a:r>
          </a:p>
          <a:p>
            <a:endParaRPr lang="en-US" altLang="ko-KR"/>
          </a:p>
          <a:p>
            <a:r>
              <a:rPr lang="en-US" altLang="ko-KR"/>
              <a:t>while</a:t>
            </a:r>
          </a:p>
          <a:p>
            <a:r>
              <a:rPr lang="en-US" altLang="ko-KR"/>
              <a:t>Cur = 1</a:t>
            </a:r>
          </a:p>
          <a:p>
            <a:r>
              <a:rPr lang="ko-KR" altLang="en-US"/>
              <a:t>큐</a:t>
            </a:r>
            <a:r>
              <a:rPr lang="en-US" altLang="ko-KR"/>
              <a:t> : [3]</a:t>
            </a:r>
          </a:p>
          <a:p>
            <a:r>
              <a:rPr lang="ko-KR" altLang="en-US"/>
              <a:t>방문 </a:t>
            </a:r>
            <a:r>
              <a:rPr lang="en-US" altLang="ko-KR"/>
              <a:t>: [ F, T, F, T ]</a:t>
            </a:r>
          </a:p>
          <a:p>
            <a:endParaRPr lang="en-US" altLang="ko-KR"/>
          </a:p>
          <a:p>
            <a:r>
              <a:rPr lang="en-US" altLang="ko-KR"/>
              <a:t>Cur = 3 // cur=end</a:t>
            </a:r>
          </a:p>
          <a:p>
            <a:r>
              <a:rPr lang="en-US" altLang="ko-KR"/>
              <a:t>Return true</a:t>
            </a:r>
          </a:p>
          <a:p>
            <a:r>
              <a:rPr lang="en-US" altLang="ko-KR"/>
              <a:t>Result = 3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0D6E-304E-CFAF-442A-C3D74DC12AA0}"/>
              </a:ext>
            </a:extLst>
          </p:cNvPr>
          <p:cNvSpPr txBox="1"/>
          <p:nvPr/>
        </p:nvSpPr>
        <p:spPr>
          <a:xfrm>
            <a:off x="8212481" y="1157748"/>
            <a:ext cx="227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Low = 4</a:t>
            </a:r>
          </a:p>
          <a:p>
            <a:r>
              <a:rPr lang="en-US" altLang="ko-KR"/>
              <a:t>High = 3</a:t>
            </a:r>
          </a:p>
          <a:p>
            <a:r>
              <a:rPr lang="ko-KR" altLang="en-US"/>
              <a:t>종료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3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980</Words>
  <Application>Microsoft Office PowerPoint</Application>
  <PresentationFormat>와이드스크린</PresentationFormat>
  <Paragraphs>179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</cp:revision>
  <dcterms:created xsi:type="dcterms:W3CDTF">2023-08-16T15:54:35Z</dcterms:created>
  <dcterms:modified xsi:type="dcterms:W3CDTF">2023-08-16T17:24:16Z</dcterms:modified>
</cp:coreProperties>
</file>