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93" r:id="rId5"/>
    <p:sldId id="295" r:id="rId6"/>
    <p:sldId id="277" r:id="rId7"/>
    <p:sldId id="296" r:id="rId8"/>
    <p:sldId id="312" r:id="rId9"/>
    <p:sldId id="303" r:id="rId10"/>
    <p:sldId id="298" r:id="rId11"/>
    <p:sldId id="299" r:id="rId12"/>
    <p:sldId id="300" r:id="rId13"/>
    <p:sldId id="287" r:id="rId14"/>
    <p:sldId id="304" r:id="rId15"/>
    <p:sldId id="306" r:id="rId16"/>
    <p:sldId id="305" r:id="rId17"/>
    <p:sldId id="307" r:id="rId18"/>
    <p:sldId id="308" r:id="rId19"/>
    <p:sldId id="275" r:id="rId20"/>
    <p:sldId id="311" r:id="rId21"/>
    <p:sldId id="31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rtn.ai/" TargetMode="External"/><Relationship Id="rId2" Type="http://schemas.openxmlformats.org/officeDocument/2006/relationships/hyperlink" Target="https://gemini.googl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x6i3_LfeTjY" TargetMode="External"/><Relationship Id="rId5" Type="http://schemas.openxmlformats.org/officeDocument/2006/relationships/hyperlink" Target="https://playboard.co/" TargetMode="External"/><Relationship Id="rId4" Type="http://schemas.openxmlformats.org/officeDocument/2006/relationships/hyperlink" Target="https://www.signal.bz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C1553-716D-2EED-29DC-729819F9E7F6}"/>
              </a:ext>
            </a:extLst>
          </p:cNvPr>
          <p:cNvSpPr txBox="1"/>
          <p:nvPr/>
        </p:nvSpPr>
        <p:spPr>
          <a:xfrm>
            <a:off x="4236440" y="1669776"/>
            <a:ext cx="579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/>
              <a:t>중간 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3ADED7-EE62-36F9-6F09-773938EF14D6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52C231-E37D-C791-81A0-D11C11B34EB7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C8B3DB-5BDE-A543-8140-92A167FE9F6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99289-3C6C-5697-5148-5D45F4221CC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A2D960-E95E-ED07-D409-180E8AC48D65}"/>
              </a:ext>
            </a:extLst>
          </p:cNvPr>
          <p:cNvSpPr/>
          <p:nvPr/>
        </p:nvSpPr>
        <p:spPr>
          <a:xfrm>
            <a:off x="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C0CFE-0A53-6FDD-1F87-D332B3952556}"/>
              </a:ext>
            </a:extLst>
          </p:cNvPr>
          <p:cNvSpPr txBox="1"/>
          <p:nvPr/>
        </p:nvSpPr>
        <p:spPr>
          <a:xfrm>
            <a:off x="6892078" y="4588059"/>
            <a:ext cx="5309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팀 명 </a:t>
            </a:r>
            <a:r>
              <a:rPr lang="en-US" altLang="ko-KR" sz="2800"/>
              <a:t>: </a:t>
            </a:r>
            <a:r>
              <a:rPr lang="ko-KR" altLang="en-US" sz="2800"/>
              <a:t>앙까라</a:t>
            </a:r>
            <a:endParaRPr lang="en-US" altLang="ko-KR" sz="2800"/>
          </a:p>
          <a:p>
            <a:r>
              <a:rPr lang="ko-KR" altLang="en-US" sz="2800"/>
              <a:t>과 목 </a:t>
            </a:r>
            <a:r>
              <a:rPr lang="en-US" altLang="ko-KR" sz="2800"/>
              <a:t>: </a:t>
            </a:r>
            <a:r>
              <a:rPr lang="ko-KR" altLang="en-US" sz="2800"/>
              <a:t>프로젝트</a:t>
            </a:r>
            <a:r>
              <a:rPr lang="en-US" altLang="ko-KR" sz="2800"/>
              <a:t>(</a:t>
            </a:r>
            <a:r>
              <a:rPr lang="ko-KR" altLang="en-US" sz="2800"/>
              <a:t>캡스톤 디자인</a:t>
            </a:r>
            <a:r>
              <a:rPr lang="en-US" altLang="ko-KR" sz="2800"/>
              <a:t>)</a:t>
            </a:r>
          </a:p>
          <a:p>
            <a:r>
              <a:rPr lang="ko-KR" altLang="en-US" sz="2800"/>
              <a:t>담당교수님 </a:t>
            </a:r>
            <a:r>
              <a:rPr lang="en-US" altLang="ko-KR" sz="2800"/>
              <a:t>: </a:t>
            </a:r>
            <a:r>
              <a:rPr lang="ko-KR" altLang="en-US" sz="2800"/>
              <a:t>성락운 교수님</a:t>
            </a:r>
            <a:endParaRPr lang="en-US" altLang="ko-KR" sz="2800"/>
          </a:p>
          <a:p>
            <a:r>
              <a:rPr lang="ko-KR" altLang="en-US" sz="2800"/>
              <a:t>날 짜 </a:t>
            </a:r>
            <a:r>
              <a:rPr lang="en-US" altLang="ko-KR" sz="2800"/>
              <a:t>: 2024-05-10</a:t>
            </a:r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중간 결과물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8A5D376-788D-0B4B-7611-068C859D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23" y="1704942"/>
            <a:ext cx="2896561" cy="48177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E1C3C9-1CBD-D683-392C-DC60C88C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48" y="1704943"/>
            <a:ext cx="3950677" cy="48177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340F5B-E4D1-AD95-23D4-25E980316F9B}"/>
              </a:ext>
            </a:extLst>
          </p:cNvPr>
          <p:cNvSpPr txBox="1"/>
          <p:nvPr/>
        </p:nvSpPr>
        <p:spPr>
          <a:xfrm>
            <a:off x="2422967" y="125736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더미데이터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AD6C69-AE3F-E37A-D417-BC6FC3699301}"/>
              </a:ext>
            </a:extLst>
          </p:cNvPr>
          <p:cNvSpPr txBox="1"/>
          <p:nvPr/>
        </p:nvSpPr>
        <p:spPr>
          <a:xfrm>
            <a:off x="7899835" y="12573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호출 결과</a:t>
            </a:r>
          </a:p>
        </p:txBody>
      </p:sp>
    </p:spTree>
    <p:extLst>
      <p:ext uri="{BB962C8B-B14F-4D97-AF65-F5344CB8AC3E}">
        <p14:creationId xmlns:p14="http://schemas.microsoft.com/office/powerpoint/2010/main" val="187115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중간 결과물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A0CD9-E357-4268-2EB2-593EBB64CE42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7DB33-1204-92DD-16EC-E9BDA780B2C6}"/>
              </a:ext>
            </a:extLst>
          </p:cNvPr>
          <p:cNvSpPr txBox="1"/>
          <p:nvPr/>
        </p:nvSpPr>
        <p:spPr>
          <a:xfrm>
            <a:off x="1830358" y="184947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수집 코드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B104CD-A237-1A81-EA21-E949E9E9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98" y="2401197"/>
            <a:ext cx="1876338" cy="20556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C0B51E-66E7-CCC8-DD9D-29E807E3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24" y="1257367"/>
            <a:ext cx="6896774" cy="51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중간 결과물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A0CD9-E357-4268-2EB2-593EBB64CE42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799B6F-4442-EA9E-90D5-596C6D3E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24" y="2102883"/>
            <a:ext cx="8112551" cy="38784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1D539B-E463-ECDA-325D-F71A6E56BAEE}"/>
              </a:ext>
            </a:extLst>
          </p:cNvPr>
          <p:cNvSpPr txBox="1"/>
          <p:nvPr/>
        </p:nvSpPr>
        <p:spPr>
          <a:xfrm>
            <a:off x="4796562" y="1449365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수집한 데이터</a:t>
            </a:r>
          </a:p>
        </p:txBody>
      </p:sp>
    </p:spTree>
    <p:extLst>
      <p:ext uri="{BB962C8B-B14F-4D97-AF65-F5344CB8AC3E}">
        <p14:creationId xmlns:p14="http://schemas.microsoft.com/office/powerpoint/2010/main" val="4006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문제 및 해결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1623034" y="2835478"/>
            <a:ext cx="9499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Cors </a:t>
            </a:r>
            <a:r>
              <a:rPr lang="ko-KR" altLang="en-US" sz="2800"/>
              <a:t>문제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개발 환경과 실제 데이터베이스 환경 간의 대소문자 구분 차이</a:t>
            </a:r>
            <a:endParaRPr lang="en-US" altLang="ko-KR" sz="2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F6640-4CA4-DDB5-E110-F0A0D3C7F33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B6F07-5659-3E44-B76A-D5A2AD6231B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DB35E-819E-E8ED-7D4D-52F61CBA4B8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E93F6-6BD3-9E48-0580-8025F66B1322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0B1423-AFB8-3D04-EE27-E67D0CA8DF2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7F24D-6E6E-00FB-DF87-05FB0C55F345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6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문제 및 해결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1648860" y="1380159"/>
            <a:ext cx="1564123" cy="523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Cors </a:t>
            </a:r>
            <a:r>
              <a:rPr lang="ko-KR" altLang="en-US" sz="2800"/>
              <a:t>문제</a:t>
            </a:r>
            <a:endParaRPr lang="en-US" altLang="ko-KR" sz="2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F6640-4CA4-DDB5-E110-F0A0D3C7F33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B6F07-5659-3E44-B76A-D5A2AD6231B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DB35E-819E-E8ED-7D4D-52F61CBA4B8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E93F6-6BD3-9E48-0580-8025F66B1322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0B1423-AFB8-3D04-EE27-E67D0CA8DF2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7F24D-6E6E-00FB-DF87-05FB0C55F345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564877-B689-0EF2-2539-6B0ABCBB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95" y="2110750"/>
            <a:ext cx="578248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9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문제 및 해결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1002248" y="1492224"/>
            <a:ext cx="9499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개발 환경과 실제 데이터베이스 환경 간의 대소문자 구분 차이</a:t>
            </a:r>
            <a:endParaRPr lang="en-US" altLang="ko-KR" sz="2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F6640-4CA4-DDB5-E110-F0A0D3C7F33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B6F07-5659-3E44-B76A-D5A2AD6231B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DB35E-819E-E8ED-7D4D-52F61CBA4B8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E93F6-6BD3-9E48-0580-8025F66B1322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0B1423-AFB8-3D04-EE27-E67D0CA8DF2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7F24D-6E6E-00FB-DF87-05FB0C55F345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C25058E-2012-E7D2-585E-625EF37B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85" y="2644377"/>
            <a:ext cx="3058015" cy="10748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9FC693-BB5E-A2AF-C914-028F481D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44" y="4689478"/>
            <a:ext cx="6573167" cy="24768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CDB580-95DE-3C3C-C94F-91244BC3B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25" y="2410387"/>
            <a:ext cx="2410000" cy="268386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B47B3B-82D0-AF93-3D16-1EDFF659A0FE}"/>
              </a:ext>
            </a:extLst>
          </p:cNvPr>
          <p:cNvSpPr/>
          <p:nvPr/>
        </p:nvSpPr>
        <p:spPr>
          <a:xfrm>
            <a:off x="2246387" y="3074924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Admin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4C2E2D-6566-0058-D57D-0EF37D219831}"/>
              </a:ext>
            </a:extLst>
          </p:cNvPr>
          <p:cNvSpPr/>
          <p:nvPr/>
        </p:nvSpPr>
        <p:spPr>
          <a:xfrm>
            <a:off x="2246386" y="3326594"/>
            <a:ext cx="1208015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Comments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1C6BB4-BB26-B027-E79C-E8C143543154}"/>
              </a:ext>
            </a:extLst>
          </p:cNvPr>
          <p:cNvSpPr/>
          <p:nvPr/>
        </p:nvSpPr>
        <p:spPr>
          <a:xfrm>
            <a:off x="2246386" y="3614397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Likes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7A1435-934E-FCA8-32AE-D818DE10A73A}"/>
              </a:ext>
            </a:extLst>
          </p:cNvPr>
          <p:cNvSpPr/>
          <p:nvPr/>
        </p:nvSpPr>
        <p:spPr>
          <a:xfrm>
            <a:off x="2246385" y="3904007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Music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4349BE-D3A2-A4BA-6A3B-7D5FA4ECE968}"/>
              </a:ext>
            </a:extLst>
          </p:cNvPr>
          <p:cNvSpPr/>
          <p:nvPr/>
        </p:nvSpPr>
        <p:spPr>
          <a:xfrm>
            <a:off x="2246385" y="4233915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Post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374415-EFF4-106B-C275-B1EFB25EE7A5}"/>
              </a:ext>
            </a:extLst>
          </p:cNvPr>
          <p:cNvSpPr/>
          <p:nvPr/>
        </p:nvSpPr>
        <p:spPr>
          <a:xfrm>
            <a:off x="2246385" y="4521718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Search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B25339-7BE6-F097-5B33-6AA82BC2A976}"/>
              </a:ext>
            </a:extLst>
          </p:cNvPr>
          <p:cNvSpPr/>
          <p:nvPr/>
        </p:nvSpPr>
        <p:spPr>
          <a:xfrm>
            <a:off x="2246384" y="4811328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User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712A544-6F59-91A0-C23D-5AD482A51443}"/>
              </a:ext>
            </a:extLst>
          </p:cNvPr>
          <p:cNvSpPr/>
          <p:nvPr/>
        </p:nvSpPr>
        <p:spPr>
          <a:xfrm>
            <a:off x="7122253" y="3866067"/>
            <a:ext cx="192947" cy="655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문제 및 해결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F6640-4CA4-DDB5-E110-F0A0D3C7F33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B6F07-5659-3E44-B76A-D5A2AD6231B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DB35E-819E-E8ED-7D4D-52F61CBA4B8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E93F6-6BD3-9E48-0580-8025F66B1322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0B1423-AFB8-3D04-EE27-E67D0CA8DF2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7F24D-6E6E-00FB-DF87-05FB0C55F345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FC885D-A2FE-1B86-43E6-2247801D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86" y="2107037"/>
            <a:ext cx="2410000" cy="268386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7640D0-2D91-7F01-DB88-F1839125BC47}"/>
              </a:ext>
            </a:extLst>
          </p:cNvPr>
          <p:cNvSpPr/>
          <p:nvPr/>
        </p:nvSpPr>
        <p:spPr>
          <a:xfrm>
            <a:off x="3011648" y="2771574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Admin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6BC57EA-6ACD-0676-DBBD-8274CD59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54" y="2259437"/>
            <a:ext cx="2410000" cy="268386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DD6508-51DF-5604-5361-EEA2CBC004EA}"/>
              </a:ext>
            </a:extLst>
          </p:cNvPr>
          <p:cNvSpPr/>
          <p:nvPr/>
        </p:nvSpPr>
        <p:spPr>
          <a:xfrm>
            <a:off x="3011647" y="3023244"/>
            <a:ext cx="1208015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Comments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E0FEDF-78BE-1B74-B4A4-02957AB81B0A}"/>
              </a:ext>
            </a:extLst>
          </p:cNvPr>
          <p:cNvSpPr/>
          <p:nvPr/>
        </p:nvSpPr>
        <p:spPr>
          <a:xfrm>
            <a:off x="3011647" y="3311047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Likes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ECBB09-023E-CC03-D3AF-4D8EA1A3573A}"/>
              </a:ext>
            </a:extLst>
          </p:cNvPr>
          <p:cNvSpPr/>
          <p:nvPr/>
        </p:nvSpPr>
        <p:spPr>
          <a:xfrm>
            <a:off x="3011646" y="3600657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Music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C0DE7F-0E65-E7F3-5E90-C0431ADED2BF}"/>
              </a:ext>
            </a:extLst>
          </p:cNvPr>
          <p:cNvSpPr/>
          <p:nvPr/>
        </p:nvSpPr>
        <p:spPr>
          <a:xfrm>
            <a:off x="3011646" y="3930565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Post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371879-E1E4-18C4-AA3D-85A8F55D2EA2}"/>
              </a:ext>
            </a:extLst>
          </p:cNvPr>
          <p:cNvSpPr/>
          <p:nvPr/>
        </p:nvSpPr>
        <p:spPr>
          <a:xfrm>
            <a:off x="3011646" y="4218368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Search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F9AAC3-839A-ECF0-6022-A94083E1FA6D}"/>
              </a:ext>
            </a:extLst>
          </p:cNvPr>
          <p:cNvSpPr/>
          <p:nvPr/>
        </p:nvSpPr>
        <p:spPr>
          <a:xfrm>
            <a:off x="3011645" y="4507978"/>
            <a:ext cx="989901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User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C14813D-FB98-DB1A-37A9-35F1C5A61D12}"/>
              </a:ext>
            </a:extLst>
          </p:cNvPr>
          <p:cNvSpPr/>
          <p:nvPr/>
        </p:nvSpPr>
        <p:spPr>
          <a:xfrm>
            <a:off x="4278386" y="3451083"/>
            <a:ext cx="2541864" cy="4012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2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5,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이후 계획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F6640-4CA4-DDB5-E110-F0A0D3C7F33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B6F07-5659-3E44-B76A-D5A2AD6231B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DB35E-819E-E8ED-7D4D-52F61CBA4B8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0B1423-AFB8-3D04-EE27-E67D0CA8DF2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7F24D-6E6E-00FB-DF87-05FB0C55F345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0772C-B4AD-87FC-D353-156E459CDE76}"/>
              </a:ext>
            </a:extLst>
          </p:cNvPr>
          <p:cNvSpPr txBox="1"/>
          <p:nvPr/>
        </p:nvSpPr>
        <p:spPr>
          <a:xfrm>
            <a:off x="2046034" y="143451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현재까지의 계획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1B9E8-EBEB-2F09-6655-7AEBEFD86125}"/>
              </a:ext>
            </a:extLst>
          </p:cNvPr>
          <p:cNvSpPr txBox="1"/>
          <p:nvPr/>
        </p:nvSpPr>
        <p:spPr>
          <a:xfrm>
            <a:off x="1061630" y="2124309"/>
            <a:ext cx="4915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주차</a:t>
            </a:r>
            <a:r>
              <a:rPr lang="en-US" altLang="ko-KR"/>
              <a:t>: 03/22~03/28 - </a:t>
            </a:r>
            <a:r>
              <a:rPr lang="ko-KR" altLang="en-US"/>
              <a:t>개발환경 구성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: 03/29~04/04 - </a:t>
            </a:r>
            <a:r>
              <a:rPr lang="ko-KR" altLang="en-US"/>
              <a:t>웹사이트 디자인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3</a:t>
            </a:r>
            <a:r>
              <a:rPr lang="ko-KR" altLang="en-US"/>
              <a:t>주차</a:t>
            </a:r>
            <a:r>
              <a:rPr lang="en-US" altLang="ko-KR"/>
              <a:t>: 04/05~04/11 - DB </a:t>
            </a:r>
            <a:r>
              <a:rPr lang="ko-KR" altLang="en-US"/>
              <a:t>모델링 구성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4</a:t>
            </a:r>
            <a:r>
              <a:rPr lang="ko-KR" altLang="en-US"/>
              <a:t>주차</a:t>
            </a:r>
            <a:r>
              <a:rPr lang="en-US" altLang="ko-KR"/>
              <a:t>: 04/12~04/18 - </a:t>
            </a:r>
            <a:r>
              <a:rPr lang="ko-KR" altLang="en-US"/>
              <a:t>중간고사 준비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5</a:t>
            </a:r>
            <a:r>
              <a:rPr lang="ko-KR" altLang="en-US"/>
              <a:t>주차</a:t>
            </a:r>
            <a:r>
              <a:rPr lang="en-US" altLang="ko-KR"/>
              <a:t>: 04/19~04/25 – </a:t>
            </a:r>
            <a:r>
              <a:rPr lang="ko-KR" altLang="en-US"/>
              <a:t>중간고사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6</a:t>
            </a:r>
            <a:r>
              <a:rPr lang="ko-KR" altLang="en-US"/>
              <a:t>주차</a:t>
            </a:r>
            <a:r>
              <a:rPr lang="en-US" altLang="ko-KR"/>
              <a:t>: 04/26~05/02 - </a:t>
            </a:r>
            <a:r>
              <a:rPr lang="ko-KR" altLang="en-US"/>
              <a:t>프론트</a:t>
            </a:r>
            <a:r>
              <a:rPr lang="en-US" altLang="ko-KR"/>
              <a:t>,</a:t>
            </a:r>
            <a:r>
              <a:rPr lang="ko-KR" altLang="en-US"/>
              <a:t>백엔드 개발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7</a:t>
            </a:r>
            <a:r>
              <a:rPr lang="ko-KR" altLang="en-US"/>
              <a:t>주차</a:t>
            </a:r>
            <a:r>
              <a:rPr lang="en-US" altLang="ko-KR"/>
              <a:t>: 05/03~05/09 – </a:t>
            </a:r>
            <a:r>
              <a:rPr lang="ko-KR" altLang="en-US"/>
              <a:t>프론트</a:t>
            </a:r>
            <a:r>
              <a:rPr lang="en-US" altLang="ko-KR"/>
              <a:t>,</a:t>
            </a:r>
            <a:r>
              <a:rPr lang="ko-KR" altLang="en-US"/>
              <a:t>백엔드 개발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66C62-30B2-EFF1-7769-C0A719E7957A}"/>
              </a:ext>
            </a:extLst>
          </p:cNvPr>
          <p:cNvSpPr txBox="1"/>
          <p:nvPr/>
        </p:nvSpPr>
        <p:spPr>
          <a:xfrm>
            <a:off x="6329309" y="1803851"/>
            <a:ext cx="44101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8</a:t>
            </a:r>
            <a:r>
              <a:rPr lang="ko-KR" altLang="en-US"/>
              <a:t>주차</a:t>
            </a:r>
            <a:r>
              <a:rPr lang="en-US" altLang="ko-KR"/>
              <a:t>: 05/10~05/16 - </a:t>
            </a:r>
            <a:r>
              <a:rPr lang="ko-KR" altLang="en-US"/>
              <a:t>프론트</a:t>
            </a:r>
            <a:r>
              <a:rPr lang="en-US" altLang="ko-KR"/>
              <a:t>,</a:t>
            </a:r>
            <a:r>
              <a:rPr lang="ko-KR" altLang="en-US"/>
              <a:t>백엔드 개발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9</a:t>
            </a:r>
            <a:r>
              <a:rPr lang="ko-KR" altLang="en-US"/>
              <a:t>주차</a:t>
            </a:r>
            <a:r>
              <a:rPr lang="en-US" altLang="ko-KR"/>
              <a:t>: 05/17~05/23 - </a:t>
            </a:r>
            <a:r>
              <a:rPr lang="ko-KR" altLang="en-US"/>
              <a:t>프론트</a:t>
            </a:r>
            <a:r>
              <a:rPr lang="en-US" altLang="ko-KR"/>
              <a:t>,</a:t>
            </a:r>
            <a:r>
              <a:rPr lang="ko-KR" altLang="en-US"/>
              <a:t>백엔드 개발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10</a:t>
            </a:r>
            <a:r>
              <a:rPr lang="ko-KR" altLang="en-US"/>
              <a:t>주차</a:t>
            </a:r>
            <a:r>
              <a:rPr lang="en-US" altLang="ko-KR"/>
              <a:t>: 05/24~05/30 - </a:t>
            </a:r>
            <a:r>
              <a:rPr lang="ko-KR" altLang="en-US"/>
              <a:t>통합 테스트 및 디버깅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11</a:t>
            </a:r>
            <a:r>
              <a:rPr lang="ko-KR" altLang="en-US"/>
              <a:t>주차</a:t>
            </a:r>
            <a:r>
              <a:rPr lang="en-US" altLang="ko-KR"/>
              <a:t>: 05/31~06/06 - </a:t>
            </a:r>
            <a:r>
              <a:rPr lang="ko-KR" altLang="en-US"/>
              <a:t>배포</a:t>
            </a:r>
          </a:p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72FCEC-F08C-4788-7A08-50CB88A5A32A}"/>
              </a:ext>
            </a:extLst>
          </p:cNvPr>
          <p:cNvSpPr txBox="1"/>
          <p:nvPr/>
        </p:nvSpPr>
        <p:spPr>
          <a:xfrm>
            <a:off x="7902430" y="1510019"/>
            <a:ext cx="14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이후 계획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EFFAF6-3195-CDEB-2192-DFC8BCFFBC83}"/>
              </a:ext>
            </a:extLst>
          </p:cNvPr>
          <p:cNvSpPr/>
          <p:nvPr/>
        </p:nvSpPr>
        <p:spPr>
          <a:xfrm>
            <a:off x="7319909" y="-435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3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이후 계획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F6640-4CA4-DDB5-E110-F0A0D3C7F33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B6F07-5659-3E44-B76A-D5A2AD6231B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DB35E-819E-E8ED-7D4D-52F61CBA4B8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0B1423-AFB8-3D04-EE27-E67D0CA8DF2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7F24D-6E6E-00FB-DF87-05FB0C55F345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0772C-B4AD-87FC-D353-156E459CDE76}"/>
              </a:ext>
            </a:extLst>
          </p:cNvPr>
          <p:cNvSpPr txBox="1"/>
          <p:nvPr/>
        </p:nvSpPr>
        <p:spPr>
          <a:xfrm>
            <a:off x="5210180" y="1449365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이후 계획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1B9E8-EBEB-2F09-6655-7AEBEFD86125}"/>
              </a:ext>
            </a:extLst>
          </p:cNvPr>
          <p:cNvSpPr txBox="1"/>
          <p:nvPr/>
        </p:nvSpPr>
        <p:spPr>
          <a:xfrm>
            <a:off x="1972809" y="2009522"/>
            <a:ext cx="8246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8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사용자 페이지 구현</a:t>
            </a:r>
          </a:p>
          <a:p>
            <a:r>
              <a:rPr lang="en-US" altLang="ko-KR" sz="2400"/>
              <a:t>8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도움말 페이지 구현</a:t>
            </a:r>
          </a:p>
          <a:p>
            <a:r>
              <a:rPr lang="en-US" altLang="ko-KR" sz="2400"/>
              <a:t>8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공지사항 페이지 구현</a:t>
            </a:r>
          </a:p>
          <a:p>
            <a:r>
              <a:rPr lang="en-US" altLang="ko-KR" sz="2400"/>
              <a:t>8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검색 페이지 구현</a:t>
            </a:r>
          </a:p>
          <a:p>
            <a:r>
              <a:rPr lang="en-US" altLang="ko-KR" sz="2400"/>
              <a:t>8,9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데이터 수집코드를 스케쥴러 사용하여 자동화</a:t>
            </a:r>
          </a:p>
          <a:p>
            <a:r>
              <a:rPr lang="en-US" altLang="ko-KR" sz="2400"/>
              <a:t>8,9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데이터 수집 코드와 데이터베이스 연동</a:t>
            </a:r>
          </a:p>
          <a:p>
            <a:r>
              <a:rPr lang="en-US" altLang="ko-KR" sz="2400"/>
              <a:t>8,9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데이터베이스에 실제 데이터 삽입</a:t>
            </a:r>
          </a:p>
          <a:p>
            <a:r>
              <a:rPr lang="en-US" altLang="ko-KR" sz="2400"/>
              <a:t>8,9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로그인이나 기타 </a:t>
            </a:r>
            <a:r>
              <a:rPr lang="en-US" altLang="ko-KR" sz="2400"/>
              <a:t>CRUD</a:t>
            </a:r>
            <a:r>
              <a:rPr lang="ko-KR" altLang="en-US" sz="2400"/>
              <a:t>기능 백엔드 로직 구현</a:t>
            </a:r>
          </a:p>
          <a:p>
            <a:r>
              <a:rPr lang="en-US" altLang="ko-KR" sz="2400"/>
              <a:t>8,9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백엔드와 프론트의 </a:t>
            </a:r>
            <a:r>
              <a:rPr lang="en-US" altLang="ko-KR" sz="2400"/>
              <a:t>API </a:t>
            </a:r>
            <a:r>
              <a:rPr lang="ko-KR" altLang="en-US" sz="2400"/>
              <a:t>연동</a:t>
            </a:r>
          </a:p>
          <a:p>
            <a:r>
              <a:rPr lang="en-US" altLang="ko-KR" sz="2400"/>
              <a:t>10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통합 테스트 및 디버깅</a:t>
            </a:r>
          </a:p>
          <a:p>
            <a:r>
              <a:rPr lang="en-US" altLang="ko-KR" sz="2400"/>
              <a:t>11</a:t>
            </a:r>
            <a:r>
              <a:rPr lang="ko-KR" altLang="en-US" sz="2400"/>
              <a:t>주차 </a:t>
            </a:r>
            <a:r>
              <a:rPr lang="en-US" altLang="ko-KR" sz="2400"/>
              <a:t>: </a:t>
            </a:r>
            <a:r>
              <a:rPr lang="ko-KR" altLang="en-US" sz="2400"/>
              <a:t>배포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E9BAAE-8614-4402-E8B8-87C7A07C971A}"/>
              </a:ext>
            </a:extLst>
          </p:cNvPr>
          <p:cNvSpPr/>
          <p:nvPr/>
        </p:nvSpPr>
        <p:spPr>
          <a:xfrm>
            <a:off x="7315200" y="3905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0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6,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피드백 및 느낀점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19551-7C99-79AD-804F-4663999F6838}"/>
              </a:ext>
            </a:extLst>
          </p:cNvPr>
          <p:cNvSpPr/>
          <p:nvPr/>
        </p:nvSpPr>
        <p:spPr>
          <a:xfrm>
            <a:off x="7315200" y="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454A3D-5CA2-36BA-FA67-B1A816B63E9A}"/>
              </a:ext>
            </a:extLst>
          </p:cNvPr>
          <p:cNvSpPr/>
          <p:nvPr/>
        </p:nvSpPr>
        <p:spPr>
          <a:xfrm>
            <a:off x="9753600" y="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D6B4-F098-D01A-3239-3E2A43FE5170}"/>
              </a:ext>
            </a:extLst>
          </p:cNvPr>
          <p:cNvSpPr txBox="1"/>
          <p:nvPr/>
        </p:nvSpPr>
        <p:spPr>
          <a:xfrm>
            <a:off x="569487" y="1799246"/>
            <a:ext cx="110530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작은 오류들이 너무 많다</a:t>
            </a:r>
            <a:endParaRPr lang="en-US" altLang="ko-KR" sz="2200"/>
          </a:p>
          <a:p>
            <a:pPr marL="285750" indent="-285750">
              <a:buFontTx/>
              <a:buChar char="-"/>
            </a:pPr>
            <a:r>
              <a:rPr lang="ko-KR" altLang="en-US" sz="2200"/>
              <a:t>혼자 작업하는 것이 아니기 때문에 타인의 코드와 자신이 작성한 코드로 인한 오류 발생이 많다</a:t>
            </a:r>
            <a:endParaRPr lang="en-US" altLang="ko-KR" sz="2200"/>
          </a:p>
          <a:p>
            <a:pPr marL="285750" indent="-285750">
              <a:buFontTx/>
              <a:buChar char="-"/>
            </a:pPr>
            <a:r>
              <a:rPr lang="ko-KR" altLang="en-US" sz="2200">
                <a:solidFill>
                  <a:srgbClr val="00B050"/>
                </a:solidFill>
              </a:rPr>
              <a:t>팀원과 더 많은 소통이 필요한 것 같다</a:t>
            </a:r>
            <a:endParaRPr lang="en-US" altLang="ko-KR" sz="220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200"/>
          </a:p>
          <a:p>
            <a:pPr marL="285750" indent="-285750">
              <a:buFontTx/>
              <a:buChar char="-"/>
            </a:pPr>
            <a:endParaRPr lang="en-US" altLang="ko-KR" sz="2200"/>
          </a:p>
          <a:p>
            <a:r>
              <a:rPr lang="ko-KR" altLang="en-US" sz="2200"/>
              <a:t>디자인 구현에 어려움이 있다</a:t>
            </a:r>
            <a:endParaRPr lang="en-US" altLang="ko-KR" sz="2200"/>
          </a:p>
          <a:p>
            <a:pPr marL="285750" indent="-285750">
              <a:buFontTx/>
              <a:buChar char="-"/>
            </a:pPr>
            <a:r>
              <a:rPr lang="ko-KR" altLang="en-US" sz="2200"/>
              <a:t>디자인 구현 과정에서 개개인의 시각 차이로 인한 의견 충돌이 발생한다</a:t>
            </a:r>
            <a:r>
              <a:rPr lang="en-US" altLang="ko-KR" sz="220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200">
                <a:solidFill>
                  <a:srgbClr val="00B050"/>
                </a:solidFill>
              </a:rPr>
              <a:t>자신의 의견에 대한 명확한 생각과 이유를 제안 해야 할것 같다</a:t>
            </a:r>
            <a:r>
              <a:rPr lang="ko-KR" altLang="en-US" sz="2200"/>
              <a:t> </a:t>
            </a:r>
            <a:endParaRPr lang="en-US" altLang="ko-KR" sz="2200"/>
          </a:p>
          <a:p>
            <a:pPr marL="285750" indent="-285750">
              <a:buFontTx/>
              <a:buChar char="-"/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75891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525640" y="163836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575665" y="676835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483104" y="1816296"/>
            <a:ext cx="3414945" cy="646331"/>
            <a:chOff x="802105" y="2134906"/>
            <a:chExt cx="3414945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2605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프로젝트  소개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516560" y="2545173"/>
            <a:ext cx="2651916" cy="646331"/>
            <a:chOff x="802105" y="2134906"/>
            <a:chExt cx="2651916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18421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계획  변경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500757" y="3865584"/>
            <a:ext cx="3230601" cy="646331"/>
            <a:chOff x="802105" y="2134906"/>
            <a:chExt cx="323060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29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420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문제   및  해결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F4DC8E-449F-049C-585C-A526D884F148}"/>
              </a:ext>
            </a:extLst>
          </p:cNvPr>
          <p:cNvGrpSpPr/>
          <p:nvPr/>
        </p:nvGrpSpPr>
        <p:grpSpPr>
          <a:xfrm>
            <a:off x="4505863" y="3199071"/>
            <a:ext cx="3033431" cy="646331"/>
            <a:chOff x="802105" y="2134906"/>
            <a:chExt cx="3033431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2E015C-8F42-5687-7102-457DEDF5F6F7}"/>
                </a:ext>
              </a:extLst>
            </p:cNvPr>
            <p:cNvSpPr txBox="1"/>
            <p:nvPr/>
          </p:nvSpPr>
          <p:spPr>
            <a:xfrm>
              <a:off x="802105" y="2134906"/>
              <a:ext cx="729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C803E5-747E-5955-9025-E00CF676D4E6}"/>
                </a:ext>
              </a:extLst>
            </p:cNvPr>
            <p:cNvSpPr txBox="1"/>
            <p:nvPr/>
          </p:nvSpPr>
          <p:spPr>
            <a:xfrm>
              <a:off x="1611850" y="2134906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중간 결과 물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11ACA7-4325-7F6E-86AA-71411A21B58B}"/>
              </a:ext>
            </a:extLst>
          </p:cNvPr>
          <p:cNvGrpSpPr/>
          <p:nvPr/>
        </p:nvGrpSpPr>
        <p:grpSpPr>
          <a:xfrm>
            <a:off x="4516560" y="4511915"/>
            <a:ext cx="2651916" cy="646331"/>
            <a:chOff x="802105" y="2134906"/>
            <a:chExt cx="2651916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FE22D1-BCBB-1330-5573-CD3F26B551E7}"/>
                </a:ext>
              </a:extLst>
            </p:cNvPr>
            <p:cNvSpPr txBox="1"/>
            <p:nvPr/>
          </p:nvSpPr>
          <p:spPr>
            <a:xfrm>
              <a:off x="802105" y="2134906"/>
              <a:ext cx="729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>
                  <a:solidFill>
                    <a:schemeClr val="bg1"/>
                  </a:solidFill>
                  <a:latin typeface="+mj-lt"/>
                </a:rPr>
                <a:t>05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AE5190-DF13-F46E-29A0-E15E22BADEA4}"/>
                </a:ext>
              </a:extLst>
            </p:cNvPr>
            <p:cNvSpPr txBox="1"/>
            <p:nvPr/>
          </p:nvSpPr>
          <p:spPr>
            <a:xfrm>
              <a:off x="1611850" y="2134906"/>
              <a:ext cx="18421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이후  계획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1889B9-228E-4EDC-0ACB-B296DC6CC5B2}"/>
              </a:ext>
            </a:extLst>
          </p:cNvPr>
          <p:cNvGrpSpPr/>
          <p:nvPr/>
        </p:nvGrpSpPr>
        <p:grpSpPr>
          <a:xfrm>
            <a:off x="4516560" y="5155301"/>
            <a:ext cx="3796460" cy="646331"/>
            <a:chOff x="802105" y="2134906"/>
            <a:chExt cx="3796460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31FE8D-3926-A663-3A1D-23A06C6FDB65}"/>
                </a:ext>
              </a:extLst>
            </p:cNvPr>
            <p:cNvSpPr txBox="1"/>
            <p:nvPr/>
          </p:nvSpPr>
          <p:spPr>
            <a:xfrm>
              <a:off x="802105" y="2134906"/>
              <a:ext cx="729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>
                  <a:solidFill>
                    <a:schemeClr val="bg1"/>
                  </a:solidFill>
                  <a:latin typeface="+mj-lt"/>
                </a:rPr>
                <a:t>06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300D34-D11A-D330-196B-445BB2373DA7}"/>
                </a:ext>
              </a:extLst>
            </p:cNvPr>
            <p:cNvSpPr txBox="1"/>
            <p:nvPr/>
          </p:nvSpPr>
          <p:spPr>
            <a:xfrm>
              <a:off x="1611850" y="2134906"/>
              <a:ext cx="2986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피드백 및 느낀점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7,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출처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19551-7C99-79AD-804F-4663999F6838}"/>
              </a:ext>
            </a:extLst>
          </p:cNvPr>
          <p:cNvSpPr/>
          <p:nvPr/>
        </p:nvSpPr>
        <p:spPr>
          <a:xfrm>
            <a:off x="7315200" y="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454A3D-5CA2-36BA-FA67-B1A816B63E9A}"/>
              </a:ext>
            </a:extLst>
          </p:cNvPr>
          <p:cNvSpPr/>
          <p:nvPr/>
        </p:nvSpPr>
        <p:spPr>
          <a:xfrm>
            <a:off x="9753600" y="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D6B4-F098-D01A-3239-3E2A43FE5170}"/>
              </a:ext>
            </a:extLst>
          </p:cNvPr>
          <p:cNvSpPr txBox="1"/>
          <p:nvPr/>
        </p:nvSpPr>
        <p:spPr>
          <a:xfrm>
            <a:off x="1061630" y="1543574"/>
            <a:ext cx="2892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https://gemini.google.com/</a:t>
            </a:r>
            <a:endParaRPr lang="en-US" altLang="ko-KR"/>
          </a:p>
          <a:p>
            <a:r>
              <a:rPr lang="en-US" altLang="ko-KR">
                <a:hlinkClick r:id="rId3"/>
              </a:rPr>
              <a:t>https://wrtn.ai/</a:t>
            </a:r>
            <a:endParaRPr lang="en-US" altLang="ko-KR"/>
          </a:p>
          <a:p>
            <a:r>
              <a:rPr lang="en-US" altLang="ko-KR">
                <a:hlinkClick r:id="rId4"/>
              </a:rPr>
              <a:t>https://www.signal.bz/</a:t>
            </a:r>
            <a:endParaRPr lang="en-US" altLang="ko-KR"/>
          </a:p>
          <a:p>
            <a:r>
              <a:rPr lang="en-US" altLang="ko-KR">
                <a:hlinkClick r:id="rId5"/>
              </a:rPr>
              <a:t>https://playboard.co/</a:t>
            </a:r>
            <a:endParaRPr lang="en-US" altLang="ko-KR"/>
          </a:p>
          <a:p>
            <a:r>
              <a:rPr lang="en-US" altLang="ko-KR">
                <a:hlinkClick r:id="rId6"/>
              </a:rPr>
              <a:t>https://youtu.be/x6i3_LfeTjY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94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594B40B-09ED-C000-227E-88483B6713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5A30E-07EF-3580-720D-912B2BAF518C}"/>
              </a:ext>
            </a:extLst>
          </p:cNvPr>
          <p:cNvSpPr txBox="1"/>
          <p:nvPr/>
        </p:nvSpPr>
        <p:spPr>
          <a:xfrm>
            <a:off x="3826778" y="2579966"/>
            <a:ext cx="45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2500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D2FC7F-86B8-2692-B4D3-B3BC59D06FD4}"/>
              </a:ext>
            </a:extLst>
          </p:cNvPr>
          <p:cNvSpPr txBox="1"/>
          <p:nvPr/>
        </p:nvSpPr>
        <p:spPr>
          <a:xfrm>
            <a:off x="1061630" y="2274838"/>
            <a:ext cx="1049518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/>
              <a:t>사이트 이름 </a:t>
            </a:r>
            <a:r>
              <a:rPr lang="en-US" altLang="ko-KR" sz="2600"/>
              <a:t>: </a:t>
            </a:r>
            <a:r>
              <a:rPr lang="ko-KR" altLang="en-US" sz="2600"/>
              <a:t>앙까라</a:t>
            </a:r>
            <a:endParaRPr lang="en-US" altLang="ko-KR" sz="2600"/>
          </a:p>
          <a:p>
            <a:endParaRPr lang="en-US" altLang="ko-KR" sz="2600"/>
          </a:p>
          <a:p>
            <a:r>
              <a:rPr lang="ko-KR" altLang="en-US" sz="2600"/>
              <a:t>주제 </a:t>
            </a:r>
            <a:r>
              <a:rPr lang="en-US" altLang="ko-KR" sz="2600"/>
              <a:t>: </a:t>
            </a:r>
            <a:r>
              <a:rPr lang="ko-KR" altLang="en-US" sz="2600"/>
              <a:t>유튜브 랭킹 및 정보 플랫폼</a:t>
            </a:r>
            <a:endParaRPr lang="en-US" altLang="ko-KR" sz="2600"/>
          </a:p>
          <a:p>
            <a:endParaRPr lang="en-US" altLang="ko-KR" sz="2600"/>
          </a:p>
          <a:p>
            <a:r>
              <a:rPr lang="ko-KR" altLang="en-US" sz="2600"/>
              <a:t>설명 </a:t>
            </a:r>
            <a:r>
              <a:rPr lang="en-US" altLang="ko-KR" sz="2600"/>
              <a:t>: </a:t>
            </a:r>
            <a:r>
              <a:rPr lang="ko-KR" altLang="en-US" sz="2600"/>
              <a:t>유튜브 동영상 및 뉴스 관련 다양한 정보와 커뮤니티를 제공하는 사이트</a:t>
            </a:r>
          </a:p>
          <a:p>
            <a:endParaRPr lang="ko-KR" altLang="en-US" sz="2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74DB3-3B8E-21E6-0A77-A465F3AC6172}"/>
              </a:ext>
            </a:extLst>
          </p:cNvPr>
          <p:cNvSpPr/>
          <p:nvPr/>
        </p:nvSpPr>
        <p:spPr>
          <a:xfrm>
            <a:off x="0" y="-316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5EB209E-E0C5-16B7-FCE1-7531F75C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13952"/>
            <a:ext cx="4235877" cy="48238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75D596-0CA5-F1F3-2C4E-B9D33FD8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36" y="1699772"/>
            <a:ext cx="5641935" cy="2656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ED5DCB-805E-BD43-AD1A-2ED37D13B0AC}"/>
              </a:ext>
            </a:extLst>
          </p:cNvPr>
          <p:cNvSpPr txBox="1"/>
          <p:nvPr/>
        </p:nvSpPr>
        <p:spPr>
          <a:xfrm>
            <a:off x="2842953" y="133044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시그널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DB663-411E-20DD-FBD3-4A2EA09EC8D1}"/>
              </a:ext>
            </a:extLst>
          </p:cNvPr>
          <p:cNvSpPr txBox="1"/>
          <p:nvPr/>
        </p:nvSpPr>
        <p:spPr>
          <a:xfrm>
            <a:off x="7798537" y="1330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플레이 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2072DC-2DF6-694B-BA3F-3E36F9B97606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F9F369-F644-DF7C-7869-0F8C5ABB6F78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37F4F1-9E6E-8FAC-7E8D-366239B92680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DB7BB4-2A67-0A3A-9A79-4C4D07D6B852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2D2B72-0CDE-F6A9-BF51-6BFC2974E969}"/>
              </a:ext>
            </a:extLst>
          </p:cNvPr>
          <p:cNvSpPr/>
          <p:nvPr/>
        </p:nvSpPr>
        <p:spPr>
          <a:xfrm>
            <a:off x="0" y="-316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계획 변경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B350AA-8C14-0D8B-AA12-A4F1B49324EB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646887-ED8B-9E8F-71B4-F0DDF969BF6A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5438EA-E7D6-851A-03EC-B5CF27AD0808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F49F8C-E9E3-4894-665A-E0FA17212CBD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6910B-B81F-E852-4BDE-19284397315D}"/>
              </a:ext>
            </a:extLst>
          </p:cNvPr>
          <p:cNvSpPr txBox="1"/>
          <p:nvPr/>
        </p:nvSpPr>
        <p:spPr>
          <a:xfrm>
            <a:off x="709047" y="1911279"/>
            <a:ext cx="4856139" cy="270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6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04/26~05/02 - API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개발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(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 개발 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)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7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05/03~05/09 - API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개발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(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 개발 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)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8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05/10~05/16 -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프론트엔드 개발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9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05/17~05/23 -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프론트엔드 개발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10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05/24~05/30 -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통합 테스트 및 디버깅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11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05/31~06/06 -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오류 수정</a:t>
            </a:r>
            <a:endParaRPr lang="ko-KR" altLang="en-US" sz="360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1D266-0814-9AF6-38D3-D7581978872E}"/>
              </a:ext>
            </a:extLst>
          </p:cNvPr>
          <p:cNvSpPr txBox="1"/>
          <p:nvPr/>
        </p:nvSpPr>
        <p:spPr>
          <a:xfrm>
            <a:off x="6626814" y="1911278"/>
            <a:ext cx="4856139" cy="270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6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04/26~05/02 –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,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백엔드개발</a:t>
            </a:r>
            <a:endParaRPr lang="en-US" altLang="ko-KR" sz="1800">
              <a:solidFill>
                <a:srgbClr val="000000"/>
              </a:solidFill>
              <a:effectLst/>
              <a:latin typeface="함초롬바탕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7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05/03~05/09 –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,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백엔드개발</a:t>
            </a:r>
            <a:endParaRPr lang="en-US" altLang="ko-KR" sz="1800">
              <a:solidFill>
                <a:srgbClr val="000000"/>
              </a:solidFill>
              <a:effectLst/>
              <a:latin typeface="함초롬바탕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8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05/10~05/16 –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,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백엔드개발</a:t>
            </a:r>
            <a:endParaRPr lang="en-US" altLang="ko-KR" sz="1800">
              <a:solidFill>
                <a:srgbClr val="000000"/>
              </a:solidFill>
              <a:effectLst/>
              <a:latin typeface="함초롬바탕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9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05/17~05/23 –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,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백엔드개발</a:t>
            </a:r>
            <a:endParaRPr lang="en-US" altLang="ko-KR" sz="1800">
              <a:solidFill>
                <a:srgbClr val="000000"/>
              </a:solidFill>
              <a:effectLst/>
              <a:latin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10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05/24~05/30 -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통합 테스트 및 디버깅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11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05/31~06/06 –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배포</a:t>
            </a:r>
            <a:endParaRPr lang="ko-KR" altLang="en-US" sz="3600">
              <a:effectLst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33B17A-EA5B-1515-5A9D-B69375C0E471}"/>
              </a:ext>
            </a:extLst>
          </p:cNvPr>
          <p:cNvSpPr/>
          <p:nvPr/>
        </p:nvSpPr>
        <p:spPr>
          <a:xfrm>
            <a:off x="5545123" y="3187817"/>
            <a:ext cx="992699" cy="134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FD002CC-4DA6-FD29-548A-C7FC0B607BD4}"/>
              </a:ext>
            </a:extLst>
          </p:cNvPr>
          <p:cNvSpPr/>
          <p:nvPr/>
        </p:nvSpPr>
        <p:spPr>
          <a:xfrm rot="5400000">
            <a:off x="6187164" y="3008503"/>
            <a:ext cx="511729" cy="492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90261C-9B3E-BA9D-0C9A-39E948836824}"/>
              </a:ext>
            </a:extLst>
          </p:cNvPr>
          <p:cNvSpPr/>
          <p:nvPr/>
        </p:nvSpPr>
        <p:spPr>
          <a:xfrm>
            <a:off x="2438400" y="4648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1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중간 결과물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A0CD9-E357-4268-2EB2-593EBB64CE42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2CEDA-917B-0B09-7CFB-0C81D8D06948}"/>
              </a:ext>
            </a:extLst>
          </p:cNvPr>
          <p:cNvSpPr txBox="1"/>
          <p:nvPr/>
        </p:nvSpPr>
        <p:spPr>
          <a:xfrm>
            <a:off x="1746064" y="2782669"/>
            <a:ext cx="869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기초적인 웹페이지</a:t>
            </a:r>
            <a:r>
              <a:rPr lang="en-US" altLang="ko-KR" sz="3600"/>
              <a:t>, </a:t>
            </a:r>
            <a:r>
              <a:rPr lang="ko-KR" altLang="en-US" sz="3600"/>
              <a:t>백엔드</a:t>
            </a:r>
            <a:r>
              <a:rPr lang="en-US" altLang="ko-KR" sz="3600"/>
              <a:t>, </a:t>
            </a:r>
            <a:r>
              <a:rPr lang="ko-KR" altLang="en-US" sz="3600"/>
              <a:t>데이터수집코드</a:t>
            </a:r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중간 결과물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A0CD9-E357-4268-2EB2-593EBB64CE42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A51BDC-64E9-F303-5CC1-F1EC2121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8" y="1388794"/>
            <a:ext cx="2487089" cy="25646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FC0DA80-FFE8-583A-D269-EFC871B5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12030"/>
            <a:ext cx="2656510" cy="24150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C0212A-D511-2D69-873A-C69881DBE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15" y="1431398"/>
            <a:ext cx="2935659" cy="26936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595AEA7-EC64-7BD1-71C3-C2D7804A5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745" y="1424435"/>
            <a:ext cx="2609332" cy="23901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AE12DD6-9154-25C9-9893-C4187A1D5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17" y="4220421"/>
            <a:ext cx="2319510" cy="21234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B689A4B-1378-856E-4EB2-78DABBFB2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4220421"/>
            <a:ext cx="2452559" cy="22379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7FD2B42-99BB-16A8-E81E-050F65B74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3232" y="4244982"/>
            <a:ext cx="2402108" cy="218883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14C5C6E-6A4F-D44C-EECF-6327AA0CA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4745" y="4269544"/>
            <a:ext cx="2337621" cy="22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중간 결과물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A0CD9-E357-4268-2EB2-593EBB64CE42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A51BDC-64E9-F303-5CC1-F1EC2121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8" y="1388794"/>
            <a:ext cx="2487089" cy="25646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FC0DA80-FFE8-583A-D269-EFC871B5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12030"/>
            <a:ext cx="2656510" cy="24150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C0212A-D511-2D69-873A-C69881DBE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15" y="1431398"/>
            <a:ext cx="2935659" cy="26936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595AEA7-EC64-7BD1-71C3-C2D7804A5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745" y="1424435"/>
            <a:ext cx="2609332" cy="23901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AE12DD6-9154-25C9-9893-C4187A1D5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17" y="4220421"/>
            <a:ext cx="2319510" cy="21234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B689A4B-1378-856E-4EB2-78DABBFB2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4220421"/>
            <a:ext cx="2452559" cy="22379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7FD2B42-99BB-16A8-E81E-050F65B74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3232" y="4244982"/>
            <a:ext cx="2402108" cy="218883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14C5C6E-6A4F-D44C-EECF-6327AA0CA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4745" y="4269544"/>
            <a:ext cx="2337621" cy="22570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2B0A62-A777-239A-FBF2-58DEDD28D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2" y="1486265"/>
            <a:ext cx="12184175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중간 결과물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A0CD9-E357-4268-2EB2-593EBB64CE42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972043-FC52-A1D7-B2F8-2F3F2695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91" y="1228042"/>
            <a:ext cx="7973042" cy="553157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673FD1-FB66-82A4-6F1D-98E177BFE485}"/>
              </a:ext>
            </a:extLst>
          </p:cNvPr>
          <p:cNvSpPr/>
          <p:nvPr/>
        </p:nvSpPr>
        <p:spPr>
          <a:xfrm>
            <a:off x="2374084" y="2030136"/>
            <a:ext cx="1577131" cy="15519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05560A-558B-327C-2946-B97BA2AD56E1}"/>
              </a:ext>
            </a:extLst>
          </p:cNvPr>
          <p:cNvSpPr/>
          <p:nvPr/>
        </p:nvSpPr>
        <p:spPr>
          <a:xfrm>
            <a:off x="2374083" y="3608211"/>
            <a:ext cx="1577131" cy="15519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A95B3A-68D8-EDDF-C14E-3DFD09176552}"/>
              </a:ext>
            </a:extLst>
          </p:cNvPr>
          <p:cNvSpPr/>
          <p:nvPr/>
        </p:nvSpPr>
        <p:spPr>
          <a:xfrm>
            <a:off x="2374082" y="5156711"/>
            <a:ext cx="1577131" cy="15519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8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574</Words>
  <Application>Microsoft Office PowerPoint</Application>
  <PresentationFormat>와이드스크린</PresentationFormat>
  <Paragraphs>147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TTF Bold</vt:lpstr>
      <vt:lpstr>G마켓 산스 TTF Light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23</cp:revision>
  <dcterms:created xsi:type="dcterms:W3CDTF">2020-07-12T23:40:59Z</dcterms:created>
  <dcterms:modified xsi:type="dcterms:W3CDTF">2024-05-10T03:17:35Z</dcterms:modified>
</cp:coreProperties>
</file>