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10" r:id="rId3"/>
    <p:sldId id="537" r:id="rId4"/>
    <p:sldId id="538" r:id="rId5"/>
    <p:sldId id="539" r:id="rId6"/>
    <p:sldId id="540" r:id="rId7"/>
    <p:sldId id="541" r:id="rId8"/>
    <p:sldId id="527" r:id="rId9"/>
    <p:sldId id="528" r:id="rId10"/>
    <p:sldId id="529" r:id="rId11"/>
    <p:sldId id="530" r:id="rId12"/>
    <p:sldId id="533" r:id="rId13"/>
    <p:sldId id="534" r:id="rId14"/>
    <p:sldId id="535" r:id="rId15"/>
    <p:sldId id="536" r:id="rId16"/>
    <p:sldId id="504" r:id="rId17"/>
    <p:sldId id="543" r:id="rId18"/>
    <p:sldId id="54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B"/>
    <a:srgbClr val="002040"/>
    <a:srgbClr val="0000FF"/>
    <a:srgbClr val="9B1F13"/>
    <a:srgbClr val="C8F000"/>
    <a:srgbClr val="D0D8E8"/>
    <a:srgbClr val="E9EDF4"/>
    <a:srgbClr val="FF99FF"/>
    <a:srgbClr val="0B72D9"/>
    <a:srgbClr val="1DC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9" autoAdjust="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2017. 09. 28.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</a:t>
            </a:r>
            <a:r>
              <a:rPr lang="ko-KR" altLang="en-US" sz="2000" b="1" spc="100" dirty="0">
                <a:solidFill>
                  <a:srgbClr val="C8C8C8"/>
                </a:solidFill>
              </a:rPr>
              <a:t>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Divide &amp; Conquer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 smtClean="0"/>
                  <a:t>▶ </a:t>
                </a:r>
                <a:r>
                  <a:rPr lang="en-US" altLang="ko-KR" sz="2400" b="1" dirty="0" smtClean="0"/>
                  <a:t>Closest</a:t>
                </a:r>
                <a:r>
                  <a:rPr lang="ko-KR" altLang="en-US" sz="2400" b="1" dirty="0" smtClean="0"/>
                  <a:t>의 과정</a:t>
                </a:r>
                <a:endParaRPr lang="en-US" altLang="ko-KR" sz="24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400" b="1" dirty="0">
                    <a:latin typeface="+mj-lt"/>
                  </a:rPr>
                  <a:t>	</a:t>
                </a:r>
                <a:r>
                  <a:rPr lang="en-US" altLang="ko-KR" sz="2400" dirty="0" smtClean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b="1" dirty="0" smtClean="0">
                    <a:latin typeface="+mj-lt"/>
                  </a:rPr>
                  <a:t> </a:t>
                </a:r>
                <a:r>
                  <a:rPr lang="en-US" altLang="ko-KR" sz="2400" dirty="0" smtClean="0">
                    <a:latin typeface="+mj-lt"/>
                  </a:rPr>
                  <a:t>N </a:t>
                </a:r>
                <a:r>
                  <a:rPr lang="ko-KR" altLang="en-US" sz="2400" dirty="0" smtClean="0">
                    <a:latin typeface="+mj-lt"/>
                  </a:rPr>
                  <a:t>지점에 수직선 </a:t>
                </a:r>
                <a:r>
                  <a:rPr lang="en-US" altLang="ko-KR" sz="2400" dirty="0" smtClean="0">
                    <a:latin typeface="+mj-lt"/>
                  </a:rPr>
                  <a:t>L</a:t>
                </a:r>
                <a:r>
                  <a:rPr lang="ko-KR" altLang="en-US" sz="2400" dirty="0" smtClean="0">
                    <a:latin typeface="+mj-lt"/>
                  </a:rPr>
                  <a:t>을 그린다</a:t>
                </a:r>
                <a:r>
                  <a:rPr lang="en-US" altLang="ko-KR" sz="2400" dirty="0" smtClean="0">
                    <a:latin typeface="+mj-lt"/>
                  </a:rPr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1475656" y="2943944"/>
            <a:ext cx="6248400" cy="3581400"/>
            <a:chOff x="1676400" y="2971800"/>
            <a:chExt cx="6248400" cy="3581400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1676400" y="2971800"/>
              <a:ext cx="6248400" cy="358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 flipH="1">
              <a:off x="2286000" y="4114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 flipH="1">
              <a:off x="4114800" y="4038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 flipH="1">
              <a:off x="3352800" y="5410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 flipH="1">
              <a:off x="4419600" y="6019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 flipH="1">
              <a:off x="19050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 flipH="1">
              <a:off x="2895600" y="3962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 flipH="1">
              <a:off x="3124200" y="3276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 flipH="1">
              <a:off x="3200400" y="4267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 flipH="1">
              <a:off x="56388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 flipH="1">
              <a:off x="3886200" y="3657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 flipH="1">
              <a:off x="5105400" y="4191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 flipH="1">
              <a:off x="4876800" y="4572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 flipH="1">
              <a:off x="7620000" y="6400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 flipH="1">
              <a:off x="6019800" y="3352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 flipH="1">
              <a:off x="6477000" y="4648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 flipH="1">
              <a:off x="1828800" y="4495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 flipH="1">
              <a:off x="4343400" y="4343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 flipH="1">
              <a:off x="3352800" y="4724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 flipH="1">
              <a:off x="4114800" y="4495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8" name="Oval 24"/>
            <p:cNvSpPr>
              <a:spLocks noChangeArrowheads="1"/>
            </p:cNvSpPr>
            <p:nvPr/>
          </p:nvSpPr>
          <p:spPr bwMode="auto">
            <a:xfrm flipH="1">
              <a:off x="3962400" y="5334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39" name="Oval 25"/>
            <p:cNvSpPr>
              <a:spLocks noChangeArrowheads="1"/>
            </p:cNvSpPr>
            <p:nvPr/>
          </p:nvSpPr>
          <p:spPr bwMode="auto">
            <a:xfrm flipH="1">
              <a:off x="1905000" y="56388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 flipH="1">
              <a:off x="22098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 flipH="1">
              <a:off x="3810000" y="6324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 flipH="1">
              <a:off x="1752600" y="6096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 flipH="1">
              <a:off x="3048000" y="6096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 flipH="1">
              <a:off x="7543800" y="3886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 flipH="1">
              <a:off x="6858000" y="34290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 flipH="1">
              <a:off x="53340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 flipH="1">
              <a:off x="7543800" y="3276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 flipH="1">
              <a:off x="6019800" y="5029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 flipH="1">
              <a:off x="6248400" y="61722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0" name="Oval 36"/>
            <p:cNvSpPr>
              <a:spLocks noChangeArrowheads="1"/>
            </p:cNvSpPr>
            <p:nvPr/>
          </p:nvSpPr>
          <p:spPr bwMode="auto">
            <a:xfrm flipH="1">
              <a:off x="7620000" y="4724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 flipH="1">
              <a:off x="6477000" y="54864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 flipH="1">
              <a:off x="7239000" y="5562600"/>
              <a:ext cx="76200" cy="76200"/>
            </a:xfrm>
            <a:prstGeom prst="ellipse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4267200" y="29718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4191000" y="3246438"/>
              <a:ext cx="501650" cy="41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9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 smtClean="0"/>
              <a:t>Closest</a:t>
            </a:r>
            <a:r>
              <a:rPr lang="ko-KR" altLang="en-US" sz="2400" b="1" dirty="0" smtClean="0"/>
              <a:t>의 과</a:t>
            </a:r>
            <a:r>
              <a:rPr lang="ko-KR" altLang="en-US" sz="2400" b="1" dirty="0"/>
              <a:t>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- </a:t>
            </a:r>
            <a:r>
              <a:rPr lang="ko-KR" altLang="en-US" sz="2000" dirty="0" smtClean="0"/>
              <a:t>좌측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우측에서의 최단거리를 각각 구한다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475656" y="2943944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 flipH="1">
            <a:off x="2085256" y="4086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 flipH="1">
            <a:off x="3914056" y="4010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 flipH="1">
            <a:off x="3152056" y="5382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 flipH="1">
            <a:off x="4218856" y="5991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 flipH="1">
            <a:off x="17042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 flipH="1">
            <a:off x="2694856" y="3934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 flipH="1">
            <a:off x="2923456" y="3248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 flipH="1">
            <a:off x="2999656" y="4239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 flipH="1">
            <a:off x="54380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3" name="Oval 14"/>
          <p:cNvSpPr>
            <a:spLocks noChangeArrowheads="1"/>
          </p:cNvSpPr>
          <p:nvPr/>
        </p:nvSpPr>
        <p:spPr bwMode="auto">
          <a:xfrm flipH="1">
            <a:off x="3685456" y="3629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4" name="Oval 15"/>
          <p:cNvSpPr>
            <a:spLocks noChangeArrowheads="1"/>
          </p:cNvSpPr>
          <p:nvPr/>
        </p:nvSpPr>
        <p:spPr bwMode="auto">
          <a:xfrm flipH="1">
            <a:off x="4904656" y="4163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 flipH="1">
            <a:off x="4676056" y="4544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 flipH="1">
            <a:off x="7419256" y="6372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7" name="Oval 18"/>
          <p:cNvSpPr>
            <a:spLocks noChangeArrowheads="1"/>
          </p:cNvSpPr>
          <p:nvPr/>
        </p:nvSpPr>
        <p:spPr bwMode="auto">
          <a:xfrm flipH="1">
            <a:off x="5819056" y="3324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8" name="Oval 19"/>
          <p:cNvSpPr>
            <a:spLocks noChangeArrowheads="1"/>
          </p:cNvSpPr>
          <p:nvPr/>
        </p:nvSpPr>
        <p:spPr bwMode="auto">
          <a:xfrm flipH="1">
            <a:off x="6276256" y="4620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 flipH="1">
            <a:off x="1628056" y="4467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auto">
          <a:xfrm flipH="1">
            <a:off x="4142656" y="4315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1" name="Oval 22"/>
          <p:cNvSpPr>
            <a:spLocks noChangeArrowheads="1"/>
          </p:cNvSpPr>
          <p:nvPr/>
        </p:nvSpPr>
        <p:spPr bwMode="auto">
          <a:xfrm flipH="1">
            <a:off x="3152056" y="4696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auto">
          <a:xfrm flipH="1">
            <a:off x="3914056" y="4467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3" name="Oval 24"/>
          <p:cNvSpPr>
            <a:spLocks noChangeArrowheads="1"/>
          </p:cNvSpPr>
          <p:nvPr/>
        </p:nvSpPr>
        <p:spPr bwMode="auto">
          <a:xfrm flipH="1">
            <a:off x="3761656" y="5306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4" name="Oval 25"/>
          <p:cNvSpPr>
            <a:spLocks noChangeArrowheads="1"/>
          </p:cNvSpPr>
          <p:nvPr/>
        </p:nvSpPr>
        <p:spPr bwMode="auto">
          <a:xfrm flipH="1">
            <a:off x="1704256" y="56109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 flipH="1">
            <a:off x="20090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6" name="Oval 27"/>
          <p:cNvSpPr>
            <a:spLocks noChangeArrowheads="1"/>
          </p:cNvSpPr>
          <p:nvPr/>
        </p:nvSpPr>
        <p:spPr bwMode="auto">
          <a:xfrm flipH="1">
            <a:off x="3609256" y="6296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 flipH="1">
            <a:off x="1551856" y="6068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 flipH="1">
            <a:off x="2847256" y="6068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 flipH="1">
            <a:off x="7343056" y="3858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0" name="Oval 31"/>
          <p:cNvSpPr>
            <a:spLocks noChangeArrowheads="1"/>
          </p:cNvSpPr>
          <p:nvPr/>
        </p:nvSpPr>
        <p:spPr bwMode="auto">
          <a:xfrm flipH="1">
            <a:off x="6657256" y="34011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1" name="Oval 32"/>
          <p:cNvSpPr>
            <a:spLocks noChangeArrowheads="1"/>
          </p:cNvSpPr>
          <p:nvPr/>
        </p:nvSpPr>
        <p:spPr bwMode="auto">
          <a:xfrm flipH="1">
            <a:off x="51332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 flipH="1">
            <a:off x="7343056" y="3248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3" name="Oval 34"/>
          <p:cNvSpPr>
            <a:spLocks noChangeArrowheads="1"/>
          </p:cNvSpPr>
          <p:nvPr/>
        </p:nvSpPr>
        <p:spPr bwMode="auto">
          <a:xfrm flipH="1">
            <a:off x="5819056" y="5001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4" name="Oval 35"/>
          <p:cNvSpPr>
            <a:spLocks noChangeArrowheads="1"/>
          </p:cNvSpPr>
          <p:nvPr/>
        </p:nvSpPr>
        <p:spPr bwMode="auto">
          <a:xfrm flipH="1">
            <a:off x="6047656" y="61443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5" name="Oval 36"/>
          <p:cNvSpPr>
            <a:spLocks noChangeArrowheads="1"/>
          </p:cNvSpPr>
          <p:nvPr/>
        </p:nvSpPr>
        <p:spPr bwMode="auto">
          <a:xfrm flipH="1">
            <a:off x="7419256" y="4696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 flipH="1">
            <a:off x="6276256" y="54585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7" name="Oval 38"/>
          <p:cNvSpPr>
            <a:spLocks noChangeArrowheads="1"/>
          </p:cNvSpPr>
          <p:nvPr/>
        </p:nvSpPr>
        <p:spPr bwMode="auto">
          <a:xfrm flipH="1">
            <a:off x="7038256" y="5534744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grpSp>
        <p:nvGrpSpPr>
          <p:cNvPr id="88" name="Group 39"/>
          <p:cNvGrpSpPr>
            <a:grpSpLocks/>
          </p:cNvGrpSpPr>
          <p:nvPr/>
        </p:nvGrpSpPr>
        <p:grpSpPr bwMode="auto">
          <a:xfrm>
            <a:off x="1535981" y="5196607"/>
            <a:ext cx="549275" cy="490537"/>
            <a:chOff x="1094" y="3291"/>
            <a:chExt cx="346" cy="309"/>
          </a:xfrm>
        </p:grpSpPr>
        <p:sp>
          <p:nvSpPr>
            <p:cNvPr id="89" name="Line 40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90" name="Oval 41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93" name="Group 44"/>
          <p:cNvGrpSpPr>
            <a:grpSpLocks/>
          </p:cNvGrpSpPr>
          <p:nvPr/>
        </p:nvGrpSpPr>
        <p:grpSpPr bwMode="auto">
          <a:xfrm>
            <a:off x="4676056" y="4163144"/>
            <a:ext cx="731838" cy="566738"/>
            <a:chOff x="3072" y="2640"/>
            <a:chExt cx="461" cy="357"/>
          </a:xfrm>
        </p:grpSpPr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96" name="Line 46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98" name="Oval 48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99" name="Line 50"/>
          <p:cNvSpPr>
            <a:spLocks noChangeShapeType="1"/>
          </p:cNvSpPr>
          <p:nvPr/>
        </p:nvSpPr>
        <p:spPr bwMode="auto">
          <a:xfrm>
            <a:off x="4066456" y="2943944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3990256" y="3218582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114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 smtClean="0"/>
              <a:t>Closest</a:t>
            </a:r>
            <a:r>
              <a:rPr lang="ko-KR" altLang="en-US" sz="2400" b="1" dirty="0" smtClean="0"/>
              <a:t>의 과</a:t>
            </a:r>
            <a:r>
              <a:rPr lang="ko-KR" altLang="en-US" sz="2400" b="1" dirty="0"/>
              <a:t>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좌측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우측의 최단거리 중 최소값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</a:t>
            </a:r>
            <a:r>
              <a:rPr lang="ko-KR" altLang="en-US" sz="2000" dirty="0" smtClean="0">
                <a:ea typeface="굴림" charset="-127"/>
                <a:sym typeface="Symbol" pitchFamily="18" charset="2"/>
              </a:rPr>
              <a:t>를 찾아</a:t>
            </a:r>
            <a:endParaRPr lang="en-US" altLang="ko-KR" sz="2000" dirty="0" smtClean="0">
              <a:ea typeface="굴림" charset="-127"/>
              <a:sym typeface="Symbol" pitchFamily="18" charset="2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       수직선</a:t>
            </a:r>
            <a:r>
              <a:rPr lang="en-US" altLang="ko-KR" sz="2000" dirty="0"/>
              <a:t>L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 window</a:t>
            </a:r>
            <a:r>
              <a:rPr lang="ko-KR" altLang="en-US" sz="2000" dirty="0" smtClean="0">
                <a:ea typeface="굴림" charset="-127"/>
                <a:sym typeface="Symbol" pitchFamily="18" charset="2"/>
              </a:rPr>
              <a:t>를 씌운다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+mj-lt"/>
            </a:endParaRPr>
          </a:p>
        </p:txBody>
      </p: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1475656" y="2943802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0" name="Rectangle 56"/>
          <p:cNvSpPr>
            <a:spLocks noChangeArrowheads="1"/>
          </p:cNvSpPr>
          <p:nvPr/>
        </p:nvSpPr>
        <p:spPr bwMode="auto">
          <a:xfrm>
            <a:off x="3609256" y="2958090"/>
            <a:ext cx="914400" cy="3567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1" name="Oval 6"/>
          <p:cNvSpPr>
            <a:spLocks noChangeArrowheads="1"/>
          </p:cNvSpPr>
          <p:nvPr/>
        </p:nvSpPr>
        <p:spPr bwMode="auto">
          <a:xfrm flipH="1">
            <a:off x="2085256" y="4086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2" name="Oval 7"/>
          <p:cNvSpPr>
            <a:spLocks noChangeArrowheads="1"/>
          </p:cNvSpPr>
          <p:nvPr/>
        </p:nvSpPr>
        <p:spPr bwMode="auto">
          <a:xfrm flipH="1">
            <a:off x="3914056" y="4010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 flipH="1">
            <a:off x="3152056" y="5382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4" name="Oval 9"/>
          <p:cNvSpPr>
            <a:spLocks noChangeArrowheads="1"/>
          </p:cNvSpPr>
          <p:nvPr/>
        </p:nvSpPr>
        <p:spPr bwMode="auto">
          <a:xfrm flipH="1">
            <a:off x="4218856" y="5991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5" name="Oval 10"/>
          <p:cNvSpPr>
            <a:spLocks noChangeArrowheads="1"/>
          </p:cNvSpPr>
          <p:nvPr/>
        </p:nvSpPr>
        <p:spPr bwMode="auto">
          <a:xfrm flipH="1">
            <a:off x="17042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6" name="Oval 11"/>
          <p:cNvSpPr>
            <a:spLocks noChangeArrowheads="1"/>
          </p:cNvSpPr>
          <p:nvPr/>
        </p:nvSpPr>
        <p:spPr bwMode="auto">
          <a:xfrm flipH="1">
            <a:off x="2694856" y="3934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7" name="Oval 12"/>
          <p:cNvSpPr>
            <a:spLocks noChangeArrowheads="1"/>
          </p:cNvSpPr>
          <p:nvPr/>
        </p:nvSpPr>
        <p:spPr bwMode="auto">
          <a:xfrm flipH="1">
            <a:off x="2923456" y="3248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8" name="Oval 13"/>
          <p:cNvSpPr>
            <a:spLocks noChangeArrowheads="1"/>
          </p:cNvSpPr>
          <p:nvPr/>
        </p:nvSpPr>
        <p:spPr bwMode="auto">
          <a:xfrm flipH="1">
            <a:off x="2999656" y="4239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69" name="Oval 14"/>
          <p:cNvSpPr>
            <a:spLocks noChangeArrowheads="1"/>
          </p:cNvSpPr>
          <p:nvPr/>
        </p:nvSpPr>
        <p:spPr bwMode="auto">
          <a:xfrm flipH="1">
            <a:off x="54380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 flipH="1">
            <a:off x="3685456" y="3629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1" name="Oval 16"/>
          <p:cNvSpPr>
            <a:spLocks noChangeArrowheads="1"/>
          </p:cNvSpPr>
          <p:nvPr/>
        </p:nvSpPr>
        <p:spPr bwMode="auto">
          <a:xfrm flipH="1">
            <a:off x="4904656" y="4163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2" name="Oval 17"/>
          <p:cNvSpPr>
            <a:spLocks noChangeArrowheads="1"/>
          </p:cNvSpPr>
          <p:nvPr/>
        </p:nvSpPr>
        <p:spPr bwMode="auto">
          <a:xfrm flipH="1">
            <a:off x="4676056" y="4544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3" name="Oval 18"/>
          <p:cNvSpPr>
            <a:spLocks noChangeArrowheads="1"/>
          </p:cNvSpPr>
          <p:nvPr/>
        </p:nvSpPr>
        <p:spPr bwMode="auto">
          <a:xfrm flipH="1">
            <a:off x="7419256" y="6372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4" name="Oval 19"/>
          <p:cNvSpPr>
            <a:spLocks noChangeArrowheads="1"/>
          </p:cNvSpPr>
          <p:nvPr/>
        </p:nvSpPr>
        <p:spPr bwMode="auto">
          <a:xfrm flipH="1">
            <a:off x="5819056" y="3324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5" name="Oval 20"/>
          <p:cNvSpPr>
            <a:spLocks noChangeArrowheads="1"/>
          </p:cNvSpPr>
          <p:nvPr/>
        </p:nvSpPr>
        <p:spPr bwMode="auto">
          <a:xfrm flipH="1">
            <a:off x="6276256" y="4620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6" name="Oval 21"/>
          <p:cNvSpPr>
            <a:spLocks noChangeArrowheads="1"/>
          </p:cNvSpPr>
          <p:nvPr/>
        </p:nvSpPr>
        <p:spPr bwMode="auto">
          <a:xfrm flipH="1">
            <a:off x="1628056" y="4467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7" name="Oval 22"/>
          <p:cNvSpPr>
            <a:spLocks noChangeArrowheads="1"/>
          </p:cNvSpPr>
          <p:nvPr/>
        </p:nvSpPr>
        <p:spPr bwMode="auto">
          <a:xfrm flipH="1">
            <a:off x="4142656" y="4315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8" name="Oval 23"/>
          <p:cNvSpPr>
            <a:spLocks noChangeArrowheads="1"/>
          </p:cNvSpPr>
          <p:nvPr/>
        </p:nvSpPr>
        <p:spPr bwMode="auto">
          <a:xfrm flipH="1">
            <a:off x="3152056" y="4696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79" name="Oval 24"/>
          <p:cNvSpPr>
            <a:spLocks noChangeArrowheads="1"/>
          </p:cNvSpPr>
          <p:nvPr/>
        </p:nvSpPr>
        <p:spPr bwMode="auto">
          <a:xfrm flipH="1">
            <a:off x="3914056" y="4467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0" name="Oval 25"/>
          <p:cNvSpPr>
            <a:spLocks noChangeArrowheads="1"/>
          </p:cNvSpPr>
          <p:nvPr/>
        </p:nvSpPr>
        <p:spPr bwMode="auto">
          <a:xfrm flipH="1">
            <a:off x="3761656" y="5306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1" name="Oval 26"/>
          <p:cNvSpPr>
            <a:spLocks noChangeArrowheads="1"/>
          </p:cNvSpPr>
          <p:nvPr/>
        </p:nvSpPr>
        <p:spPr bwMode="auto">
          <a:xfrm flipH="1">
            <a:off x="1704256" y="56108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2" name="Oval 27"/>
          <p:cNvSpPr>
            <a:spLocks noChangeArrowheads="1"/>
          </p:cNvSpPr>
          <p:nvPr/>
        </p:nvSpPr>
        <p:spPr bwMode="auto">
          <a:xfrm flipH="1">
            <a:off x="20090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3" name="Oval 28"/>
          <p:cNvSpPr>
            <a:spLocks noChangeArrowheads="1"/>
          </p:cNvSpPr>
          <p:nvPr/>
        </p:nvSpPr>
        <p:spPr bwMode="auto">
          <a:xfrm flipH="1">
            <a:off x="3609256" y="6296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4" name="Oval 29"/>
          <p:cNvSpPr>
            <a:spLocks noChangeArrowheads="1"/>
          </p:cNvSpPr>
          <p:nvPr/>
        </p:nvSpPr>
        <p:spPr bwMode="auto">
          <a:xfrm flipH="1">
            <a:off x="1551856" y="6068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5" name="Oval 30"/>
          <p:cNvSpPr>
            <a:spLocks noChangeArrowheads="1"/>
          </p:cNvSpPr>
          <p:nvPr/>
        </p:nvSpPr>
        <p:spPr bwMode="auto">
          <a:xfrm flipH="1">
            <a:off x="2847256" y="6068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6" name="Oval 31"/>
          <p:cNvSpPr>
            <a:spLocks noChangeArrowheads="1"/>
          </p:cNvSpPr>
          <p:nvPr/>
        </p:nvSpPr>
        <p:spPr bwMode="auto">
          <a:xfrm flipH="1">
            <a:off x="7343056" y="3858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7" name="Oval 32"/>
          <p:cNvSpPr>
            <a:spLocks noChangeArrowheads="1"/>
          </p:cNvSpPr>
          <p:nvPr/>
        </p:nvSpPr>
        <p:spPr bwMode="auto">
          <a:xfrm flipH="1">
            <a:off x="6657256" y="34010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8" name="Oval 33"/>
          <p:cNvSpPr>
            <a:spLocks noChangeArrowheads="1"/>
          </p:cNvSpPr>
          <p:nvPr/>
        </p:nvSpPr>
        <p:spPr bwMode="auto">
          <a:xfrm flipH="1">
            <a:off x="51332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89" name="Oval 34"/>
          <p:cNvSpPr>
            <a:spLocks noChangeArrowheads="1"/>
          </p:cNvSpPr>
          <p:nvPr/>
        </p:nvSpPr>
        <p:spPr bwMode="auto">
          <a:xfrm flipH="1">
            <a:off x="7343056" y="3248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0" name="Oval 35"/>
          <p:cNvSpPr>
            <a:spLocks noChangeArrowheads="1"/>
          </p:cNvSpPr>
          <p:nvPr/>
        </p:nvSpPr>
        <p:spPr bwMode="auto">
          <a:xfrm flipH="1">
            <a:off x="5819056" y="5001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1" name="Oval 36"/>
          <p:cNvSpPr>
            <a:spLocks noChangeArrowheads="1"/>
          </p:cNvSpPr>
          <p:nvPr/>
        </p:nvSpPr>
        <p:spPr bwMode="auto">
          <a:xfrm flipH="1">
            <a:off x="6047656" y="61442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2" name="Oval 37"/>
          <p:cNvSpPr>
            <a:spLocks noChangeArrowheads="1"/>
          </p:cNvSpPr>
          <p:nvPr/>
        </p:nvSpPr>
        <p:spPr bwMode="auto">
          <a:xfrm flipH="1">
            <a:off x="7419256" y="4696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3" name="Oval 38"/>
          <p:cNvSpPr>
            <a:spLocks noChangeArrowheads="1"/>
          </p:cNvSpPr>
          <p:nvPr/>
        </p:nvSpPr>
        <p:spPr bwMode="auto">
          <a:xfrm flipH="1">
            <a:off x="6276256" y="54584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4" name="Oval 39"/>
          <p:cNvSpPr>
            <a:spLocks noChangeArrowheads="1"/>
          </p:cNvSpPr>
          <p:nvPr/>
        </p:nvSpPr>
        <p:spPr bwMode="auto">
          <a:xfrm flipH="1">
            <a:off x="7038256" y="5534602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95" name="Line 40"/>
          <p:cNvSpPr>
            <a:spLocks noChangeShapeType="1"/>
          </p:cNvSpPr>
          <p:nvPr/>
        </p:nvSpPr>
        <p:spPr bwMode="auto">
          <a:xfrm>
            <a:off x="4066456" y="2943802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196" name="Group 41"/>
          <p:cNvGrpSpPr>
            <a:grpSpLocks/>
          </p:cNvGrpSpPr>
          <p:nvPr/>
        </p:nvGrpSpPr>
        <p:grpSpPr bwMode="auto">
          <a:xfrm>
            <a:off x="1535981" y="5196465"/>
            <a:ext cx="549275" cy="490537"/>
            <a:chOff x="1094" y="3291"/>
            <a:chExt cx="346" cy="309"/>
          </a:xfrm>
        </p:grpSpPr>
        <p:sp>
          <p:nvSpPr>
            <p:cNvPr id="197" name="Line 42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98" name="Oval 43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99" name="Oval 44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200" name="Text Box 45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201" name="Group 46"/>
          <p:cNvGrpSpPr>
            <a:grpSpLocks/>
          </p:cNvGrpSpPr>
          <p:nvPr/>
        </p:nvGrpSpPr>
        <p:grpSpPr bwMode="auto">
          <a:xfrm>
            <a:off x="4676056" y="4163002"/>
            <a:ext cx="731838" cy="566738"/>
            <a:chOff x="3072" y="2640"/>
            <a:chExt cx="461" cy="357"/>
          </a:xfrm>
        </p:grpSpPr>
        <p:grpSp>
          <p:nvGrpSpPr>
            <p:cNvPr id="202" name="Group 47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204" name="Line 48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205" name="Oval 49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206" name="Oval 50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207" name="Line 52"/>
          <p:cNvSpPr>
            <a:spLocks noChangeShapeType="1"/>
          </p:cNvSpPr>
          <p:nvPr/>
        </p:nvSpPr>
        <p:spPr bwMode="auto">
          <a:xfrm>
            <a:off x="4066456" y="6677602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8" name="Text Box 54"/>
          <p:cNvSpPr txBox="1">
            <a:spLocks noChangeArrowheads="1"/>
          </p:cNvSpPr>
          <p:nvPr/>
        </p:nvSpPr>
        <p:spPr bwMode="auto">
          <a:xfrm>
            <a:off x="4599856" y="6509327"/>
            <a:ext cx="30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  <a:sym typeface="Symbol" pitchFamily="18" charset="2"/>
              </a:rPr>
              <a:t></a:t>
            </a:r>
            <a:endParaRPr lang="en-US" altLang="ko-KR" sz="1800">
              <a:solidFill>
                <a:schemeClr val="bg1"/>
              </a:solidFill>
              <a:ea typeface="굴림" charset="-127"/>
              <a:sym typeface="Symbol" pitchFamily="18" charset="2"/>
            </a:endParaRPr>
          </a:p>
        </p:txBody>
      </p:sp>
      <p:sp>
        <p:nvSpPr>
          <p:cNvPr id="209" name="Text Box 57"/>
          <p:cNvSpPr txBox="1">
            <a:spLocks noChangeArrowheads="1"/>
          </p:cNvSpPr>
          <p:nvPr/>
        </p:nvSpPr>
        <p:spPr bwMode="auto">
          <a:xfrm>
            <a:off x="3990256" y="3218440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  <p:sp>
        <p:nvSpPr>
          <p:cNvPr id="210" name="Text Box 58"/>
          <p:cNvSpPr txBox="1">
            <a:spLocks noChangeArrowheads="1"/>
          </p:cNvSpPr>
          <p:nvPr/>
        </p:nvSpPr>
        <p:spPr bwMode="auto">
          <a:xfrm>
            <a:off x="6531844" y="4978977"/>
            <a:ext cx="1895475" cy="4111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dirty="0">
                <a:solidFill>
                  <a:schemeClr val="bg1"/>
                </a:solidFill>
                <a:ea typeface="굴림" charset="-127"/>
                <a:sym typeface="Symbol" pitchFamily="18" charset="2"/>
              </a:rPr>
              <a:t></a:t>
            </a:r>
            <a:r>
              <a:rPr lang="en-US" altLang="ko-KR" sz="1800" dirty="0">
                <a:solidFill>
                  <a:schemeClr val="bg1"/>
                </a:solidFill>
                <a:ea typeface="굴림" charset="-127"/>
              </a:rPr>
              <a:t> = min(12, 21)</a:t>
            </a:r>
          </a:p>
        </p:txBody>
      </p:sp>
    </p:spTree>
    <p:extLst>
      <p:ext uri="{BB962C8B-B14F-4D97-AF65-F5344CB8AC3E}">
        <p14:creationId xmlns:p14="http://schemas.microsoft.com/office/powerpoint/2010/main" val="15650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/>
                  <a:t>▶ </a:t>
                </a:r>
                <a:r>
                  <a:rPr lang="en-US" altLang="ko-KR" sz="2400" b="1" dirty="0" smtClean="0"/>
                  <a:t>Closest</a:t>
                </a:r>
                <a:r>
                  <a:rPr lang="ko-KR" altLang="en-US" sz="2400" b="1" dirty="0" smtClean="0"/>
                  <a:t>의 과정</a:t>
                </a:r>
                <a:endParaRPr lang="en-US" altLang="ko-KR" sz="2400" b="1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y</a:t>
                </a:r>
                <a:r>
                  <a:rPr lang="ko-KR" altLang="en-US" sz="2000" dirty="0" smtClean="0"/>
                  <a:t>값을 기준으로 정렬 후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값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 smtClean="0">
                    <a:ea typeface="굴림" charset="-127"/>
                    <a:sym typeface="Symbol" pitchFamily="18" charset="2"/>
                  </a:rPr>
                  <a:t> </a:t>
                </a:r>
                <a:r>
                  <a:rPr lang="ko-KR" altLang="en-US" sz="2000" dirty="0" smtClean="0">
                    <a:ea typeface="굴림" charset="-127"/>
                    <a:sym typeface="Symbol" pitchFamily="18" charset="2"/>
                  </a:rPr>
                  <a:t>이내인 점들에 대해</a:t>
                </a:r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  window </a:t>
                </a:r>
                <a:r>
                  <a:rPr lang="ko-KR" altLang="en-US" sz="2000" dirty="0" smtClean="0"/>
                  <a:t>내부에서 최단거리를 구한다</a:t>
                </a:r>
                <a:r>
                  <a:rPr lang="en-US" altLang="ko-KR" sz="2000" dirty="0" smtClean="0"/>
                  <a:t>.</a:t>
                </a:r>
                <a:endParaRPr lang="en-US" altLang="ko-KR" sz="2400" b="1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1478326" y="2941570"/>
            <a:ext cx="62484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3611926" y="2955858"/>
            <a:ext cx="914400" cy="35671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 flipH="1">
            <a:off x="2087926" y="4084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 flipH="1">
            <a:off x="3916726" y="4008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 flipH="1">
            <a:off x="3154726" y="5379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 flipH="1">
            <a:off x="4221526" y="5989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 flipH="1">
            <a:off x="17069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 flipH="1">
            <a:off x="2697526" y="3932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 flipH="1">
            <a:off x="2926126" y="3246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 flipH="1">
            <a:off x="3002326" y="4236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 flipH="1">
            <a:off x="54407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 flipH="1">
            <a:off x="3688126" y="3627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 flipH="1">
            <a:off x="4907326" y="4160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 flipH="1">
            <a:off x="4678726" y="4541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 flipH="1">
            <a:off x="7421926" y="6370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 flipH="1">
            <a:off x="5821726" y="3322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 flipH="1">
            <a:off x="6278926" y="4617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 flipH="1">
            <a:off x="1630726" y="4465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 flipH="1">
            <a:off x="4145326" y="4313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 flipH="1">
            <a:off x="3154726" y="4694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 flipH="1">
            <a:off x="3916726" y="4465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 flipH="1">
            <a:off x="3764326" y="5303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 flipH="1">
            <a:off x="1706926" y="56085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 flipH="1">
            <a:off x="20117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 flipH="1">
            <a:off x="3611926" y="6294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 flipH="1">
            <a:off x="1554526" y="6065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 flipH="1">
            <a:off x="2849926" y="6065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 flipH="1">
            <a:off x="7345726" y="3855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 flipH="1">
            <a:off x="6659926" y="33987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 flipH="1">
            <a:off x="51359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 flipH="1">
            <a:off x="7345726" y="3246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 flipH="1">
            <a:off x="5821726" y="4998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99" name="Oval 36"/>
          <p:cNvSpPr>
            <a:spLocks noChangeArrowheads="1"/>
          </p:cNvSpPr>
          <p:nvPr/>
        </p:nvSpPr>
        <p:spPr bwMode="auto">
          <a:xfrm flipH="1">
            <a:off x="6050326" y="61419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0" name="Oval 37"/>
          <p:cNvSpPr>
            <a:spLocks noChangeArrowheads="1"/>
          </p:cNvSpPr>
          <p:nvPr/>
        </p:nvSpPr>
        <p:spPr bwMode="auto">
          <a:xfrm flipH="1">
            <a:off x="7421926" y="4694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1" name="Oval 38"/>
          <p:cNvSpPr>
            <a:spLocks noChangeArrowheads="1"/>
          </p:cNvSpPr>
          <p:nvPr/>
        </p:nvSpPr>
        <p:spPr bwMode="auto">
          <a:xfrm flipH="1">
            <a:off x="6278926" y="54561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2" name="Oval 39"/>
          <p:cNvSpPr>
            <a:spLocks noChangeArrowheads="1"/>
          </p:cNvSpPr>
          <p:nvPr/>
        </p:nvSpPr>
        <p:spPr bwMode="auto">
          <a:xfrm flipH="1">
            <a:off x="7040926" y="5532370"/>
            <a:ext cx="76200" cy="762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 sz="2400"/>
          </a:p>
        </p:txBody>
      </p:sp>
      <p:sp>
        <p:nvSpPr>
          <p:cNvPr id="103" name="Line 40"/>
          <p:cNvSpPr>
            <a:spLocks noChangeShapeType="1"/>
          </p:cNvSpPr>
          <p:nvPr/>
        </p:nvSpPr>
        <p:spPr bwMode="auto">
          <a:xfrm>
            <a:off x="4069126" y="294157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1538651" y="5194233"/>
            <a:ext cx="549275" cy="490537"/>
            <a:chOff x="1094" y="3291"/>
            <a:chExt cx="346" cy="309"/>
          </a:xfrm>
        </p:grpSpPr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H="1">
              <a:off x="1242" y="3489"/>
              <a:ext cx="156" cy="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106" name="Oval 43"/>
            <p:cNvSpPr>
              <a:spLocks noChangeArrowheads="1"/>
            </p:cNvSpPr>
            <p:nvPr/>
          </p:nvSpPr>
          <p:spPr bwMode="auto">
            <a:xfrm flipH="1">
              <a:off x="1200" y="3552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07" name="Oval 44"/>
            <p:cNvSpPr>
              <a:spLocks noChangeArrowheads="1"/>
            </p:cNvSpPr>
            <p:nvPr/>
          </p:nvSpPr>
          <p:spPr bwMode="auto">
            <a:xfrm flipH="1">
              <a:off x="1392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ko-KR" altLang="ko-KR" sz="2400"/>
            </a:p>
          </p:txBody>
        </p: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1094" y="3291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12</a:t>
              </a:r>
            </a:p>
          </p:txBody>
        </p:sp>
      </p:grpSp>
      <p:grpSp>
        <p:nvGrpSpPr>
          <p:cNvPr id="109" name="Group 46"/>
          <p:cNvGrpSpPr>
            <a:grpSpLocks/>
          </p:cNvGrpSpPr>
          <p:nvPr/>
        </p:nvGrpSpPr>
        <p:grpSpPr bwMode="auto">
          <a:xfrm>
            <a:off x="4678726" y="4160770"/>
            <a:ext cx="731838" cy="566738"/>
            <a:chOff x="3072" y="2640"/>
            <a:chExt cx="461" cy="357"/>
          </a:xfrm>
        </p:grpSpPr>
        <p:grpSp>
          <p:nvGrpSpPr>
            <p:cNvPr id="110" name="Group 47"/>
            <p:cNvGrpSpPr>
              <a:grpSpLocks/>
            </p:cNvGrpSpPr>
            <p:nvPr/>
          </p:nvGrpSpPr>
          <p:grpSpPr bwMode="auto">
            <a:xfrm>
              <a:off x="3072" y="2640"/>
              <a:ext cx="192" cy="288"/>
              <a:chOff x="3072" y="2640"/>
              <a:chExt cx="192" cy="288"/>
            </a:xfrm>
          </p:grpSpPr>
          <p:sp>
            <p:nvSpPr>
              <p:cNvPr id="112" name="Line 48"/>
              <p:cNvSpPr>
                <a:spLocks noChangeShapeType="1"/>
              </p:cNvSpPr>
              <p:nvPr/>
            </p:nvSpPr>
            <p:spPr bwMode="auto">
              <a:xfrm flipH="1">
                <a:off x="3111" y="2685"/>
                <a:ext cx="114" cy="1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ko-KR" altLang="en-US"/>
              </a:p>
            </p:txBody>
          </p:sp>
          <p:sp>
            <p:nvSpPr>
              <p:cNvPr id="113" name="Oval 49"/>
              <p:cNvSpPr>
                <a:spLocks noChangeArrowheads="1"/>
              </p:cNvSpPr>
              <p:nvPr/>
            </p:nvSpPr>
            <p:spPr bwMode="auto">
              <a:xfrm flipH="1">
                <a:off x="321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Oval 50"/>
              <p:cNvSpPr>
                <a:spLocks noChangeArrowheads="1"/>
              </p:cNvSpPr>
              <p:nvPr/>
            </p:nvSpPr>
            <p:spPr bwMode="auto">
              <a:xfrm flipH="1">
                <a:off x="307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endParaRPr lang="ko-KR" altLang="ko-KR" sz="2400"/>
              </a:p>
            </p:txBody>
          </p:sp>
        </p:grpSp>
        <p:sp>
          <p:nvSpPr>
            <p:cNvPr id="111" name="Text Box 51"/>
            <p:cNvSpPr txBox="1">
              <a:spLocks noChangeArrowheads="1"/>
            </p:cNvSpPr>
            <p:nvPr/>
          </p:nvSpPr>
          <p:spPr bwMode="auto">
            <a:xfrm>
              <a:off x="3217" y="2738"/>
              <a:ext cx="31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21</a:t>
              </a:r>
            </a:p>
          </p:txBody>
        </p:sp>
      </p:grpSp>
      <p:sp>
        <p:nvSpPr>
          <p:cNvPr id="115" name="Oval 55"/>
          <p:cNvSpPr>
            <a:spLocks noChangeArrowheads="1"/>
          </p:cNvSpPr>
          <p:nvPr/>
        </p:nvSpPr>
        <p:spPr bwMode="auto">
          <a:xfrm>
            <a:off x="3611926" y="6218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1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6" name="Oval 56"/>
          <p:cNvSpPr>
            <a:spLocks noChangeArrowheads="1"/>
          </p:cNvSpPr>
          <p:nvPr/>
        </p:nvSpPr>
        <p:spPr bwMode="auto">
          <a:xfrm>
            <a:off x="4145326" y="59133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2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7" name="Oval 57"/>
          <p:cNvSpPr>
            <a:spLocks noChangeArrowheads="1"/>
          </p:cNvSpPr>
          <p:nvPr/>
        </p:nvSpPr>
        <p:spPr bwMode="auto">
          <a:xfrm>
            <a:off x="3688126" y="52275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3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8" name="Oval 58"/>
          <p:cNvSpPr>
            <a:spLocks noChangeArrowheads="1"/>
          </p:cNvSpPr>
          <p:nvPr/>
        </p:nvSpPr>
        <p:spPr bwMode="auto">
          <a:xfrm>
            <a:off x="3764326" y="43893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4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19" name="Oval 59"/>
          <p:cNvSpPr>
            <a:spLocks noChangeArrowheads="1"/>
          </p:cNvSpPr>
          <p:nvPr/>
        </p:nvSpPr>
        <p:spPr bwMode="auto">
          <a:xfrm>
            <a:off x="4145326" y="42369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5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0" name="Oval 60"/>
          <p:cNvSpPr>
            <a:spLocks noChangeArrowheads="1"/>
          </p:cNvSpPr>
          <p:nvPr/>
        </p:nvSpPr>
        <p:spPr bwMode="auto">
          <a:xfrm>
            <a:off x="3764326" y="3932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6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1" name="Oval 61"/>
          <p:cNvSpPr>
            <a:spLocks noChangeArrowheads="1"/>
          </p:cNvSpPr>
          <p:nvPr/>
        </p:nvSpPr>
        <p:spPr bwMode="auto">
          <a:xfrm>
            <a:off x="3611926" y="3551170"/>
            <a:ext cx="228600" cy="2286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200">
                <a:solidFill>
                  <a:srgbClr val="FFFFFF"/>
                </a:solidFill>
                <a:ea typeface="굴림" charset="-127"/>
              </a:rPr>
              <a:t>7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22" name="Line 62"/>
          <p:cNvSpPr>
            <a:spLocks noChangeShapeType="1"/>
          </p:cNvSpPr>
          <p:nvPr/>
        </p:nvSpPr>
        <p:spPr bwMode="auto">
          <a:xfrm>
            <a:off x="4069126" y="667378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4602526" y="6505508"/>
            <a:ext cx="30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  <a:sym typeface="Symbol" pitchFamily="18" charset="2"/>
              </a:rPr>
              <a:t></a:t>
            </a:r>
            <a:endParaRPr lang="en-US" altLang="ko-KR" sz="1800">
              <a:solidFill>
                <a:schemeClr val="bg1"/>
              </a:solidFill>
              <a:ea typeface="굴림" charset="-127"/>
              <a:sym typeface="Symbol" pitchFamily="18" charset="2"/>
            </a:endParaRPr>
          </a:p>
        </p:txBody>
      </p:sp>
      <p:sp>
        <p:nvSpPr>
          <p:cNvPr id="124" name="Text Box 66"/>
          <p:cNvSpPr txBox="1">
            <a:spLocks noChangeArrowheads="1"/>
          </p:cNvSpPr>
          <p:nvPr/>
        </p:nvSpPr>
        <p:spPr bwMode="auto">
          <a:xfrm>
            <a:off x="3992926" y="3216208"/>
            <a:ext cx="501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ea typeface="굴림" charset="-127"/>
              </a:rPr>
              <a:t>L</a:t>
            </a:r>
          </a:p>
        </p:txBody>
      </p:sp>
      <p:sp>
        <p:nvSpPr>
          <p:cNvPr id="125" name="Text Box 67"/>
          <p:cNvSpPr txBox="1">
            <a:spLocks noChangeArrowheads="1"/>
          </p:cNvSpPr>
          <p:nvPr/>
        </p:nvSpPr>
        <p:spPr bwMode="auto">
          <a:xfrm>
            <a:off x="6534514" y="4976745"/>
            <a:ext cx="1895475" cy="4111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>
                <a:solidFill>
                  <a:schemeClr val="bg1"/>
                </a:solidFill>
                <a:ea typeface="굴림" charset="-127"/>
                <a:sym typeface="Symbol" pitchFamily="18" charset="2"/>
              </a:rPr>
              <a:t></a:t>
            </a:r>
            <a:r>
              <a:rPr lang="en-US" altLang="ko-KR" sz="1800">
                <a:solidFill>
                  <a:schemeClr val="bg1"/>
                </a:solidFill>
                <a:ea typeface="굴림" charset="-127"/>
              </a:rPr>
              <a:t> = min(12, 21)</a:t>
            </a:r>
          </a:p>
        </p:txBody>
      </p:sp>
    </p:spTree>
    <p:extLst>
      <p:ext uri="{BB962C8B-B14F-4D97-AF65-F5344CB8AC3E}">
        <p14:creationId xmlns:p14="http://schemas.microsoft.com/office/powerpoint/2010/main" val="10337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7499176" cy="4616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Closest-Pair(p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…, </a:t>
            </a:r>
            <a:r>
              <a:rPr kumimoji="0" lang="en-US" altLang="ko-KR" sz="1600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p</a:t>
            </a:r>
            <a:r>
              <a:rPr kumimoji="0" lang="en-US" altLang="ko-KR" sz="1600" b="1" baseline="-25000" dirty="0" err="1">
                <a:latin typeface="Courier New" pitchFamily="49" charset="0"/>
                <a:ea typeface="굴림" charset="-127"/>
                <a:cs typeface="Courier New" pitchFamily="49" charset="0"/>
              </a:rPr>
              <a:t>n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) {</a:t>
            </a: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Compute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separation line L such that half the points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are on one side and half on the other side.</a:t>
            </a:r>
          </a:p>
          <a:p>
            <a:endParaRPr kumimoji="0" lang="en-US" altLang="ko-KR" sz="1600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= Closest-Pair(left half)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= Closest-Pair(right half)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  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= min(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baseline="-2500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)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Delete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all </a:t>
            </a:r>
            <a:r>
              <a:rPr kumimoji="0" lang="en-US" altLang="ko-KR" sz="1600" b="1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points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further than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from separation line L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Sort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remaining points by y-coordinate.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Scan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points in y-order and compare distance between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each point and next 11 neighbors. If any of these</a:t>
            </a:r>
            <a:b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   distances is less than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, update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endParaRPr kumimoji="0" lang="en-US" altLang="ko-KR" sz="1600" b="1" dirty="0">
              <a:solidFill>
                <a:schemeClr val="bg2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  </a:t>
            </a:r>
            <a:r>
              <a:rPr kumimoji="0" lang="en-US" altLang="ko-KR" sz="1600" b="1" dirty="0">
                <a:solidFill>
                  <a:srgbClr val="003399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return</a:t>
            </a:r>
            <a:r>
              <a:rPr kumimoji="0" lang="en-US" altLang="ko-KR" sz="1600" b="1" dirty="0">
                <a:solidFill>
                  <a:schemeClr val="bg2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.</a:t>
            </a:r>
          </a:p>
          <a:p>
            <a:r>
              <a:rPr kumimoji="0" lang="en-US" altLang="ko-KR" sz="1600" b="1" dirty="0">
                <a:latin typeface="Courier New" pitchFamily="49" charset="0"/>
                <a:ea typeface="굴림" charset="-127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66720" y="15161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 log 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0284" y="238436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2T(n/2)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6637" y="332041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66719" y="373649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 log 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5355" y="44371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O(n)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907704" y="5949280"/>
          <a:ext cx="49482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4635500" imgH="304800" progId="Equation.3">
                  <p:embed/>
                </p:oleObj>
              </mc:Choice>
              <mc:Fallback>
                <p:oleObj name="Equation" r:id="rId3" imgW="4635500" imgH="304800" progId="Equation.3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50" t="-51428" r="-3450" b="-51428"/>
                      <a:stretch>
                        <a:fillRect/>
                      </a:stretch>
                    </p:blipFill>
                    <p:spPr bwMode="auto">
                      <a:xfrm>
                        <a:off x="1907704" y="5949280"/>
                        <a:ext cx="4948238" cy="6207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Closest Pair of Points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Closest Pair of Points </a:t>
            </a:r>
            <a:r>
              <a:rPr lang="ko-KR" altLang="en-US" sz="2400" b="1" dirty="0" smtClean="0">
                <a:latin typeface="+mj-lt"/>
              </a:rPr>
              <a:t>실제 구현</a:t>
            </a:r>
            <a:endParaRPr lang="en-US" altLang="ko-KR" sz="2400" b="1" dirty="0" smtClean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2348880"/>
            <a:ext cx="5004048" cy="3089418"/>
            <a:chOff x="1043608" y="2132856"/>
            <a:chExt cx="6192825" cy="38233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1338"/>
            <a:stretch/>
          </p:blipFill>
          <p:spPr>
            <a:xfrm>
              <a:off x="1043608" y="2132856"/>
              <a:ext cx="6192825" cy="382335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73288" y="4869160"/>
              <a:ext cx="3925416" cy="27729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96" y="5066440"/>
              <a:ext cx="1459510" cy="187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14761" y="5093494"/>
              <a:ext cx="3059981" cy="159986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210729" y="2242132"/>
            <a:ext cx="6768752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차원 평면상의 </a:t>
            </a:r>
            <a:r>
              <a:rPr lang="ko-KR" altLang="en-US" sz="1400" dirty="0" smtClean="0">
                <a:solidFill>
                  <a:srgbClr val="FF0000"/>
                </a:solidFill>
              </a:rPr>
              <a:t>좌표를 </a:t>
            </a:r>
            <a:r>
              <a:rPr lang="en-US" altLang="ko-KR" sz="1400" dirty="0" smtClean="0">
                <a:solidFill>
                  <a:srgbClr val="FF0000"/>
                </a:solidFill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기준으로 </a:t>
            </a:r>
            <a:r>
              <a:rPr lang="en-US" altLang="ko-KR" sz="1400" dirty="0">
                <a:solidFill>
                  <a:srgbClr val="FF0000"/>
                </a:solidFill>
              </a:rPr>
              <a:t>sort</a:t>
            </a:r>
            <a:r>
              <a:rPr lang="ko-KR" altLang="en-US" sz="1400" dirty="0">
                <a:solidFill>
                  <a:srgbClr val="FF0000"/>
                </a:solidFill>
              </a:rPr>
              <a:t>를 수행한다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1711937" y="221580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29" y="3893589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n/2 </a:t>
            </a:r>
            <a:r>
              <a:rPr lang="ko-KR" altLang="en-US" sz="1400" dirty="0" smtClean="0">
                <a:solidFill>
                  <a:srgbClr val="FF0000"/>
                </a:solidFill>
              </a:rPr>
              <a:t>지점에서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</a:rPr>
              <a:t>좌표 값으로 부터 </a:t>
            </a:r>
            <a:r>
              <a:rPr lang="en-US" altLang="ko-KR" sz="1400" b="1" dirty="0" smtClean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Symbol" pitchFamily="18" charset="2"/>
              </a:rPr>
              <a:t></a:t>
            </a:r>
            <a:r>
              <a:rPr lang="ko-KR" altLang="en-US" sz="1400" dirty="0" smtClean="0">
                <a:solidFill>
                  <a:srgbClr val="FF0000"/>
                </a:solidFill>
              </a:rPr>
              <a:t> 이내에 있는 좌표만 분리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1711937" y="386725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0729" y="4546630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Window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내부의 최단거리를 구한다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1711937" y="4520298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0729" y="4207647"/>
            <a:ext cx="6768752" cy="213494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분리한 좌표를 </a:t>
            </a:r>
            <a:r>
              <a:rPr lang="en-US" altLang="ko-KR" sz="1400" dirty="0" smtClean="0">
                <a:solidFill>
                  <a:srgbClr val="FF0000"/>
                </a:solidFill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기준으로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 Sort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1711937" y="418131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6017" y="4805830"/>
            <a:ext cx="4434372" cy="213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 Y</a:t>
            </a:r>
            <a:r>
              <a:rPr lang="ko-KR" altLang="en-US" sz="1200" dirty="0">
                <a:solidFill>
                  <a:srgbClr val="FF0000"/>
                </a:solidFill>
              </a:rPr>
              <a:t>값을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기준으로</a:t>
            </a:r>
            <a:r>
              <a:rPr lang="en-US" altLang="ko-KR" sz="1200" dirty="0">
                <a:solidFill>
                  <a:srgbClr val="FF0000"/>
                </a:solidFill>
              </a:rPr>
              <a:t> δ </a:t>
            </a:r>
            <a:r>
              <a:rPr lang="ko-KR" altLang="en-US" sz="1200" dirty="0">
                <a:solidFill>
                  <a:srgbClr val="FF0000"/>
                </a:solidFill>
              </a:rPr>
              <a:t>값보다 작은 거리에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값들만 </a:t>
            </a:r>
            <a:r>
              <a:rPr lang="ko-KR" altLang="en-US" sz="1200" dirty="0">
                <a:solidFill>
                  <a:srgbClr val="FF0000"/>
                </a:solidFill>
              </a:rPr>
              <a:t>비교한다</a:t>
            </a:r>
            <a:r>
              <a:rPr lang="en-US" altLang="ko-KR" sz="1200" dirty="0">
                <a:solidFill>
                  <a:srgbClr val="FF0000"/>
                </a:solidFill>
              </a:rPr>
              <a:t>.)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15" y="5684711"/>
            <a:ext cx="5218686" cy="29095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10729" y="5912479"/>
            <a:ext cx="6768752" cy="61295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Loop invariant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en-US" altLang="ko-KR" sz="1400" dirty="0" smtClean="0">
                <a:solidFill>
                  <a:srgbClr val="FF0000"/>
                </a:solidFill>
              </a:rPr>
              <a:t>termination condition</a:t>
            </a:r>
            <a:r>
              <a:rPr lang="ko-KR" altLang="en-US" sz="1400" dirty="0" smtClean="0">
                <a:solidFill>
                  <a:srgbClr val="FF0000"/>
                </a:solidFill>
              </a:rPr>
              <a:t>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모든 포인트에 대하여 반복하여 거리를 구한다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1711937" y="588614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04048" y="2515727"/>
            <a:ext cx="3975433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좌표 수가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이하면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Brute force</a:t>
            </a:r>
            <a:r>
              <a:rPr lang="ko-KR" altLang="en-US" sz="1400" dirty="0" smtClean="0">
                <a:solidFill>
                  <a:srgbClr val="FF0000"/>
                </a:solidFill>
              </a:rPr>
              <a:t>로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4505256" y="2489396"/>
            <a:ext cx="244679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05256" y="2774928"/>
            <a:ext cx="4474225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좌표 개수의 </a:t>
            </a:r>
            <a:r>
              <a:rPr lang="en-US" altLang="ko-KR" sz="1400" dirty="0" smtClean="0">
                <a:solidFill>
                  <a:srgbClr val="FF0000"/>
                </a:solidFill>
              </a:rPr>
              <a:t>n/2</a:t>
            </a:r>
            <a:r>
              <a:rPr lang="ko-KR" altLang="en-US" sz="1400" dirty="0" smtClean="0">
                <a:solidFill>
                  <a:srgbClr val="FF0000"/>
                </a:solidFill>
              </a:rPr>
              <a:t>에 해당하는 지점을 기준으로 나눔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4006464" y="2748597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19872" y="3191492"/>
            <a:ext cx="5559609" cy="2134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각 구역에서 점들의 최단거리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왼쪽 화살표 29"/>
          <p:cNvSpPr/>
          <p:nvPr/>
        </p:nvSpPr>
        <p:spPr>
          <a:xfrm>
            <a:off x="2921080" y="316516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914400" lvl="1" indent="-457200" algn="just">
              <a:spcBef>
                <a:spcPct val="20000"/>
              </a:spcBef>
              <a:buAutoNum type="arabicPeriod"/>
              <a:defRPr/>
            </a:pPr>
            <a:r>
              <a:rPr lang="en-US" altLang="ko-KR" sz="2000" b="1" dirty="0" smtClean="0"/>
              <a:t>Loop Invariant</a:t>
            </a:r>
            <a:r>
              <a:rPr lang="ko-KR" altLang="en-US" sz="2000" b="1" dirty="0" smtClean="0"/>
              <a:t>를 이용하여 정렬된 배열</a:t>
            </a:r>
            <a:r>
              <a:rPr lang="en-US" altLang="ko-KR" sz="2000" b="1" dirty="0" smtClean="0"/>
              <a:t>A[1…n]</a:t>
            </a:r>
            <a:r>
              <a:rPr lang="ko-KR" altLang="en-US" sz="2000" b="1" dirty="0" smtClean="0"/>
              <a:t>에서 찾고자 하는 수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를 가지고 있는 </a:t>
            </a:r>
            <a:r>
              <a:rPr lang="en-US" altLang="ko-KR" sz="2000" b="1" dirty="0" smtClean="0"/>
              <a:t>index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log n</a:t>
            </a:r>
            <a:r>
              <a:rPr lang="ko-KR" altLang="en-US" sz="2000" b="1" dirty="0" smtClean="0"/>
              <a:t>의 실행시간 안에 찾아내는 프로그램 구현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</a:t>
            </a:r>
            <a:r>
              <a:rPr lang="en-US" altLang="ko-KR" sz="2000" b="1" dirty="0" smtClean="0"/>
              <a:t>correctness</a:t>
            </a:r>
            <a:r>
              <a:rPr lang="ko-KR" altLang="en-US" sz="2000" b="1" dirty="0" smtClean="0"/>
              <a:t>를 증명</a:t>
            </a:r>
            <a:endParaRPr lang="en-US" altLang="ko-KR" sz="2000" b="1" dirty="0" smtClean="0"/>
          </a:p>
          <a:p>
            <a:pPr marL="1714500" lvl="3" indent="-342900" algn="just">
              <a:spcBef>
                <a:spcPct val="20000"/>
              </a:spcBef>
              <a:buFontTx/>
              <a:buChar char="-"/>
              <a:defRPr/>
            </a:pPr>
            <a:r>
              <a:rPr lang="en-US" altLang="ko-KR" sz="2000" b="1" dirty="0" smtClean="0"/>
              <a:t>Precondition, </a:t>
            </a:r>
            <a:r>
              <a:rPr lang="en-US" altLang="ko-KR" sz="2000" b="1" dirty="0" err="1" smtClean="0"/>
              <a:t>Postcondition</a:t>
            </a:r>
            <a:r>
              <a:rPr lang="en-US" altLang="ko-KR" sz="2000" b="1" dirty="0" smtClean="0"/>
              <a:t>, Invariant </a:t>
            </a:r>
            <a:r>
              <a:rPr lang="ko-KR" altLang="en-US" sz="2000" b="1" dirty="0" smtClean="0"/>
              <a:t>작성</a:t>
            </a:r>
            <a:endParaRPr lang="en-US" altLang="ko-KR" sz="2000" b="1" dirty="0" smtClean="0"/>
          </a:p>
          <a:p>
            <a:pPr marL="1714500" lvl="3" indent="-342900" algn="just">
              <a:spcBef>
                <a:spcPct val="20000"/>
              </a:spcBef>
              <a:buFontTx/>
              <a:buChar char="-"/>
              <a:defRPr/>
            </a:pPr>
            <a:r>
              <a:rPr lang="en-US" altLang="ko-KR" sz="2000" b="1" dirty="0" smtClean="0"/>
              <a:t>Loop Invariant</a:t>
            </a:r>
            <a:r>
              <a:rPr lang="ko-KR" altLang="en-US" sz="2000" b="1" dirty="0" smtClean="0"/>
              <a:t>를 토대로 프로그램 구현</a:t>
            </a:r>
            <a:endParaRPr lang="en-US" altLang="ko-KR" sz="2000" b="1" dirty="0" smtClean="0"/>
          </a:p>
          <a:p>
            <a:pPr marL="1714500" lvl="3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A</a:t>
            </a:r>
            <a:r>
              <a:rPr lang="ko-KR" altLang="en-US" sz="2000" b="1" dirty="0"/>
              <a:t>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invariant_data.txt</a:t>
            </a:r>
            <a:r>
              <a:rPr lang="ko-KR" altLang="en-US" sz="2000" b="1" dirty="0" smtClean="0"/>
              <a:t>에서 읽어온 값을 저장</a:t>
            </a:r>
            <a:endParaRPr lang="en-US" altLang="ko-KR" sz="2000" b="1" dirty="0" smtClean="0"/>
          </a:p>
          <a:p>
            <a:pPr marL="1714500" lvl="3" indent="-342900" algn="just">
              <a:spcBef>
                <a:spcPct val="20000"/>
              </a:spcBef>
              <a:buFontTx/>
              <a:buChar char="-"/>
              <a:defRPr/>
            </a:pPr>
            <a:r>
              <a:rPr lang="ko-KR" altLang="en-US" sz="2000" b="1" dirty="0" smtClean="0"/>
              <a:t>찾고자 하는 수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는 </a:t>
            </a:r>
            <a:r>
              <a:rPr lang="ko-KR" altLang="en-US" sz="2000" b="1" dirty="0" err="1" smtClean="0"/>
              <a:t>표준입력을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사용하여 직접 입력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914400" lvl="1" indent="-457200" algn="just">
              <a:spcBef>
                <a:spcPct val="20000"/>
              </a:spcBef>
              <a:buAutoNum type="arabicPeriod" startAt="2"/>
              <a:defRPr/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losest_data.txt</a:t>
            </a:r>
            <a:r>
              <a:rPr lang="ko-KR" altLang="en-US" sz="2000" b="1" dirty="0" smtClean="0"/>
              <a:t>에서 좌표 값을 읽어 </a:t>
            </a:r>
            <a:r>
              <a:rPr lang="en-US" altLang="ko-KR" sz="2000" b="1" dirty="0" err="1" smtClean="0"/>
              <a:t>Divide&amp;Conquer</a:t>
            </a:r>
            <a:r>
              <a:rPr lang="ko-KR" altLang="en-US" sz="2000" b="1" dirty="0" smtClean="0"/>
              <a:t>를 사용하여 </a:t>
            </a:r>
            <a:r>
              <a:rPr lang="en-US" altLang="ko-KR" sz="2000" b="1" dirty="0" smtClean="0"/>
              <a:t>closest pair</a:t>
            </a:r>
            <a:r>
              <a:rPr lang="ko-KR" altLang="en-US" sz="2000" b="1" dirty="0" smtClean="0"/>
              <a:t>를 찾는 프로그램 구현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	</a:t>
            </a: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1.23 12.3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  1.0 2.0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     	       3.1 21.2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 	       5.2 10.0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4.588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Input Data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양식 확인 후 구현할 것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1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153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3054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코드 설명 보고서 파일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Loop Invariant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Closest Pair of Points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	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Loop Invariant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Loop Invariant</a:t>
            </a:r>
            <a:r>
              <a:rPr lang="ko-KR" altLang="en-US" sz="2400" b="1" dirty="0" smtClean="0">
                <a:latin typeface="+mj-lt"/>
              </a:rPr>
              <a:t>란</a:t>
            </a:r>
            <a:r>
              <a:rPr lang="en-US" altLang="ko-KR" sz="2400" b="1" dirty="0" smtClean="0">
                <a:latin typeface="+mj-lt"/>
              </a:rPr>
              <a:t>?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 - </a:t>
            </a:r>
            <a:r>
              <a:rPr lang="en-US" altLang="ko-KR" sz="2000" dirty="0" smtClean="0"/>
              <a:t>loop</a:t>
            </a:r>
            <a:r>
              <a:rPr lang="ko-KR" altLang="en-US" sz="2000" dirty="0" smtClean="0"/>
              <a:t>를 돌 동안 유지되어야 하는 </a:t>
            </a:r>
            <a:r>
              <a:rPr lang="en-US" altLang="ko-KR" sz="2000" dirty="0" smtClean="0"/>
              <a:t>statement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초기 조건</a:t>
            </a:r>
            <a:r>
              <a:rPr lang="en-US" altLang="ko-KR" sz="2000" dirty="0" smtClean="0"/>
              <a:t>(Initialization)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유지 조건</a:t>
            </a:r>
            <a:r>
              <a:rPr lang="en-US" altLang="ko-KR" sz="2000" dirty="0" smtClean="0"/>
              <a:t>(Maintenance)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종료 조건</a:t>
            </a:r>
            <a:r>
              <a:rPr lang="en-US" altLang="ko-KR" sz="2000" dirty="0" smtClean="0"/>
              <a:t>(Termination)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062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Loop Invariant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▶초기 조건</a:t>
            </a:r>
            <a:r>
              <a:rPr lang="en-US" altLang="ko-KR" sz="2400" b="1" dirty="0" smtClean="0">
                <a:latin typeface="+mj-lt"/>
              </a:rPr>
              <a:t>(Initialization)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loop</a:t>
            </a:r>
            <a:r>
              <a:rPr lang="ko-KR" altLang="en-US" sz="2000" dirty="0" smtClean="0"/>
              <a:t>에 처음 들어갈 때 변수의 변화 및 </a:t>
            </a:r>
            <a:r>
              <a:rPr lang="en-US" altLang="ko-KR" sz="2000" dirty="0" smtClean="0"/>
              <a:t>statement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변화가 맞는지 판단</a:t>
            </a:r>
            <a:r>
              <a:rPr lang="en-US" altLang="ko-KR" sz="2000" dirty="0" smtClean="0"/>
              <a:t>	 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q = 0; r =Y 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while(r </a:t>
            </a:r>
            <a:r>
              <a:rPr lang="ko-KR" altLang="en-US" sz="2000" dirty="0" smtClean="0"/>
              <a:t>≥ </a:t>
            </a:r>
            <a:r>
              <a:rPr lang="en-US" altLang="ko-KR" sz="2000" dirty="0" smtClean="0"/>
              <a:t>X){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q=q+1;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r=r-X;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Precondition : { X&gt;0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Y</a:t>
            </a:r>
            <a:r>
              <a:rPr lang="ko-KR" altLang="en-US" dirty="0" smtClean="0"/>
              <a:t>≥</a:t>
            </a:r>
            <a:r>
              <a:rPr lang="en-US" altLang="ko-KR" dirty="0" smtClean="0"/>
              <a:t>0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err="1" smtClean="0"/>
              <a:t>Postcondition</a:t>
            </a:r>
            <a:r>
              <a:rPr lang="en-US" altLang="ko-KR" sz="2000" dirty="0" smtClean="0"/>
              <a:t>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r&lt;X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Invariant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 }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2" name="왼쪽 화살표 1"/>
          <p:cNvSpPr/>
          <p:nvPr/>
        </p:nvSpPr>
        <p:spPr>
          <a:xfrm>
            <a:off x="2987824" y="3068960"/>
            <a:ext cx="1512168" cy="288032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Loop Invariant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▶유지 조건</a:t>
            </a:r>
            <a:r>
              <a:rPr lang="en-US" altLang="ko-KR" sz="2400" b="1" dirty="0" smtClean="0">
                <a:latin typeface="+mj-lt"/>
              </a:rPr>
              <a:t>(Maintenance)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loop</a:t>
            </a:r>
            <a:r>
              <a:rPr lang="ko-KR" altLang="en-US" sz="2000" dirty="0" smtClean="0"/>
              <a:t>가 시작하기 전부터 다음</a:t>
            </a:r>
            <a:r>
              <a:rPr lang="en-US" altLang="ko-KR" sz="2000" dirty="0" smtClean="0"/>
              <a:t>loop</a:t>
            </a:r>
            <a:r>
              <a:rPr lang="ko-KR" altLang="en-US" sz="2000" dirty="0" smtClean="0"/>
              <a:t>로 넘어가기 전까지 만족해야 하는 조건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조건이 알고리즘의 목적에 부합하는지 확인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q = 0; r =Y 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while(r </a:t>
            </a:r>
            <a:r>
              <a:rPr lang="ko-KR" altLang="en-US" sz="2000" dirty="0" smtClean="0"/>
              <a:t>≥ </a:t>
            </a:r>
            <a:r>
              <a:rPr lang="en-US" altLang="ko-KR" sz="2000" dirty="0" smtClean="0"/>
              <a:t>X){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q=q+1;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r=r-X;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Precondition : { X&gt;0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Y</a:t>
            </a:r>
            <a:r>
              <a:rPr lang="ko-KR" altLang="en-US" dirty="0" smtClean="0"/>
              <a:t>≥</a:t>
            </a:r>
            <a:r>
              <a:rPr lang="en-US" altLang="ko-KR" dirty="0" smtClean="0"/>
              <a:t>0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err="1" smtClean="0"/>
              <a:t>Postcondition</a:t>
            </a:r>
            <a:r>
              <a:rPr lang="en-US" altLang="ko-KR" sz="2000" dirty="0" smtClean="0"/>
              <a:t>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r&lt;X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Invariant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 }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2" name="왼쪽 화살표 1"/>
          <p:cNvSpPr/>
          <p:nvPr/>
        </p:nvSpPr>
        <p:spPr>
          <a:xfrm>
            <a:off x="3815916" y="3501008"/>
            <a:ext cx="1512168" cy="288032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3815916" y="4120480"/>
            <a:ext cx="1512168" cy="288032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Loop Invariant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▶종료 조건</a:t>
            </a:r>
            <a:r>
              <a:rPr lang="en-US" altLang="ko-KR" sz="2400" b="1" dirty="0" smtClean="0">
                <a:latin typeface="+mj-lt"/>
              </a:rPr>
              <a:t>(Termination)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loop</a:t>
            </a:r>
            <a:r>
              <a:rPr lang="ko-KR" altLang="en-US" sz="2000" dirty="0" smtClean="0"/>
              <a:t>가 끝났을 때 </a:t>
            </a:r>
            <a:r>
              <a:rPr lang="en-US" altLang="ko-KR" sz="2000" dirty="0" err="1" smtClean="0"/>
              <a:t>Postcondition</a:t>
            </a:r>
            <a:r>
              <a:rPr lang="ko-KR" altLang="en-US" sz="2000" dirty="0" smtClean="0"/>
              <a:t>에 부합하는 결과를 얻어야 </a:t>
            </a:r>
            <a:r>
              <a:rPr lang="ko-KR" altLang="en-US" sz="2000" dirty="0"/>
              <a:t>함</a:t>
            </a:r>
            <a:r>
              <a:rPr lang="en-US" altLang="ko-KR" sz="2000" dirty="0" smtClean="0"/>
              <a:t> 	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q = 0; r =Y 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while(r </a:t>
            </a:r>
            <a:r>
              <a:rPr lang="ko-KR" altLang="en-US" sz="2000" dirty="0" smtClean="0"/>
              <a:t>≥ </a:t>
            </a:r>
            <a:r>
              <a:rPr lang="en-US" altLang="ko-KR" sz="2000" dirty="0" smtClean="0"/>
              <a:t>X){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q=q+1;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r=r-X;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Precondition : { X&gt;0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Y</a:t>
            </a:r>
            <a:r>
              <a:rPr lang="ko-KR" altLang="en-US" dirty="0" smtClean="0"/>
              <a:t>≥</a:t>
            </a:r>
            <a:r>
              <a:rPr lang="en-US" altLang="ko-KR" dirty="0" smtClean="0"/>
              <a:t>0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err="1" smtClean="0"/>
              <a:t>Postcondition</a:t>
            </a:r>
            <a:r>
              <a:rPr lang="en-US" altLang="ko-KR" sz="2000" dirty="0" smtClean="0"/>
              <a:t>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r&lt;X 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Invariant : { Y = </a:t>
            </a:r>
            <a:r>
              <a:rPr lang="en-US" altLang="ko-KR" sz="2000" dirty="0" err="1" smtClean="0"/>
              <a:t>qX+r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∧ </a:t>
            </a:r>
            <a:r>
              <a:rPr lang="en-US" altLang="ko-KR" dirty="0" smtClean="0"/>
              <a:t>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r }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왼쪽 화살표 7"/>
          <p:cNvSpPr/>
          <p:nvPr/>
        </p:nvSpPr>
        <p:spPr>
          <a:xfrm>
            <a:off x="3815916" y="4515463"/>
            <a:ext cx="1512168" cy="288032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Loop Invariant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 ▶ </a:t>
            </a:r>
            <a:r>
              <a:rPr lang="en-US" altLang="ko-KR" sz="2000" b="1" dirty="0" smtClean="0"/>
              <a:t>Pseudo Code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초기값 설정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while(B){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 Invariant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   Logic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 Invariant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Postcondition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확인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28529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{Invariant </a:t>
            </a:r>
            <a:r>
              <a:rPr lang="ko-KR" altLang="en-US" dirty="0" smtClean="0"/>
              <a:t>∧ </a:t>
            </a:r>
            <a:r>
              <a:rPr lang="ko-KR" altLang="en-US" dirty="0"/>
              <a:t>￢ </a:t>
            </a:r>
            <a:r>
              <a:rPr lang="en-US" altLang="ko-KR" dirty="0" smtClean="0"/>
              <a:t>B} = </a:t>
            </a:r>
            <a:r>
              <a:rPr lang="en-US" altLang="ko-KR" dirty="0" err="1" smtClean="0"/>
              <a:t>Postcondition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</a:t>
            </a:r>
            <a:r>
              <a:rPr lang="en-US" altLang="ko-KR" sz="5400" dirty="0" smtClean="0"/>
              <a:t>Pair of Points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marR="0" lvl="1" indent="0" algn="just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ko-KR" altLang="en-US" sz="2400" b="1" dirty="0" smtClean="0">
                    <a:latin typeface="+mj-lt"/>
                  </a:rPr>
                  <a:t>▶ </a:t>
                </a:r>
                <a:r>
                  <a:rPr lang="en-US" altLang="ko-KR" sz="2400" b="1" dirty="0" smtClean="0">
                    <a:latin typeface="+mj-lt"/>
                  </a:rPr>
                  <a:t>Closest Pair</a:t>
                </a:r>
                <a:r>
                  <a:rPr lang="ko-KR" altLang="en-US" sz="2400" b="1" dirty="0" smtClean="0">
                    <a:latin typeface="+mj-lt"/>
                  </a:rPr>
                  <a:t>란</a:t>
                </a:r>
                <a:r>
                  <a:rPr lang="en-US" altLang="ko-KR" sz="2400" b="1" dirty="0" smtClean="0">
                    <a:latin typeface="+mj-lt"/>
                  </a:rPr>
                  <a:t>?</a:t>
                </a:r>
              </a:p>
              <a:p>
                <a:pPr marL="457200" marR="0" lvl="1" indent="0" algn="just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n-US" altLang="ko-KR" sz="1000" dirty="0" smtClean="0">
                  <a:latin typeface="+mj-lt"/>
                </a:endParaRPr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 - </a:t>
                </a:r>
                <a:r>
                  <a:rPr lang="ko-KR" altLang="en-US" sz="2000" dirty="0" smtClean="0"/>
                  <a:t>평면상의 </a:t>
                </a:r>
                <a:r>
                  <a:rPr lang="en-US" altLang="ko-KR" sz="2000" dirty="0" smtClean="0"/>
                  <a:t>n</a:t>
                </a:r>
                <a:r>
                  <a:rPr lang="ko-KR" altLang="en-US" sz="2000" dirty="0" smtClean="0"/>
                  <a:t>개 점이 있을 때 </a:t>
                </a:r>
                <a:r>
                  <a:rPr lang="en-US" altLang="ko-KR" sz="2000" dirty="0" smtClean="0"/>
                  <a:t>Euclidean Distance</a:t>
                </a:r>
                <a:r>
                  <a:rPr lang="ko-KR" altLang="en-US" sz="2000" dirty="0" smtClean="0"/>
                  <a:t>로 측정한 가</a:t>
                </a:r>
                <a:r>
                  <a:rPr lang="en-US" altLang="ko-KR" sz="2000" dirty="0" smtClean="0"/>
                  <a:t>	   </a:t>
                </a:r>
                <a:r>
                  <a:rPr lang="ko-KR" altLang="en-US" sz="2000" dirty="0" smtClean="0"/>
                  <a:t>장 근접한 점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- Euclidean Distance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b="0" dirty="0" smtClean="0"/>
                  <a:t>		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t="-1078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Closest Pair of Points</a:t>
            </a:r>
            <a:endParaRPr lang="ko-KR" altLang="en-US" sz="5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Closest Pair</a:t>
            </a:r>
            <a:r>
              <a:rPr lang="ko-KR" altLang="en-US" sz="2400" b="1" dirty="0" smtClean="0">
                <a:latin typeface="+mj-lt"/>
              </a:rPr>
              <a:t>의 과정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다음과 같은 순서로 동작한다</a:t>
            </a:r>
            <a:r>
              <a:rPr lang="en-US" altLang="ko-KR" sz="2000" dirty="0" smtClean="0"/>
              <a:t>. 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</a:t>
            </a:r>
            <a:r>
              <a:rPr lang="ko-KR" altLang="en-US" sz="2000" dirty="0" smtClean="0"/>
              <a:t>점들을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좌표에 따라 오름차순으로 정렬한다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2) </a:t>
            </a:r>
            <a:r>
              <a:rPr lang="ko-KR" altLang="en-US" sz="2000" dirty="0" smtClean="0"/>
              <a:t>점들이 두 개의 같은 크기의 집합으로 나뉘도록 수직선 </a:t>
            </a:r>
            <a:r>
              <a:rPr lang="en-US" altLang="ko-KR" sz="2000" dirty="0" smtClean="0"/>
              <a:t>L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기준으로 양 옆으로 분할한다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3) </a:t>
            </a:r>
            <a:r>
              <a:rPr lang="ko-KR" altLang="en-US" sz="2000" dirty="0" smtClean="0"/>
              <a:t>왼쪽과 오른쪽의 점들의 집합에 대해 재귀적으로 문제를 해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결한다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이것을 통해 왼쪽과 오른쪽에서의 최 근접 거리를 알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아 낸다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0070C0"/>
                </a:solidFill>
              </a:rPr>
              <a:t>	</a:t>
            </a:r>
            <a:r>
              <a:rPr lang="en-US" altLang="ko-KR" sz="2000" dirty="0" smtClean="0"/>
              <a:t>4) </a:t>
            </a:r>
            <a:r>
              <a:rPr lang="ko-KR" altLang="en-US" sz="2000" dirty="0" smtClean="0"/>
              <a:t>왼쪽과 오른쪽에서 구한 최 근접 거리 중 최소값을 찾은 후 왼</a:t>
            </a:r>
            <a:r>
              <a:rPr lang="en-US" altLang="ko-KR" sz="2000" dirty="0" smtClean="0"/>
              <a:t>	   </a:t>
            </a:r>
            <a:r>
              <a:rPr lang="ko-KR" altLang="en-US" sz="2000" dirty="0" smtClean="0"/>
              <a:t>쪽과 오른쪽 </a:t>
            </a:r>
            <a:r>
              <a:rPr lang="ko-KR" altLang="en-US" sz="2000" dirty="0" err="1" smtClean="0"/>
              <a:t>분할선</a:t>
            </a:r>
            <a:r>
              <a:rPr lang="ko-KR" altLang="en-US" sz="2000" dirty="0" smtClean="0"/>
              <a:t> 사이의 점들의 최 근접 거리를 찾아 낸다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4) </a:t>
            </a:r>
            <a:r>
              <a:rPr lang="ko-KR" altLang="en-US" sz="2000" dirty="0" smtClean="0"/>
              <a:t>구한 세개의 거리 중 가장 짧은 거리가 최 근접 거리가 된다</a:t>
            </a:r>
            <a:endParaRPr lang="en-US" altLang="ko-KR" sz="2000" b="1" dirty="0" smtClean="0">
              <a:solidFill>
                <a:srgbClr val="B4D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459</Words>
  <Application>Microsoft Office PowerPoint</Application>
  <PresentationFormat>화면 슬라이드 쇼(4:3)</PresentationFormat>
  <Paragraphs>233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휴먼둥근헤드라인</vt:lpstr>
      <vt:lpstr>Arial</vt:lpstr>
      <vt:lpstr>Cambria Math</vt:lpstr>
      <vt:lpstr>Courier New</vt:lpstr>
      <vt:lpstr>Symbol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386</cp:revision>
  <dcterms:created xsi:type="dcterms:W3CDTF">2006-10-05T04:04:58Z</dcterms:created>
  <dcterms:modified xsi:type="dcterms:W3CDTF">2017-09-28T06:03:38Z</dcterms:modified>
</cp:coreProperties>
</file>