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8" r:id="rId3"/>
    <p:sldId id="567" r:id="rId4"/>
    <p:sldId id="568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591" r:id="rId14"/>
    <p:sldId id="602" r:id="rId15"/>
    <p:sldId id="603" r:id="rId16"/>
    <p:sldId id="609" r:id="rId17"/>
    <p:sldId id="610" r:id="rId18"/>
    <p:sldId id="611" r:id="rId19"/>
    <p:sldId id="592" r:id="rId20"/>
    <p:sldId id="593" r:id="rId21"/>
    <p:sldId id="612" r:id="rId22"/>
    <p:sldId id="613" r:id="rId23"/>
    <p:sldId id="615" r:id="rId24"/>
    <p:sldId id="61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D2D"/>
    <a:srgbClr val="B3554B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2183" autoAdjust="0"/>
  </p:normalViewPr>
  <p:slideViewPr>
    <p:cSldViewPr>
      <p:cViewPr varScale="1">
        <p:scale>
          <a:sx n="63" d="100"/>
          <a:sy n="63" d="100"/>
        </p:scale>
        <p:origin x="67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0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6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smtClean="0"/>
                  <a:t>(a)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key[b] = 4, π[b]</a:t>
                </a:r>
                <a:r>
                  <a:rPr lang="en-US" altLang="ko-KR" baseline="0" dirty="0" smtClean="0"/>
                  <a:t> = a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(b)</a:t>
                </a:r>
                <a:r>
                  <a:rPr lang="ko-KR" altLang="en-US" baseline="0" dirty="0" smtClean="0"/>
                  <a:t>에서</a:t>
                </a: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8, π[c]</a:t>
                </a:r>
                <a:r>
                  <a:rPr lang="en-US" altLang="ko-KR" baseline="0" dirty="0" smtClean="0"/>
                  <a:t> = b</a:t>
                </a:r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key[h] = 8, </a:t>
                </a:r>
                <a:r>
                  <a:rPr lang="en-US" altLang="ko-KR" dirty="0" smtClean="0"/>
                  <a:t>π[h] = a (</a:t>
                </a:r>
                <a:r>
                  <a:rPr lang="ko-KR" altLang="en-US" dirty="0" smtClean="0"/>
                  <a:t>변함없음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FontTx/>
                  <a:buNone/>
                </a:pP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(c)</a:t>
                </a:r>
                <a:r>
                  <a:rPr lang="ko-KR" altLang="en-US" dirty="0" smtClean="0"/>
                  <a:t>에서</a:t>
                </a:r>
                <a:endParaRPr lang="en-US" altLang="ko-KR" dirty="0" smtClean="0"/>
              </a:p>
              <a:p>
                <a:pPr marL="0" indent="0">
                  <a:buFontTx/>
                  <a:buNone/>
                </a:pPr>
                <a:r>
                  <a:rPr lang="en-US" altLang="ko-KR" dirty="0" smtClean="0"/>
                  <a:t>key[c] = key[h] = 8 </a:t>
                </a:r>
                <a:r>
                  <a:rPr lang="ko-KR" altLang="en-US" dirty="0" smtClean="0"/>
                  <a:t>이므로</a:t>
                </a:r>
                <a:r>
                  <a:rPr lang="en-US" altLang="ko-KR" dirty="0" smtClean="0"/>
                  <a:t>,</a:t>
                </a:r>
                <a:r>
                  <a:rPr lang="en-US" altLang="ko-KR" baseline="0" dirty="0" smtClean="0"/>
                  <a:t> </a:t>
                </a:r>
                <a:r>
                  <a:rPr lang="en-US" altLang="ko-KR" baseline="0" dirty="0" err="1" smtClean="0"/>
                  <a:t>extractMin</a:t>
                </a:r>
                <a:r>
                  <a:rPr lang="en-US" altLang="ko-KR" baseline="0" dirty="0" smtClean="0"/>
                  <a:t>(Q)</a:t>
                </a:r>
                <a:r>
                  <a:rPr lang="ko-KR" altLang="en-US" baseline="0" dirty="0" smtClean="0"/>
                  <a:t>를 호출하면</a:t>
                </a:r>
                <a:r>
                  <a:rPr lang="en-US" altLang="ko-KR" baseline="0" dirty="0" smtClean="0"/>
                  <a:t>, </a:t>
                </a: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h </a:t>
                </a:r>
                <a:r>
                  <a:rPr lang="ko-KR" altLang="en-US" dirty="0" smtClean="0"/>
                  <a:t>중 하나를 추출하게 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위 그림은 </a:t>
                </a:r>
                <a:r>
                  <a:rPr lang="en-US" altLang="ko-KR" baseline="0" dirty="0" smtClean="0"/>
                  <a:t>c</a:t>
                </a:r>
                <a:r>
                  <a:rPr lang="ko-KR" altLang="en-US" baseline="0" dirty="0" smtClean="0"/>
                  <a:t>를 추출한 경우이고</a:t>
                </a:r>
                <a:r>
                  <a:rPr lang="en-US" altLang="ko-KR" baseline="0" dirty="0" smtClean="0"/>
                  <a:t>, h</a:t>
                </a:r>
                <a:r>
                  <a:rPr lang="ko-KR" altLang="en-US" baseline="0" dirty="0" smtClean="0"/>
                  <a:t>를 추출하였어도 최종적으로 구해지는 </a:t>
                </a:r>
                <a:r>
                  <a:rPr lang="en-US" altLang="ko-KR" baseline="0" dirty="0" smtClean="0"/>
                  <a:t>w(MST)</a:t>
                </a:r>
                <a:r>
                  <a:rPr lang="ko-KR" altLang="en-US" baseline="0" dirty="0" smtClean="0"/>
                  <a:t>는 같음</a:t>
                </a:r>
                <a:r>
                  <a:rPr lang="en-US" altLang="ko-KR" baseline="0" dirty="0" smtClean="0"/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74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7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en-US" altLang="ko-KR" dirty="0" err="1" smtClean="0"/>
                  <a:t>Adj</a:t>
                </a:r>
                <a:r>
                  <a:rPr lang="en-US" altLang="ko-KR" dirty="0" smtClean="0"/>
                  <a:t>[u]</a:t>
                </a:r>
                <a:r>
                  <a:rPr lang="en-US" altLang="ko-KR" baseline="0" dirty="0" smtClean="0"/>
                  <a:t> : </a:t>
                </a:r>
                <a:r>
                  <a:rPr lang="en-US" altLang="ko-KR" dirty="0" smtClean="0"/>
                  <a:t>u</a:t>
                </a:r>
                <a:r>
                  <a:rPr lang="ko-KR" altLang="en-US" dirty="0" smtClean="0"/>
                  <a:t>와 인접</a:t>
                </a:r>
                <a:r>
                  <a:rPr lang="en-US" altLang="ko-KR" dirty="0" smtClean="0"/>
                  <a:t>(adjacent)</a:t>
                </a:r>
                <a:r>
                  <a:rPr lang="ko-KR" altLang="en-US" dirty="0" smtClean="0"/>
                  <a:t>한 </a:t>
                </a:r>
                <a:r>
                  <a:rPr lang="en-US" altLang="ko-KR" dirty="0" smtClean="0"/>
                  <a:t>vertex</a:t>
                </a:r>
                <a:r>
                  <a:rPr lang="ko-KR" altLang="en-US" dirty="0" smtClean="0"/>
                  <a:t>들</a:t>
                </a:r>
                <a:r>
                  <a:rPr lang="en-US" altLang="ko-KR" dirty="0" smtClean="0"/>
                  <a:t>.</a:t>
                </a:r>
                <a:r>
                  <a:rPr lang="en-US" altLang="ko-KR" baseline="0" dirty="0" smtClean="0"/>
                  <a:t>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u</a:t>
                </a:r>
                <a:r>
                  <a:rPr lang="ko-KR" altLang="en-US" dirty="0" smtClean="0"/>
                  <a:t>에 연결된 </a:t>
                </a:r>
                <a:r>
                  <a:rPr lang="en-US" altLang="ko-KR" dirty="0" smtClean="0"/>
                  <a:t>vertex</a:t>
                </a:r>
                <a:r>
                  <a:rPr lang="en-US" altLang="ko-KR" baseline="0" dirty="0" smtClean="0"/>
                  <a:t> </a:t>
                </a:r>
                <a:r>
                  <a:rPr lang="ko-KR" altLang="en-US" baseline="0" dirty="0" smtClean="0"/>
                  <a:t>들</a:t>
                </a:r>
                <a:r>
                  <a:rPr lang="en-US" altLang="ko-KR" baseline="0" dirty="0" smtClean="0"/>
                  <a:t>.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　</a:t>
                </a:r>
                <a:r>
                  <a:rPr lang="en-US" altLang="ko-KR" baseline="0" dirty="0" smtClean="0"/>
                  <a:t>e.g. </a:t>
                </a:r>
                <a:r>
                  <a:rPr lang="en-US" altLang="ko-KR" baseline="0" dirty="0" err="1" smtClean="0"/>
                  <a:t>Adj</a:t>
                </a:r>
                <a:r>
                  <a:rPr lang="en-US" altLang="ko-KR" baseline="0" dirty="0" smtClean="0"/>
                  <a:t>[a] = {</a:t>
                </a:r>
                <a:r>
                  <a:rPr lang="en-US" altLang="ko-KR" baseline="0" dirty="0" err="1" smtClean="0"/>
                  <a:t>b,h</a:t>
                </a:r>
                <a:r>
                  <a:rPr lang="en-US" altLang="ko-KR" baseline="0" dirty="0" smtClean="0"/>
                  <a:t>}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en-US" altLang="ko-KR" baseline="0" dirty="0" smtClean="0"/>
                  <a:t>π[v] : </a:t>
                </a:r>
                <a:r>
                  <a:rPr lang="ko-KR" altLang="en-US" baseline="0" dirty="0" smtClean="0"/>
                  <a:t>이 </a:t>
                </a:r>
                <a:r>
                  <a:rPr lang="en-US" altLang="ko-KR" baseline="0" dirty="0" smtClean="0"/>
                  <a:t>vertex</a:t>
                </a:r>
                <a:r>
                  <a:rPr lang="ko-KR" altLang="en-US" baseline="0" dirty="0" smtClean="0"/>
                  <a:t>의 부모에 해당하는 </a:t>
                </a:r>
                <a:r>
                  <a:rPr lang="en-US" altLang="ko-KR" baseline="0" dirty="0" smtClean="0"/>
                  <a:t>vertex.</a:t>
                </a:r>
              </a:p>
              <a:p>
                <a:pPr marL="0" indent="0">
                  <a:buFontTx/>
                  <a:buNone/>
                </a:pPr>
                <a:endParaRPr lang="en-US" altLang="ko-KR" baseline="0" dirty="0" smtClean="0"/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알고리즘 수행시간 </a:t>
                </a:r>
                <a:r>
                  <a:rPr lang="en-US" altLang="ko-KR" baseline="0" dirty="0" smtClean="0"/>
                  <a:t>: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1) binary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</a:t>
                </a:r>
                <a:r>
                  <a:rPr lang="en-US" altLang="ko-KR" baseline="0" dirty="0" err="1" smtClean="0"/>
                  <a:t>EVlgV</a:t>
                </a:r>
                <a:r>
                  <a:rPr lang="en-US" altLang="ko-KR" baseline="0" dirty="0" smtClean="0"/>
                  <a:t>)</a:t>
                </a:r>
              </a:p>
              <a:p>
                <a:pPr marL="0" indent="0">
                  <a:buFontTx/>
                  <a:buNone/>
                </a:pPr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2) </a:t>
                </a:r>
                <a:r>
                  <a:rPr lang="en-US" altLang="ko-KR" baseline="0" dirty="0" err="1" smtClean="0"/>
                  <a:t>fibonacci</a:t>
                </a:r>
                <a:r>
                  <a:rPr lang="en-US" altLang="ko-KR" baseline="0" dirty="0" smtClean="0"/>
                  <a:t> heap </a:t>
                </a:r>
                <a:r>
                  <a:rPr lang="ko-KR" altLang="en-US" baseline="0" dirty="0" smtClean="0"/>
                  <a:t>사용시 </a:t>
                </a:r>
                <a:r>
                  <a:rPr lang="en-US" altLang="ko-KR" baseline="0" dirty="0" smtClean="0"/>
                  <a:t>= O(E + </a:t>
                </a:r>
                <a:r>
                  <a:rPr lang="en-US" altLang="ko-KR" baseline="0" dirty="0" err="1" smtClean="0"/>
                  <a:t>VlgV</a:t>
                </a:r>
                <a:r>
                  <a:rPr lang="en-US" altLang="ko-KR" baseline="0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▶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𝑘_𝑖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와 가상 키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altLang="ko-KR" sz="1200" b="0" i="0" smtClean="0">
                    <a:solidFill>
                      <a:prstClr val="black"/>
                    </a:solidFill>
                    <a:latin typeface="Cambria Math"/>
                  </a:rPr>
                  <a:t>𝑑_𝑖</a:t>
                </a:r>
                <a:r>
                  <a:rPr lang="en-US" altLang="ko-KR" sz="1200" dirty="0" smtClean="0">
                    <a:solidFill>
                      <a:prstClr val="black"/>
                    </a:solidFill>
                  </a:rPr>
                  <a:t>), </a:t>
                </a:r>
                <a:r>
                  <a:rPr lang="ko-KR" altLang="en-US" sz="1200" dirty="0" smtClean="0">
                    <a:solidFill>
                      <a:prstClr val="black"/>
                    </a:solidFill>
                  </a:rPr>
                  <a:t>그리고 발생 빈도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좌측 </a:t>
                </a:r>
                <a:r>
                  <a:rPr lang="en-US" altLang="ko-KR" dirty="0" smtClean="0"/>
                  <a:t>Tree : BST</a:t>
                </a:r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우측 </a:t>
                </a:r>
                <a:r>
                  <a:rPr lang="en-US" altLang="ko-KR" dirty="0" smtClean="0"/>
                  <a:t>Tree : Optimal BST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k</a:t>
                </a:r>
                <a:r>
                  <a:rPr lang="en-US" altLang="ko-KR" baseline="0" dirty="0" smtClean="0"/>
                  <a:t> : </a:t>
                </a:r>
                <a:r>
                  <a:rPr lang="ko-KR" altLang="en-US" baseline="0" dirty="0" smtClean="0"/>
                  <a:t>키</a:t>
                </a:r>
                <a:endParaRPr lang="en-US" altLang="ko-KR" baseline="0" dirty="0" smtClean="0"/>
              </a:p>
              <a:p>
                <a:r>
                  <a:rPr lang="ko-KR" altLang="en-US" baseline="0" dirty="0" smtClean="0"/>
                  <a:t>　</a:t>
                </a:r>
                <a:r>
                  <a:rPr lang="en-US" altLang="ko-KR" baseline="0" dirty="0" smtClean="0"/>
                  <a:t>- d : </a:t>
                </a:r>
                <a:r>
                  <a:rPr lang="ko-KR" altLang="en-US" baseline="0" dirty="0" smtClean="0"/>
                  <a:t>가상 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하나의 키 </a:t>
                </a:r>
                <a:r>
                  <a:rPr lang="en-US" altLang="ko-KR" baseline="0" dirty="0" err="1" smtClean="0"/>
                  <a:t>k_i</a:t>
                </a:r>
                <a:r>
                  <a:rPr lang="ko-KR" altLang="en-US" baseline="0" dirty="0" smtClean="0"/>
                  <a:t>는 </a:t>
                </a:r>
                <a:r>
                  <a:rPr lang="en-US" altLang="ko-KR" baseline="0" dirty="0" smtClean="0"/>
                  <a:t>left key</a:t>
                </a:r>
                <a:r>
                  <a:rPr lang="ko-KR" altLang="en-US" baseline="0" dirty="0" smtClean="0"/>
                  <a:t>와 </a:t>
                </a:r>
                <a:r>
                  <a:rPr lang="en-US" altLang="ko-KR" baseline="0" dirty="0" smtClean="0"/>
                  <a:t>right key</a:t>
                </a:r>
                <a:r>
                  <a:rPr lang="ko-KR" altLang="en-US" baseline="0" dirty="0" smtClean="0"/>
                  <a:t>를 가질 수 있는데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만약 이 </a:t>
                </a:r>
                <a:r>
                  <a:rPr lang="en-US" altLang="ko-KR" baseline="0" dirty="0" smtClean="0"/>
                  <a:t>child </a:t>
                </a:r>
                <a:r>
                  <a:rPr lang="ko-KR" altLang="en-US" baseline="0" dirty="0" smtClean="0"/>
                  <a:t>들이 </a:t>
                </a:r>
                <a:r>
                  <a:rPr lang="en-US" altLang="ko-KR" baseline="0" dirty="0" smtClean="0"/>
                  <a:t>null </a:t>
                </a:r>
                <a:r>
                  <a:rPr lang="ko-KR" altLang="en-US" baseline="0" dirty="0" smtClean="0"/>
                  <a:t>이라면</a:t>
                </a:r>
                <a:r>
                  <a:rPr lang="en-US" altLang="ko-KR" baseline="0" dirty="0" smtClean="0"/>
                  <a:t>, </a:t>
                </a:r>
                <a:r>
                  <a:rPr lang="ko-KR" altLang="en-US" baseline="0" dirty="0" smtClean="0"/>
                  <a:t>그 자리에 </a:t>
                </a:r>
                <a:r>
                  <a:rPr lang="en-US" altLang="ko-KR" baseline="0" dirty="0" smtClean="0"/>
                  <a:t>key </a:t>
                </a:r>
                <a:r>
                  <a:rPr lang="ko-KR" altLang="en-US" baseline="0" dirty="0" smtClean="0"/>
                  <a:t>대신 가상 키 </a:t>
                </a:r>
                <a:r>
                  <a:rPr lang="en-US" altLang="ko-KR" baseline="0" dirty="0" smtClean="0"/>
                  <a:t>d</a:t>
                </a:r>
                <a:r>
                  <a:rPr lang="ko-KR" altLang="en-US" baseline="0" dirty="0" smtClean="0"/>
                  <a:t>가 온다</a:t>
                </a:r>
                <a:r>
                  <a:rPr lang="en-US" altLang="ko-KR" baseline="0" dirty="0" smtClean="0"/>
                  <a:t>.</a:t>
                </a:r>
              </a:p>
              <a:p>
                <a:r>
                  <a:rPr lang="ko-KR" altLang="en-US" baseline="0" dirty="0" smtClean="0"/>
                  <a:t>　　이 경우</a:t>
                </a:r>
                <a:r>
                  <a:rPr lang="en-US" altLang="ko-KR" baseline="0" dirty="0" smtClean="0"/>
                  <a:t>, left child 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smtClean="0"/>
                  <a:t>d_(i-1)</a:t>
                </a:r>
                <a:r>
                  <a:rPr lang="ko-KR" altLang="en-US" baseline="0" dirty="0" smtClean="0"/>
                  <a:t>이 되고</a:t>
                </a:r>
                <a:r>
                  <a:rPr lang="en-US" altLang="ko-KR" baseline="0" dirty="0" smtClean="0"/>
                  <a:t>, right child</a:t>
                </a:r>
                <a:r>
                  <a:rPr lang="ko-KR" altLang="en-US" baseline="0" dirty="0" smtClean="0"/>
                  <a:t>라면 </a:t>
                </a:r>
                <a:r>
                  <a:rPr lang="en-US" altLang="ko-KR" baseline="0" dirty="0" err="1" smtClean="0"/>
                  <a:t>d_i</a:t>
                </a:r>
                <a:r>
                  <a:rPr lang="ko-KR" altLang="en-US" baseline="0" dirty="0" smtClean="0"/>
                  <a:t>가 된다</a:t>
                </a:r>
                <a:r>
                  <a:rPr lang="en-US" altLang="ko-KR" baseline="0" dirty="0" smtClean="0"/>
                  <a:t>.</a:t>
                </a:r>
              </a:p>
              <a:p>
                <a:endParaRPr lang="en-US" altLang="ko-KR" baseline="0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p : </a:t>
                </a:r>
                <a:r>
                  <a:rPr lang="ko-KR" altLang="en-US" dirty="0" smtClean="0"/>
                  <a:t>키의 발생 빈도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　</a:t>
                </a:r>
                <a:r>
                  <a:rPr lang="en-US" altLang="ko-KR" dirty="0" smtClean="0"/>
                  <a:t>- q : </a:t>
                </a:r>
                <a:r>
                  <a:rPr lang="ko-KR" altLang="en-US" dirty="0" smtClean="0"/>
                  <a:t>가상 키의 발생 빈도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0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w[X]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꼴이 아니라 </a:t>
            </a:r>
            <a:r>
              <a:rPr lang="en-US" altLang="ko-KR" baseline="0" dirty="0" smtClean="0"/>
              <a:t>d[X] </a:t>
            </a:r>
            <a:r>
              <a:rPr lang="ko-KR" altLang="en-US" baseline="0" dirty="0" smtClean="0"/>
              <a:t>꼴로 쓰는 편이 이론에서 사용하는 </a:t>
            </a:r>
            <a:r>
              <a:rPr lang="ko-KR" altLang="en-US" baseline="0" smtClean="0"/>
              <a:t>기호와 같아 </a:t>
            </a:r>
            <a:r>
              <a:rPr lang="ko-KR" altLang="en-US" baseline="0" dirty="0" smtClean="0"/>
              <a:t>더 좋을 듯함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02107-B0D9-43F2-B14F-4BC66BAD37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2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2017. 10. 26.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 </a:t>
            </a:r>
            <a:r>
              <a:rPr lang="en-US" altLang="ko-KR" sz="2400" i="1" spc="-100" dirty="0" err="1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Dijkstra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 &amp; Prim Algorithm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en-US" altLang="ko-KR" sz="2000" dirty="0"/>
              <a:t>(5) </a:t>
            </a:r>
            <a:r>
              <a:rPr lang="ko-KR" altLang="en-US" sz="2000" dirty="0"/>
              <a:t>추출한 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Q</a:t>
            </a:r>
            <a:r>
              <a:rPr lang="ko-KR" altLang="en-US" sz="2000" dirty="0" smtClean="0"/>
              <a:t>에 남아있는 </a:t>
            </a:r>
            <a:r>
              <a:rPr lang="ko-KR" altLang="en-US" sz="2000" dirty="0"/>
              <a:t>모든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v</a:t>
            </a:r>
            <a:r>
              <a:rPr lang="ko-KR" altLang="en-US" sz="2000" dirty="0" smtClean="0"/>
              <a:t>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비교하고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　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d[u]+w[u</a:t>
            </a:r>
            <a:r>
              <a:rPr lang="en-US" altLang="ko-KR" sz="2000" b="1" dirty="0">
                <a:solidFill>
                  <a:srgbClr val="0070C0"/>
                </a:solidFill>
              </a:rPr>
              <a:t>][v] &lt; d[v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</a:t>
            </a:r>
            <a:r>
              <a:rPr lang="ko-KR" altLang="en-US" sz="2000" dirty="0" smtClean="0"/>
              <a:t>이면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d[v</a:t>
            </a:r>
            <a:r>
              <a:rPr lang="en-US" altLang="ko-KR" sz="2000" b="1" dirty="0">
                <a:solidFill>
                  <a:srgbClr val="FF0000"/>
                </a:solidFill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</a:rPr>
              <a:t>를 갱신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/>
              <a:t>, w[u][v</a:t>
            </a:r>
            <a:r>
              <a:rPr lang="en-US" altLang="ko-KR" dirty="0" smtClean="0"/>
              <a:t>] </a:t>
            </a:r>
            <a:r>
              <a:rPr lang="ko-KR" altLang="en-US" dirty="0" smtClean="0"/>
              <a:t>≠ ∞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0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6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4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(6) Q</a:t>
            </a:r>
            <a:r>
              <a:rPr lang="ko-KR" altLang="en-US" sz="2000" dirty="0" smtClean="0"/>
              <a:t>가 공집합이 될 때까지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앞의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(4)~(5)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번을 반복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0"/>
            <a:ext cx="5028569" cy="37142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69" cy="37142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69" cy="3714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9" y="3171098"/>
            <a:ext cx="5028567" cy="37142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1101"/>
            <a:ext cx="5028567" cy="3714283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" y="1196752"/>
            <a:ext cx="8355556" cy="56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0" y="1813296"/>
            <a:ext cx="7840000" cy="4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Spanning Tree(</a:t>
                </a:r>
                <a:r>
                  <a:rPr lang="ko-KR" altLang="en-US" sz="2000" b="1" dirty="0" smtClean="0"/>
                  <a:t>신장 트리</a:t>
                </a:r>
                <a:r>
                  <a:rPr lang="en-US" altLang="ko-KR" sz="2000" b="1" dirty="0" smtClean="0"/>
                  <a:t>)</a:t>
                </a:r>
                <a:r>
                  <a:rPr lang="ko-KR" altLang="en-US" sz="2000" b="1" dirty="0" smtClean="0"/>
                  <a:t>란</a:t>
                </a:r>
                <a:r>
                  <a:rPr lang="en-US" altLang="ko-KR" sz="2000" b="1" dirty="0" smtClean="0"/>
                  <a:t>?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  <m:r>
                      <a:rPr lang="en-US" altLang="ko-KR" sz="2000" b="0" i="1" smtClean="0">
                        <a:latin typeface="Cambria Math"/>
                      </a:rPr>
                      <m:t>=(</m:t>
                    </m:r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형태로 표현될 수 있는 </a:t>
                </a:r>
                <a:r>
                  <a:rPr lang="en-US" altLang="ko-KR" sz="2000" dirty="0" smtClean="0"/>
                  <a:t>graph</a:t>
                </a:r>
                <a:r>
                  <a:rPr lang="ko-KR" altLang="en-US" sz="2000" dirty="0" smtClean="0"/>
                  <a:t>가 있을 때</a:t>
                </a:r>
                <a:r>
                  <a:rPr lang="en-US" altLang="ko-KR" sz="2000" dirty="0" smtClean="0"/>
                  <a:t>,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　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𝑉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𝑣𝑒𝑟𝑡𝑖𝑐𝑒𝑠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𝑣𝑒𝑟𝑡𝑒𝑥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들의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ko-KR" altLang="en-US" sz="2000" b="0" i="1" smtClean="0">
                            <a:latin typeface="Cambria Math"/>
                          </a:rPr>
                          <m:t>집합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,  </m:t>
                    </m:r>
                    <m:r>
                      <a:rPr lang="en-US" altLang="ko-KR" sz="2000" b="0" i="1" smtClean="0">
                        <a:latin typeface="Cambria Math"/>
                      </a:rPr>
                      <m:t>𝐸</m:t>
                    </m:r>
                    <m:r>
                      <a:rPr lang="en-US" altLang="ko-KR" sz="2000" b="0" i="1" smtClean="0"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𝑒𝑑𝑔𝑒𝑠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에 방향성이 존재하지 않고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각각의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ko-KR" altLang="en-US" sz="2000" dirty="0" smtClean="0"/>
                  <a:t>마다 가중치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𝑢</m:t>
                    </m:r>
                    <m:r>
                      <a:rPr lang="en-US" altLang="ko-KR" sz="2000" b="0" i="1" smtClean="0">
                        <a:latin typeface="Cambria Math"/>
                      </a:rPr>
                      <m:t>,</m:t>
                    </m:r>
                    <m:r>
                      <a:rPr lang="en-US" altLang="ko-KR" sz="2000" b="0" i="1" smtClean="0">
                        <a:latin typeface="Cambria Math"/>
                      </a:rPr>
                      <m:t>𝑣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가 할당되어 있다면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ko-KR" altLang="en-US" sz="2000" dirty="0" err="1" smtClean="0"/>
                  <a:t>를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𝑢𝑛𝑑𝑖𝑟𝑒𝑐𝑡𝑒𝑑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이때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𝑬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개의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𝑒𝑑𝑔𝑒</m:t>
                    </m:r>
                  </m:oMath>
                </a14:m>
                <a:r>
                  <a:rPr lang="ko-KR" altLang="en-US" sz="2000" dirty="0" smtClean="0"/>
                  <a:t>들을 통해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𝑔𝑟𝑎𝑝h</m:t>
                    </m:r>
                  </m:oMath>
                </a14:m>
                <a:r>
                  <a:rPr lang="ko-KR" altLang="en-US" sz="2000" dirty="0" smtClean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𝑣𝑒𝑟𝑡𝑒𝑥</m:t>
                    </m:r>
                  </m:oMath>
                </a14:m>
                <a:r>
                  <a:rPr lang="ko-KR" altLang="en-US" sz="2000" dirty="0" smtClean="0"/>
                  <a:t>들이 하나의 트리 형태로 이어져 있으며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5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𝑐𝑦𝑐𝑙𝑒</m:t>
                    </m:r>
                  </m:oMath>
                </a14:m>
                <a:r>
                  <a:rPr lang="ko-KR" altLang="en-US" sz="2000" dirty="0" smtClean="0"/>
                  <a:t>이 존재하지 않는다면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</a:t>
                </a:r>
                <a:r>
                  <a:rPr lang="en-US" altLang="ko-KR" sz="2000" b="1" dirty="0" smtClean="0">
                    <a:solidFill>
                      <a:srgbClr val="0070C0"/>
                    </a:solidFill>
                  </a:rPr>
                  <a:t>Spanning Tree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Spanning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2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000" b="1" dirty="0" smtClean="0"/>
                  <a:t>▶ </a:t>
                </a:r>
                <a:r>
                  <a:rPr lang="en-US" altLang="ko-KR" sz="2000" b="1" dirty="0" smtClean="0"/>
                  <a:t>Minimum Spanning Tree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 smtClean="0"/>
                  <a:t>(MST)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:r>
                  <a:rPr lang="ko-KR" altLang="en-US" sz="2000" dirty="0" smtClean="0"/>
                  <a:t>신장 트리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sz="2000" dirty="0" smtClean="0"/>
                  <a:t>에 존재하는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모든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ko-KR" altLang="en-US" sz="2000" dirty="0" smtClean="0"/>
                  <a:t>의 가중치 </a:t>
                </a:r>
                <a:r>
                  <a:rPr lang="ko-KR" altLang="en-US" sz="2000" dirty="0"/>
                  <a:t>총</a:t>
                </a:r>
                <a:r>
                  <a:rPr lang="ko-KR" altLang="en-US" sz="2000" dirty="0" smtClean="0"/>
                  <a:t>합을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라 하면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그 식은 다음과 같이 나타낼 수 있다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ko-KR" altLang="en-US" sz="2000" dirty="0" smtClean="0"/>
                  <a:t>이 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𝑤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 smtClean="0"/>
                  <a:t>의 값이 최소가 되는 </a:t>
                </a:r>
                <a:r>
                  <a:rPr lang="ko-KR" altLang="en-US" sz="2000" dirty="0" err="1" smtClean="0"/>
                  <a:t>트리를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Minimum Spanning Tree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최소 신장 트리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 smtClean="0"/>
                  <a:t>라 한다</a:t>
                </a:r>
                <a:r>
                  <a:rPr lang="en-US" altLang="ko-KR" sz="2000" dirty="0" smtClean="0"/>
                  <a:t>.</a:t>
                </a:r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𝑀𝑆𝑇</m:t>
                    </m:r>
                  </m:oMath>
                </a14:m>
                <a:r>
                  <a:rPr lang="ko-KR" altLang="en-US" sz="2000" dirty="0" smtClean="0"/>
                  <a:t>를 구하는 최적해는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𝐺𝑟𝑒𝑒𝑑𝑦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기반으로 한</a:t>
                </a: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𝐾𝑟𝑢𝑠𝑘𝑎𝑙</m:t>
                    </m:r>
                    <m:r>
                      <a:rPr lang="en-US" altLang="ko-KR" sz="2000" b="0" i="1" smtClean="0">
                        <a:latin typeface="Cambria Math"/>
                      </a:rPr>
                      <m:t>/</m:t>
                    </m:r>
                    <m:r>
                      <a:rPr lang="en-US" altLang="ko-KR" sz="2000" b="0" i="1" smtClean="0">
                        <a:latin typeface="Cambria Math"/>
                      </a:rPr>
                      <m:t>𝑃𝑟𝑖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/>
                      </a:rPr>
                      <m:t>𝑠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en-US" altLang="ko-KR" sz="2000" b="0" i="1" smtClean="0">
                        <a:latin typeface="Cambria Math"/>
                      </a:rPr>
                      <m:t>𝑎𝑙𝑔𝑜𝑟𝑖𝑡h𝑚</m:t>
                    </m:r>
                  </m:oMath>
                </a14:m>
                <a:r>
                  <a:rPr lang="ko-KR" altLang="en-US" sz="2000" dirty="0" smtClean="0"/>
                  <a:t>을 이용하여 찾을 수 있다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Minimum Spanning Tree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0" y="3253236"/>
            <a:ext cx="2717460" cy="7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79" y="2248895"/>
            <a:ext cx="8057242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1" y="1342798"/>
            <a:ext cx="8102858" cy="50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9" y="1700808"/>
            <a:ext cx="8797461" cy="4058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456" y="580526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Georgia" pitchFamily="18" charset="0"/>
              </a:rPr>
              <a:t>BUILD-MIN-HEAP</a:t>
            </a:r>
            <a:r>
              <a:rPr lang="en-US" altLang="ko-KR" sz="2400" b="1" dirty="0" smtClean="0">
                <a:solidFill>
                  <a:srgbClr val="009B9B"/>
                </a:solidFill>
                <a:latin typeface="Georgia" pitchFamily="18" charset="0"/>
              </a:rPr>
              <a:t>(Q)</a:t>
            </a:r>
            <a:endParaRPr lang="ko-KR" altLang="en-US" sz="2400" b="1" dirty="0">
              <a:solidFill>
                <a:srgbClr val="009B9B"/>
              </a:solidFill>
              <a:latin typeface="Georgia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016" y="1772816"/>
            <a:ext cx="2088232" cy="213495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큐에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</a:t>
            </a:r>
            <a:r>
              <a:rPr lang="ko-KR" altLang="en-US" sz="1400" dirty="0" smtClean="0">
                <a:solidFill>
                  <a:srgbClr val="FF0000"/>
                </a:solidFill>
              </a:rPr>
              <a:t>들을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>
            <a:off x="4217224" y="1746485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68136" y="2111530"/>
            <a:ext cx="1954078" cy="460648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시작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vertex=0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그 외 </a:t>
            </a:r>
            <a:r>
              <a:rPr lang="en-US" altLang="ko-KR" sz="1400" dirty="0" smtClean="0">
                <a:solidFill>
                  <a:srgbClr val="FF0000"/>
                </a:solidFill>
              </a:rPr>
              <a:t>vertex=∞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6583626" y="2221941"/>
            <a:ext cx="416602" cy="239826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74672" y="5686780"/>
            <a:ext cx="3569328" cy="228796"/>
          </a:xfrm>
          <a:prstGeom prst="rect">
            <a:avLst/>
          </a:prstGeom>
          <a:noFill/>
          <a:ln>
            <a:solidFill>
              <a:schemeClr val="tx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π[v</a:t>
            </a:r>
            <a:r>
              <a:rPr lang="en-US" altLang="ko-KR" sz="1400" dirty="0" smtClean="0">
                <a:solidFill>
                  <a:schemeClr val="tx1"/>
                </a:solidFill>
              </a:rPr>
              <a:t>] : v vertex</a:t>
            </a:r>
            <a:r>
              <a:rPr lang="ko-KR" altLang="en-US" sz="1400" dirty="0" smtClean="0">
                <a:solidFill>
                  <a:schemeClr val="tx1"/>
                </a:solidFill>
              </a:rPr>
              <a:t>의 부모에 해당하는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vertex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1. </a:t>
            </a:r>
            <a:r>
              <a:rPr lang="en-US" altLang="ko-KR" sz="2000" b="1" dirty="0" err="1" smtClean="0">
                <a:solidFill>
                  <a:srgbClr val="CB2D2D"/>
                </a:solidFill>
              </a:rPr>
              <a:t>Dijkstra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 algorithm</a:t>
            </a:r>
            <a:r>
              <a:rPr lang="en-US" altLang="ko-KR" sz="2000" b="1" dirty="0" smtClean="0"/>
              <a:t>(Minimum Priority Queue)</a:t>
            </a:r>
            <a:r>
              <a:rPr lang="ko-KR" altLang="en-US" sz="2000" b="1" dirty="0" smtClean="0"/>
              <a:t>을 사용하여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다음 그래프의 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최단 경로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cost</a:t>
            </a:r>
            <a:r>
              <a:rPr lang="ko-KR" altLang="en-US" sz="2000" b="1" dirty="0" smtClean="0">
                <a:solidFill>
                  <a:srgbClr val="CB2D2D"/>
                </a:solidFill>
              </a:rPr>
              <a:t>를 계산</a:t>
            </a:r>
            <a:r>
              <a:rPr lang="ko-KR" altLang="en-US" sz="2000" b="1" dirty="0" smtClean="0"/>
              <a:t>하는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그래프 정보는 입력으로 주지 않고 프로그램 시작 시 배열에 저장해서 사용한다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최소값인 점과 해당 점의 값을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단계별 우선순위 큐에 들어있는 점들을 출력하고 새로 계산된 점들의 변경 값 출력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8963" r="698" b="10373"/>
          <a:stretch/>
        </p:blipFill>
        <p:spPr>
          <a:xfrm>
            <a:off x="2195736" y="4293096"/>
            <a:ext cx="4032448" cy="262985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8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400" b="1" dirty="0" err="1">
                <a:solidFill>
                  <a:prstClr val="black"/>
                </a:solidFill>
              </a:rPr>
              <a:t>Dijkstra</a:t>
            </a:r>
            <a:r>
              <a:rPr lang="en-US" altLang="ko-KR" sz="2400" b="1" dirty="0">
                <a:solidFill>
                  <a:prstClr val="black"/>
                </a:solidFill>
              </a:rPr>
              <a:t> Algorithm(shortest path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Prim </a:t>
            </a:r>
            <a:r>
              <a:rPr lang="en-US" altLang="ko-KR" sz="2400" b="1" dirty="0">
                <a:solidFill>
                  <a:prstClr val="black"/>
                </a:solidFill>
              </a:rPr>
              <a:t>Algorithm(minimum spanning tree)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Practice &amp; Homework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6475821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9" r="51723"/>
          <a:stretch/>
        </p:blipFill>
        <p:spPr>
          <a:xfrm>
            <a:off x="4572000" y="2708920"/>
            <a:ext cx="4033762" cy="27916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01" y="1245718"/>
            <a:ext cx="3845499" cy="50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2.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Prim’s algorithm</a:t>
            </a:r>
            <a:r>
              <a:rPr lang="en-US" altLang="ko-KR" sz="2000" b="1" dirty="0" smtClean="0"/>
              <a:t>(Minimum </a:t>
            </a:r>
            <a:r>
              <a:rPr lang="en-US" altLang="ko-KR" sz="2000" b="1" dirty="0"/>
              <a:t>Priority Queue)</a:t>
            </a:r>
            <a:r>
              <a:rPr lang="ko-KR" altLang="en-US" sz="2000" b="1" dirty="0" smtClean="0"/>
              <a:t>을 사용하여 다음 그래프의 </a:t>
            </a:r>
            <a:r>
              <a:rPr lang="en-US" altLang="ko-KR" sz="2000" b="1" dirty="0" smtClean="0">
                <a:solidFill>
                  <a:srgbClr val="CB2D2D"/>
                </a:solidFill>
              </a:rPr>
              <a:t>MST</a:t>
            </a:r>
            <a:r>
              <a:rPr lang="ko-KR" altLang="en-US" sz="2000" b="1" dirty="0" smtClean="0"/>
              <a:t>를 만드는 프로그램을 구현하라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그래프 정보는 입력으로 주지 않고 프로그램 시작 시 배열에 저장해서 사용한다</a:t>
            </a:r>
            <a:r>
              <a:rPr lang="en-US" altLang="ko-KR" sz="2000" b="1" dirty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edge</a:t>
            </a:r>
            <a:r>
              <a:rPr lang="ko-KR" altLang="en-US" sz="2000" b="1" dirty="0" smtClean="0"/>
              <a:t>의 단계별 탐색 순서를 화면에 출력한다</a:t>
            </a:r>
            <a:r>
              <a:rPr lang="en-US" altLang="ko-KR" sz="2000" b="1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각각의 가중치와 그 총합을 계산하여 출력한다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/>
              <a:t>▶ 결과 화면 예시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352425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4958335"/>
            <a:ext cx="2341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/>
              <a:t>▲ 결과 화면 예시</a:t>
            </a:r>
            <a:endParaRPr lang="ko-KR" altLang="en-US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860032" y="2911415"/>
            <a:ext cx="4128764" cy="1865488"/>
            <a:chOff x="4860032" y="2911415"/>
            <a:chExt cx="4128764" cy="1865488"/>
          </a:xfrm>
        </p:grpSpPr>
        <p:grpSp>
          <p:nvGrpSpPr>
            <p:cNvPr id="14" name="그룹 13"/>
            <p:cNvGrpSpPr/>
            <p:nvPr/>
          </p:nvGrpSpPr>
          <p:grpSpPr>
            <a:xfrm>
              <a:off x="4860032" y="2911415"/>
              <a:ext cx="4128764" cy="1865488"/>
              <a:chOff x="4860032" y="2911415"/>
              <a:chExt cx="4128764" cy="18654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32" y="2911415"/>
                <a:ext cx="4128764" cy="1865488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325" y="3164782"/>
                <a:ext cx="834916" cy="144016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rcRect l="7512" t="-60577" r="10225" b="2"/>
            <a:stretch/>
          </p:blipFill>
          <p:spPr>
            <a:xfrm rot="2687145">
              <a:off x="5235566" y="3964620"/>
              <a:ext cx="510135" cy="20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24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8677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hw06_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8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4" y="1228725"/>
            <a:ext cx="8858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829"/>
            <a:ext cx="9048750" cy="54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주로 사용되는 표현 및 명칭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Ｓ</a:t>
            </a:r>
            <a:r>
              <a:rPr lang="en-US" altLang="ko-KR" sz="2000" dirty="0" smtClean="0"/>
              <a:t>  :  d[v] </a:t>
            </a:r>
            <a:r>
              <a:rPr lang="ko-KR" altLang="en-US" sz="2000" dirty="0" smtClean="0"/>
              <a:t>값의 계산이 완료된 점들의 집합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Ｑ</a:t>
            </a:r>
            <a:r>
              <a:rPr lang="en-US" altLang="ko-KR" sz="2000" dirty="0" smtClean="0"/>
              <a:t>  :  </a:t>
            </a:r>
            <a:r>
              <a:rPr lang="ko-KR" altLang="en-US" sz="2000" dirty="0" smtClean="0"/>
              <a:t>나머지 점들의 집합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/>
              <a:t>　</a:t>
            </a:r>
            <a:r>
              <a:rPr lang="ko-KR" altLang="en-US" sz="2000" dirty="0" smtClean="0"/>
              <a:t>　  </a:t>
            </a:r>
            <a:r>
              <a:rPr lang="en-US" altLang="ko-KR" sz="2000" dirty="0" smtClean="0"/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큐로 구현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   e.g.	</a:t>
            </a:r>
            <a:r>
              <a:rPr lang="ko-KR" altLang="en-US" sz="2000" dirty="0" smtClean="0"/>
              <a:t>Ｓ  </a:t>
            </a:r>
            <a:r>
              <a:rPr lang="en-US" altLang="ko-KR" sz="2000" dirty="0" smtClean="0"/>
              <a:t>=  { A, C 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Ｑ  </a:t>
            </a:r>
            <a:r>
              <a:rPr lang="en-US" altLang="ko-KR" sz="2000" dirty="0" smtClean="0"/>
              <a:t>=  { B, D, E }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07435"/>
            <a:ext cx="3809524" cy="2813853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(1) N x N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배열 </a:t>
            </a:r>
            <a:r>
              <a:rPr lang="en-US" altLang="ko-KR" sz="2000" dirty="0" smtClean="0"/>
              <a:t>w</a:t>
            </a:r>
            <a:r>
              <a:rPr lang="ko-KR" altLang="en-US" sz="2000" dirty="0" smtClean="0"/>
              <a:t>를 생성하고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각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w(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u,v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를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path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 없을 경우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∞ 값을 저장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83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2) d[v] = </a:t>
            </a:r>
            <a:r>
              <a:rPr lang="ko-KR" altLang="en-US" sz="2000" dirty="0"/>
              <a:t>∞로 </a:t>
            </a:r>
            <a:r>
              <a:rPr lang="ko-KR" altLang="en-US" sz="2000" b="1" dirty="0">
                <a:solidFill>
                  <a:srgbClr val="FF0000"/>
                </a:solidFill>
              </a:rPr>
              <a:t>초기화</a:t>
            </a:r>
            <a:r>
              <a:rPr lang="ko-KR" altLang="en-US" sz="2000" dirty="0"/>
              <a:t>한다</a:t>
            </a:r>
            <a:r>
              <a:rPr lang="en-US" altLang="ko-KR" sz="2000" dirty="0" smtClean="0"/>
              <a:t>.  </a:t>
            </a:r>
            <a:r>
              <a:rPr lang="ko-KR" altLang="en-US" sz="2000" dirty="0" smtClean="0"/>
              <a:t>단</a:t>
            </a:r>
            <a:r>
              <a:rPr lang="en-US" altLang="ko-KR" sz="2000" dirty="0"/>
              <a:t>, d[s] = 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30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1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3) </a:t>
            </a:r>
            <a:r>
              <a:rPr lang="ko-KR" altLang="en-US" sz="2000" b="1" dirty="0" err="1">
                <a:solidFill>
                  <a:srgbClr val="FF0000"/>
                </a:solidFill>
              </a:rPr>
              <a:t>최소힙을</a:t>
            </a:r>
            <a:r>
              <a:rPr lang="ko-KR" altLang="en-US" sz="2000" b="1" dirty="0">
                <a:solidFill>
                  <a:srgbClr val="FF0000"/>
                </a:solidFill>
              </a:rPr>
              <a:t> 기반으로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하는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우선순위 </a:t>
            </a:r>
            <a:r>
              <a:rPr lang="ko-KR" altLang="en-US" sz="2000" b="1" dirty="0">
                <a:solidFill>
                  <a:srgbClr val="FF0000"/>
                </a:solidFill>
              </a:rPr>
              <a:t>큐 </a:t>
            </a:r>
            <a:r>
              <a:rPr lang="en-US" altLang="ko-KR" sz="2000" b="1" dirty="0">
                <a:solidFill>
                  <a:srgbClr val="FF0000"/>
                </a:solidFill>
              </a:rPr>
              <a:t>Q</a:t>
            </a:r>
            <a:r>
              <a:rPr lang="ko-KR" altLang="en-US" sz="2000" dirty="0"/>
              <a:t>에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 모든 </a:t>
            </a:r>
            <a:r>
              <a:rPr lang="ko-KR" altLang="en-US" sz="2000" dirty="0" err="1" smtClean="0"/>
              <a:t>노드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집어넣는다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ko-KR" altLang="en-US" sz="2000" b="1" dirty="0">
                <a:solidFill>
                  <a:srgbClr val="0070C0"/>
                </a:solidFill>
              </a:rPr>
              <a:t>는 공집합으로 시작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2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08" y="3171098"/>
            <a:ext cx="5028570" cy="371428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shortest path </a:t>
            </a:r>
            <a:r>
              <a:rPr lang="ko-KR" altLang="en-US" sz="2400" b="1" dirty="0" smtClean="0">
                <a:latin typeface="+mj-lt"/>
              </a:rPr>
              <a:t>도출 및 </a:t>
            </a:r>
            <a:r>
              <a:rPr lang="en-US" altLang="ko-KR" sz="2400" b="1" dirty="0" smtClean="0">
                <a:latin typeface="+mj-lt"/>
              </a:rPr>
              <a:t>cost </a:t>
            </a:r>
            <a:r>
              <a:rPr lang="ko-KR" altLang="en-US" sz="2400" b="1" dirty="0" smtClean="0">
                <a:latin typeface="+mj-lt"/>
              </a:rPr>
              <a:t>계산 과정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(</a:t>
            </a:r>
            <a:r>
              <a:rPr lang="en-US" altLang="ko-KR" sz="2000" dirty="0"/>
              <a:t>4) </a:t>
            </a:r>
            <a:r>
              <a:rPr lang="en-US" altLang="ko-KR" sz="2000" b="1" dirty="0">
                <a:solidFill>
                  <a:srgbClr val="0070C0"/>
                </a:solidFill>
              </a:rPr>
              <a:t>Q</a:t>
            </a:r>
            <a:r>
              <a:rPr lang="ko-KR" altLang="en-US" sz="2000" b="1" dirty="0">
                <a:solidFill>
                  <a:srgbClr val="0070C0"/>
                </a:solidFill>
              </a:rPr>
              <a:t>의 </a:t>
            </a:r>
            <a:r>
              <a:rPr lang="en-US" altLang="ko-KR" sz="2000" b="1" dirty="0">
                <a:solidFill>
                  <a:srgbClr val="0070C0"/>
                </a:solidFill>
              </a:rPr>
              <a:t>root</a:t>
            </a:r>
            <a:r>
              <a:rPr lang="ko-KR" altLang="en-US" sz="2000" b="1" dirty="0">
                <a:solidFill>
                  <a:srgbClr val="0070C0"/>
                </a:solidFill>
              </a:rPr>
              <a:t>를 추출하여</a:t>
            </a:r>
            <a:r>
              <a:rPr lang="en-US" altLang="ko-KR" sz="2000" b="1" dirty="0">
                <a:solidFill>
                  <a:srgbClr val="0070C0"/>
                </a:solidFill>
              </a:rPr>
              <a:t> S</a:t>
            </a:r>
            <a:r>
              <a:rPr lang="ko-KR" altLang="en-US" sz="2000" b="1" dirty="0">
                <a:solidFill>
                  <a:srgbClr val="0070C0"/>
                </a:solidFill>
              </a:rPr>
              <a:t>에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삽입</a:t>
            </a:r>
            <a:r>
              <a:rPr lang="ko-KR" altLang="en-US" sz="2000" dirty="0" smtClean="0"/>
              <a:t>하고</a:t>
            </a:r>
            <a:r>
              <a:rPr lang="en-US" altLang="ko-KR" sz="2000" dirty="0" smtClean="0"/>
              <a:t> Q</a:t>
            </a:r>
            <a:r>
              <a:rPr lang="ko-KR" altLang="en-US" sz="2000" dirty="0"/>
              <a:t>를 재정렬한다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15" y="3170948"/>
            <a:ext cx="5028570" cy="3714285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9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510</Words>
  <Application>Microsoft Office PowerPoint</Application>
  <PresentationFormat>화면 슬라이드 쇼(4:3)</PresentationFormat>
  <Paragraphs>198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휴먼둥근헤드라인</vt:lpstr>
      <vt:lpstr>Arial</vt:lpstr>
      <vt:lpstr>Cambria Math</vt:lpstr>
      <vt:lpstr>Georgia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SeongBaeJeon</cp:lastModifiedBy>
  <cp:revision>373</cp:revision>
  <dcterms:created xsi:type="dcterms:W3CDTF">2006-10-05T04:04:58Z</dcterms:created>
  <dcterms:modified xsi:type="dcterms:W3CDTF">2017-11-08T07:01:14Z</dcterms:modified>
</cp:coreProperties>
</file>