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605" r:id="rId3"/>
    <p:sldId id="608" r:id="rId4"/>
    <p:sldId id="609" r:id="rId5"/>
    <p:sldId id="610" r:id="rId6"/>
    <p:sldId id="611" r:id="rId7"/>
    <p:sldId id="626" r:id="rId8"/>
    <p:sldId id="625" r:id="rId9"/>
    <p:sldId id="633" r:id="rId10"/>
    <p:sldId id="634" r:id="rId11"/>
    <p:sldId id="627" r:id="rId12"/>
    <p:sldId id="628" r:id="rId13"/>
    <p:sldId id="629" r:id="rId14"/>
    <p:sldId id="630" r:id="rId15"/>
    <p:sldId id="631" r:id="rId16"/>
    <p:sldId id="616" r:id="rId17"/>
    <p:sldId id="632" r:id="rId18"/>
    <p:sldId id="622" r:id="rId19"/>
    <p:sldId id="62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C00000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03" autoAdjust="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무게가 가장 큰 것을 포함시켰을 때와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때를 모두 비교해 보아야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2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2017. 11. 23.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en-US" altLang="ko-KR" sz="2000" b="1" spc="100" dirty="0" smtClean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10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Sequence Alignment:</a:t>
            </a:r>
          </a:p>
          <a:p>
            <a:r>
              <a:rPr lang="en-US" altLang="ko-KR" sz="3200" dirty="0" smtClean="0"/>
              <a:t>Linear Space</a:t>
            </a:r>
            <a:endParaRPr lang="ko-KR" altLang="en-US" sz="32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ArrowPath</a:t>
            </a:r>
            <a:r>
              <a:rPr lang="en-US" altLang="ko-KR" dirty="0"/>
              <a:t> := []</a:t>
            </a:r>
          </a:p>
          <a:p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en-US" altLang="ko-KR" dirty="0"/>
              <a:t>Align(x, y):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n </a:t>
            </a:r>
            <a:r>
              <a:rPr lang="en-US" altLang="ko-KR" dirty="0"/>
              <a:t>:= |x|; m := |y|</a:t>
            </a:r>
          </a:p>
          <a:p>
            <a:r>
              <a:rPr lang="en-US" altLang="ko-KR" b="1" dirty="0" smtClean="0"/>
              <a:t>    if </a:t>
            </a:r>
            <a:r>
              <a:rPr lang="en-US" altLang="ko-KR" dirty="0"/>
              <a:t>n or m ≤ 2: use standard alignment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YPrefix</a:t>
            </a:r>
            <a:r>
              <a:rPr lang="en-US" altLang="ko-KR" dirty="0" smtClean="0"/>
              <a:t> </a:t>
            </a:r>
            <a:r>
              <a:rPr lang="en-US" altLang="ko-KR" dirty="0"/>
              <a:t>:= </a:t>
            </a:r>
            <a:r>
              <a:rPr lang="en-US" altLang="ko-KR" dirty="0" err="1"/>
              <a:t>AllYPrefixCosts</a:t>
            </a:r>
            <a:r>
              <a:rPr lang="en-US" altLang="ko-KR" dirty="0"/>
              <a:t>(x, n/2, y)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YSuffix</a:t>
            </a:r>
            <a:r>
              <a:rPr lang="en-US" altLang="ko-KR" dirty="0" smtClean="0"/>
              <a:t> </a:t>
            </a:r>
            <a:r>
              <a:rPr lang="en-US" altLang="ko-KR" dirty="0"/>
              <a:t>:= </a:t>
            </a:r>
            <a:r>
              <a:rPr lang="en-US" altLang="ko-KR" dirty="0" err="1"/>
              <a:t>AllYSuffixCosts</a:t>
            </a:r>
            <a:r>
              <a:rPr lang="en-US" altLang="ko-KR" dirty="0"/>
              <a:t>(x, </a:t>
            </a:r>
            <a:r>
              <a:rPr lang="en-US" altLang="ko-KR" dirty="0" smtClean="0"/>
              <a:t>n/2, </a:t>
            </a:r>
            <a:r>
              <a:rPr lang="en-US" altLang="ko-KR" dirty="0"/>
              <a:t>y)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for </a:t>
            </a:r>
            <a:r>
              <a:rPr lang="en-US" altLang="ko-KR" dirty="0"/>
              <a:t>q := </a:t>
            </a:r>
            <a:r>
              <a:rPr lang="en-US" altLang="ko-KR" dirty="0" smtClean="0"/>
              <a:t>1..</a:t>
            </a:r>
            <a:r>
              <a:rPr lang="en-US" altLang="ko-KR" dirty="0"/>
              <a:t>m:</a:t>
            </a:r>
          </a:p>
          <a:p>
            <a:r>
              <a:rPr lang="en-US" altLang="ko-KR" dirty="0" smtClean="0"/>
              <a:t>        cost </a:t>
            </a:r>
            <a:r>
              <a:rPr lang="en-US" altLang="ko-KR" dirty="0"/>
              <a:t>= </a:t>
            </a:r>
            <a:r>
              <a:rPr lang="en-US" altLang="ko-KR" dirty="0" err="1"/>
              <a:t>YPrefix</a:t>
            </a:r>
            <a:r>
              <a:rPr lang="en-US" altLang="ko-KR" dirty="0"/>
              <a:t>[q] + </a:t>
            </a:r>
            <a:r>
              <a:rPr lang="en-US" altLang="ko-KR" dirty="0" err="1" smtClean="0"/>
              <a:t>YSuffix</a:t>
            </a:r>
            <a:r>
              <a:rPr lang="en-US" altLang="ko-KR" dirty="0" smtClean="0"/>
              <a:t>[q]</a:t>
            </a:r>
            <a:endParaRPr lang="en-US" altLang="ko-KR" dirty="0"/>
          </a:p>
          <a:p>
            <a:r>
              <a:rPr lang="en-US" altLang="ko-KR" b="1" dirty="0" smtClean="0"/>
              <a:t>        if </a:t>
            </a:r>
            <a:r>
              <a:rPr lang="en-US" altLang="ko-KR" dirty="0"/>
              <a:t>cost &lt; best: </a:t>
            </a:r>
            <a:r>
              <a:rPr lang="en-US" altLang="ko-KR" dirty="0" err="1"/>
              <a:t>bestq</a:t>
            </a:r>
            <a:r>
              <a:rPr lang="en-US" altLang="ko-KR" dirty="0"/>
              <a:t> = q; </a:t>
            </a:r>
            <a:r>
              <a:rPr lang="en-US" altLang="ko-KR" dirty="0" smtClean="0"/>
              <a:t>best </a:t>
            </a:r>
            <a:r>
              <a:rPr lang="en-US" altLang="ko-KR" dirty="0"/>
              <a:t>= cost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Add </a:t>
            </a:r>
            <a:r>
              <a:rPr lang="en-US" altLang="ko-KR" dirty="0"/>
              <a:t>(n/2, </a:t>
            </a:r>
            <a:r>
              <a:rPr lang="en-US" altLang="ko-KR" dirty="0" err="1"/>
              <a:t>bestq</a:t>
            </a:r>
            <a:r>
              <a:rPr lang="en-US" altLang="ko-KR" dirty="0"/>
              <a:t>) to </a:t>
            </a:r>
            <a:r>
              <a:rPr lang="en-US" altLang="ko-KR" dirty="0" err="1">
                <a:solidFill>
                  <a:srgbClr val="FF0000"/>
                </a:solidFill>
              </a:rPr>
              <a:t>ArrowPath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  Align(x[1</a:t>
            </a:r>
            <a:r>
              <a:rPr lang="en-US" altLang="ko-KR" dirty="0"/>
              <a:t>..n/2], y[1..bestq])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Align(x[n/2..</a:t>
            </a:r>
            <a:r>
              <a:rPr lang="en-US" altLang="ko-KR" dirty="0"/>
              <a:t>n], </a:t>
            </a:r>
            <a:r>
              <a:rPr lang="en-US" altLang="ko-KR" dirty="0" smtClean="0"/>
              <a:t>y[</a:t>
            </a:r>
            <a:r>
              <a:rPr lang="en-US" altLang="ko-KR" dirty="0" err="1" smtClean="0"/>
              <a:t>bestq</a:t>
            </a:r>
            <a:r>
              <a:rPr lang="en-US" altLang="ko-KR" dirty="0" smtClean="0"/>
              <a:t>..</a:t>
            </a:r>
            <a:r>
              <a:rPr lang="en-US" altLang="ko-KR" dirty="0"/>
              <a:t>m])</a:t>
            </a:r>
            <a:endParaRPr lang="en-US" altLang="ko-KR" sz="1400" dirty="0">
              <a:latin typeface="Comic Sans MS" panose="030F0702030302020204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490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Bellman-Ford Algorithm</a:t>
            </a:r>
            <a:endParaRPr lang="ko-KR" altLang="en-US" sz="48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b="1" dirty="0" smtClean="0">
                <a:latin typeface="Comic Sans MS" panose="030F0702030302020204" pitchFamily="66" charset="0"/>
              </a:rPr>
              <a:t>▶ </a:t>
            </a:r>
            <a:r>
              <a:rPr lang="en-US" altLang="ko-KR" b="1" dirty="0" smtClean="0">
                <a:latin typeface="Comic Sans MS" panose="030F0702030302020204" pitchFamily="66" charset="0"/>
                <a:cs typeface="Comic Sans MS"/>
              </a:rPr>
              <a:t>Shortest Path Problem</a:t>
            </a: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방향성이 있는 그래프 </a:t>
            </a:r>
            <a:r>
              <a:rPr lang="en-US" altLang="ko-KR" dirty="0" smtClean="0">
                <a:latin typeface="Comic Sans MS" panose="030F0702030302020204" pitchFamily="66" charset="0"/>
                <a:cs typeface="Comic Sans MS"/>
              </a:rPr>
              <a:t>G = (V,E)</a:t>
            </a: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음수를 허용하는 </a:t>
            </a:r>
            <a:r>
              <a:rPr lang="en-US" altLang="ko-KR" dirty="0" smtClean="0">
                <a:latin typeface="Comic Sans MS" panose="030F0702030302020204" pitchFamily="66" charset="0"/>
                <a:cs typeface="Comic Sans MS"/>
              </a:rPr>
              <a:t>edge</a:t>
            </a: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의 가중치 </a:t>
            </a:r>
            <a:r>
              <a:rPr lang="en-US" altLang="ko-KR" dirty="0" err="1" smtClean="0">
                <a:latin typeface="Comic Sans MS" panose="030F0702030302020204" pitchFamily="66" charset="0"/>
                <a:cs typeface="Comic Sans MS"/>
              </a:rPr>
              <a:t>c</a:t>
            </a:r>
            <a:r>
              <a:rPr lang="en-US" altLang="ko-KR" baseline="-25000" dirty="0" err="1" smtClean="0">
                <a:latin typeface="Comic Sans MS" panose="030F0702030302020204" pitchFamily="66" charset="0"/>
                <a:cs typeface="Comic Sans MS"/>
              </a:rPr>
              <a:t>vw</a:t>
            </a: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노드 </a:t>
            </a:r>
            <a:r>
              <a:rPr lang="en-US" altLang="ko-KR" dirty="0" smtClean="0">
                <a:latin typeface="Comic Sans MS" panose="030F0702030302020204" pitchFamily="66" charset="0"/>
                <a:cs typeface="Comic Sans MS"/>
              </a:rPr>
              <a:t>s</a:t>
            </a: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에서 노드</a:t>
            </a:r>
            <a:r>
              <a:rPr lang="en-US" altLang="ko-KR" dirty="0" smtClean="0">
                <a:latin typeface="Comic Sans MS" panose="030F0702030302020204" pitchFamily="66" charset="0"/>
                <a:cs typeface="Comic Sans MS"/>
              </a:rPr>
              <a:t>t</a:t>
            </a: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까지의 최단 거리를 구하는 문제</a:t>
            </a: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35" y="4049266"/>
            <a:ext cx="5713130" cy="24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Bellman-Ford Algorithm</a:t>
            </a:r>
            <a:endParaRPr lang="ko-KR" altLang="en-US" sz="48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b="1" dirty="0" smtClean="0">
                <a:latin typeface="Comic Sans MS" panose="030F0702030302020204" pitchFamily="66" charset="0"/>
              </a:rPr>
              <a:t>▶ </a:t>
            </a:r>
            <a:r>
              <a:rPr lang="en-US" altLang="ko-KR" b="1" dirty="0" err="1" smtClean="0">
                <a:latin typeface="Comic Sans MS" panose="030F0702030302020204" pitchFamily="66" charset="0"/>
              </a:rPr>
              <a:t>Dijkstra</a:t>
            </a:r>
            <a:r>
              <a:rPr lang="en-US" altLang="ko-KR" b="1" dirty="0" smtClean="0">
                <a:latin typeface="Comic Sans MS" panose="030F0702030302020204" pitchFamily="66" charset="0"/>
              </a:rPr>
              <a:t> Algorithm</a:t>
            </a: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최단 거리를 구하는 방법</a:t>
            </a: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lang="en-US" altLang="ko-KR" dirty="0" smtClean="0">
                <a:latin typeface="Comic Sans MS" panose="030F0702030302020204" pitchFamily="66" charset="0"/>
                <a:cs typeface="Comic Sans MS"/>
              </a:rPr>
              <a:t>Edge</a:t>
            </a: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의 가중치에 음수가 있는 경우 최단 거리를 구하지 못함</a:t>
            </a: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70697"/>
            <a:ext cx="4867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Bellman-Ford Algorithm</a:t>
            </a:r>
            <a:endParaRPr lang="ko-KR" altLang="en-US" sz="48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b="1" dirty="0" smtClean="0">
                <a:latin typeface="Comic Sans MS" panose="030F0702030302020204" pitchFamily="66" charset="0"/>
              </a:rPr>
              <a:t>▶ </a:t>
            </a:r>
            <a:r>
              <a:rPr lang="en-US" altLang="ko-KR" b="1" dirty="0" smtClean="0">
                <a:latin typeface="Comic Sans MS" panose="030F0702030302020204" pitchFamily="66" charset="0"/>
              </a:rPr>
              <a:t>Dynamic Programming</a:t>
            </a: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  <a:p>
            <a:pPr marL="12700"/>
            <a:r>
              <a:rPr lang="en-US" altLang="ko-KR" spc="10" dirty="0">
                <a:solidFill>
                  <a:srgbClr val="0048AA"/>
                </a:solidFill>
                <a:latin typeface="Comic Sans MS"/>
                <a:cs typeface="Comic Sans MS"/>
              </a:rPr>
              <a:t>Def. </a:t>
            </a:r>
            <a:r>
              <a:rPr lang="en-US" altLang="ko-KR" spc="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lang="en-US" altLang="ko-KR" spc="20" dirty="0">
                <a:latin typeface="Comic Sans MS"/>
                <a:cs typeface="Comic Sans MS"/>
              </a:rPr>
              <a:t>O</a:t>
            </a:r>
            <a:r>
              <a:rPr lang="en-US" altLang="ko-KR" spc="10" dirty="0">
                <a:latin typeface="Comic Sans MS"/>
                <a:cs typeface="Comic Sans MS"/>
              </a:rPr>
              <a:t>PT(</a:t>
            </a:r>
            <a:r>
              <a:rPr lang="en-US" altLang="ko-KR" spc="10" dirty="0" err="1">
                <a:latin typeface="Comic Sans MS"/>
                <a:cs typeface="Comic Sans MS"/>
              </a:rPr>
              <a:t>i</a:t>
            </a:r>
            <a:r>
              <a:rPr lang="en-US" altLang="ko-KR" spc="10" dirty="0">
                <a:latin typeface="Comic Sans MS"/>
                <a:cs typeface="Comic Sans MS"/>
              </a:rPr>
              <a:t>,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v)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=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length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of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shortest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v-t </a:t>
            </a:r>
            <a:r>
              <a:rPr lang="en-US" altLang="ko-KR" spc="15" dirty="0">
                <a:latin typeface="Comic Sans MS"/>
                <a:cs typeface="Comic Sans MS"/>
              </a:rPr>
              <a:t>p</a:t>
            </a:r>
            <a:r>
              <a:rPr lang="en-US" altLang="ko-KR" spc="10" dirty="0">
                <a:latin typeface="Comic Sans MS"/>
                <a:cs typeface="Comic Sans MS"/>
              </a:rPr>
              <a:t>ath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P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using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at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most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5" dirty="0" err="1">
                <a:latin typeface="Comic Sans MS"/>
                <a:cs typeface="Comic Sans MS"/>
              </a:rPr>
              <a:t>i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edges.</a:t>
            </a:r>
            <a:endParaRPr lang="en-US" altLang="ko-KR" dirty="0">
              <a:latin typeface="Comic Sans MS"/>
              <a:cs typeface="Comic Sans MS"/>
            </a:endParaRPr>
          </a:p>
          <a:p>
            <a:pPr marL="118745" indent="-106680">
              <a:lnSpc>
                <a:spcPct val="100000"/>
              </a:lnSpc>
              <a:buSzPct val="31250"/>
              <a:buFont typeface="Arial"/>
              <a:buChar char="■"/>
              <a:tabLst>
                <a:tab pos="118745" algn="l"/>
              </a:tabLst>
            </a:pPr>
            <a:r>
              <a:rPr lang="en-US" altLang="ko-KR" spc="10" dirty="0">
                <a:latin typeface="Comic Sans MS"/>
                <a:cs typeface="Comic Sans MS"/>
              </a:rPr>
              <a:t>Case</a:t>
            </a:r>
            <a:r>
              <a:rPr lang="en-US" altLang="ko-KR" spc="5" dirty="0">
                <a:latin typeface="Comic Sans MS"/>
                <a:cs typeface="Comic Sans MS"/>
              </a:rPr>
              <a:t> 1: </a:t>
            </a:r>
            <a:r>
              <a:rPr lang="en-US" altLang="ko-KR" spc="1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P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uses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at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most</a:t>
            </a:r>
            <a:r>
              <a:rPr lang="en-US" altLang="ko-KR" spc="5" dirty="0">
                <a:latin typeface="Comic Sans MS"/>
                <a:cs typeface="Comic Sans MS"/>
              </a:rPr>
              <a:t> i-</a:t>
            </a:r>
            <a:r>
              <a:rPr lang="en-US" altLang="ko-KR" spc="10" dirty="0">
                <a:latin typeface="Comic Sans MS"/>
                <a:cs typeface="Comic Sans MS"/>
              </a:rPr>
              <a:t>1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edges.</a:t>
            </a:r>
            <a:endParaRPr lang="en-US" altLang="ko-KR" dirty="0">
              <a:latin typeface="Comic Sans MS"/>
              <a:cs typeface="Comic Sans MS"/>
            </a:endParaRPr>
          </a:p>
          <a:p>
            <a:pPr marL="170180">
              <a:lnSpc>
                <a:spcPct val="100000"/>
              </a:lnSpc>
              <a:spcBef>
                <a:spcPts val="225"/>
              </a:spcBef>
            </a:pPr>
            <a:r>
              <a:rPr lang="en-US" altLang="ko-KR" sz="800" spc="15" dirty="0">
                <a:latin typeface="Comic Sans MS"/>
                <a:cs typeface="Comic Sans MS"/>
              </a:rPr>
              <a:t>– </a:t>
            </a:r>
            <a:r>
              <a:rPr lang="en-US" altLang="ko-KR" sz="800" spc="-40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OPT(</a:t>
            </a:r>
            <a:r>
              <a:rPr lang="en-US" altLang="ko-KR" spc="10" dirty="0" err="1">
                <a:latin typeface="Comic Sans MS"/>
                <a:cs typeface="Comic Sans MS"/>
              </a:rPr>
              <a:t>i</a:t>
            </a:r>
            <a:r>
              <a:rPr lang="en-US" altLang="ko-KR" spc="10" dirty="0">
                <a:latin typeface="Comic Sans MS"/>
                <a:cs typeface="Comic Sans MS"/>
              </a:rPr>
              <a:t>,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v)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=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OPT(i-1,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v</a:t>
            </a:r>
            <a:r>
              <a:rPr lang="en-US" altLang="ko-KR" spc="10" dirty="0" smtClean="0">
                <a:latin typeface="Comic Sans MS"/>
                <a:cs typeface="Comic Sans MS"/>
              </a:rPr>
              <a:t>)</a:t>
            </a:r>
          </a:p>
          <a:p>
            <a:pPr marL="170180">
              <a:lnSpc>
                <a:spcPct val="100000"/>
              </a:lnSpc>
              <a:spcBef>
                <a:spcPts val="225"/>
              </a:spcBef>
            </a:pPr>
            <a:endParaRPr lang="en-US" altLang="ko-KR" dirty="0">
              <a:latin typeface="Comic Sans MS"/>
              <a:cs typeface="Comic Sans MS"/>
            </a:endParaRPr>
          </a:p>
          <a:p>
            <a:pPr marL="118745" indent="-106680">
              <a:lnSpc>
                <a:spcPct val="100000"/>
              </a:lnSpc>
              <a:buSzPct val="31250"/>
              <a:buFont typeface="Arial"/>
              <a:buChar char="■"/>
              <a:tabLst>
                <a:tab pos="118745" algn="l"/>
              </a:tabLst>
            </a:pPr>
            <a:r>
              <a:rPr lang="en-US" altLang="ko-KR" spc="10" dirty="0">
                <a:latin typeface="Comic Sans MS"/>
                <a:cs typeface="Comic Sans MS"/>
              </a:rPr>
              <a:t>Case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2:  P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uses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exactly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5" dirty="0" err="1">
                <a:latin typeface="Comic Sans MS"/>
                <a:cs typeface="Comic Sans MS"/>
              </a:rPr>
              <a:t>i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edges.</a:t>
            </a:r>
            <a:endParaRPr lang="en-US" altLang="ko-KR" dirty="0">
              <a:latin typeface="Comic Sans MS"/>
              <a:cs typeface="Comic Sans MS"/>
            </a:endParaRPr>
          </a:p>
          <a:p>
            <a:pPr marL="247015" marR="12700" indent="-76835">
              <a:lnSpc>
                <a:spcPct val="123800"/>
              </a:lnSpc>
            </a:pPr>
            <a:r>
              <a:rPr lang="en-US" altLang="ko-KR" sz="800" spc="15" dirty="0">
                <a:latin typeface="Comic Sans MS"/>
                <a:cs typeface="Comic Sans MS"/>
              </a:rPr>
              <a:t>– </a:t>
            </a:r>
            <a:r>
              <a:rPr lang="en-US" altLang="ko-KR" sz="800" spc="-40" dirty="0">
                <a:latin typeface="Comic Sans MS"/>
                <a:cs typeface="Comic Sans MS"/>
              </a:rPr>
              <a:t> </a:t>
            </a:r>
            <a:r>
              <a:rPr lang="en-US" altLang="ko-KR" spc="5" dirty="0">
                <a:latin typeface="Comic Sans MS"/>
                <a:cs typeface="Comic Sans MS"/>
              </a:rPr>
              <a:t>if (v, </a:t>
            </a:r>
            <a:r>
              <a:rPr lang="en-US" altLang="ko-KR" spc="10" dirty="0">
                <a:latin typeface="Comic Sans MS"/>
                <a:cs typeface="Comic Sans MS"/>
              </a:rPr>
              <a:t>w)</a:t>
            </a:r>
            <a:r>
              <a:rPr lang="en-US" altLang="ko-KR" spc="5" dirty="0">
                <a:latin typeface="Comic Sans MS"/>
                <a:cs typeface="Comic Sans MS"/>
              </a:rPr>
              <a:t> is </a:t>
            </a:r>
            <a:r>
              <a:rPr lang="en-US" altLang="ko-KR" spc="10" dirty="0">
                <a:latin typeface="Comic Sans MS"/>
                <a:cs typeface="Comic Sans MS"/>
              </a:rPr>
              <a:t>first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edge,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then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5" dirty="0">
                <a:latin typeface="Comic Sans MS"/>
                <a:cs typeface="Comic Sans MS"/>
              </a:rPr>
              <a:t>OPT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uses</a:t>
            </a:r>
            <a:r>
              <a:rPr lang="en-US" altLang="ko-KR" spc="5" dirty="0">
                <a:latin typeface="Comic Sans MS"/>
                <a:cs typeface="Comic Sans MS"/>
              </a:rPr>
              <a:t> (v, </a:t>
            </a:r>
            <a:r>
              <a:rPr lang="en-US" altLang="ko-KR" spc="10" dirty="0">
                <a:latin typeface="Comic Sans MS"/>
                <a:cs typeface="Comic Sans MS"/>
              </a:rPr>
              <a:t>w),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and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then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selects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best w-t path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using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at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most</a:t>
            </a:r>
            <a:r>
              <a:rPr lang="en-US" altLang="ko-KR" spc="5" dirty="0">
                <a:latin typeface="Comic Sans MS"/>
                <a:cs typeface="Comic Sans MS"/>
              </a:rPr>
              <a:t> i-</a:t>
            </a:r>
            <a:r>
              <a:rPr lang="en-US" altLang="ko-KR" spc="10" dirty="0">
                <a:latin typeface="Comic Sans MS"/>
                <a:cs typeface="Comic Sans MS"/>
              </a:rPr>
              <a:t>1</a:t>
            </a:r>
            <a:r>
              <a:rPr lang="en-US" altLang="ko-KR" spc="5" dirty="0">
                <a:latin typeface="Comic Sans MS"/>
                <a:cs typeface="Comic Sans MS"/>
              </a:rPr>
              <a:t> </a:t>
            </a:r>
            <a:r>
              <a:rPr lang="en-US" altLang="ko-KR" spc="10" dirty="0">
                <a:latin typeface="Comic Sans MS"/>
                <a:cs typeface="Comic Sans MS"/>
              </a:rPr>
              <a:t>edges</a:t>
            </a:r>
            <a:endParaRPr lang="en-US" altLang="ko-KR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31" y="4793524"/>
            <a:ext cx="6894537" cy="10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Bellman-Ford Algorithm</a:t>
            </a:r>
            <a:endParaRPr lang="ko-KR" altLang="en-US" sz="48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/>
            <a:r>
              <a:rPr lang="ko-KR" altLang="en-US" b="1" dirty="0">
                <a:latin typeface="Comic Sans MS" panose="030F0702030302020204" pitchFamily="66" charset="0"/>
              </a:rPr>
              <a:t>▶ </a:t>
            </a:r>
            <a:r>
              <a:rPr lang="en-US" altLang="ko-KR" b="1" dirty="0">
                <a:latin typeface="Comic Sans MS" panose="030F0702030302020204" pitchFamily="66" charset="0"/>
              </a:rPr>
              <a:t>Dynamic Programming</a:t>
            </a: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>
              <a:latin typeface="Comic Sans MS" panose="030F0702030302020204" pitchFamily="66" charset="0"/>
              <a:cs typeface="Comic Sans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463800"/>
            <a:ext cx="7200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Bellman-Ford Algorithm</a:t>
            </a:r>
            <a:endParaRPr lang="ko-KR" altLang="en-US" sz="48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/>
            <a:r>
              <a:rPr lang="ko-KR" altLang="en-US" b="1" dirty="0">
                <a:latin typeface="Comic Sans MS" panose="030F0702030302020204" pitchFamily="66" charset="0"/>
              </a:rPr>
              <a:t>▶ </a:t>
            </a:r>
            <a:r>
              <a:rPr lang="en-US" altLang="ko-KR" b="1" dirty="0" smtClean="0">
                <a:latin typeface="Comic Sans MS" panose="030F0702030302020204" pitchFamily="66" charset="0"/>
              </a:rPr>
              <a:t>Bellman-Ford Algorithm</a:t>
            </a:r>
            <a:endParaRPr lang="en-US" altLang="ko-KR" dirty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endParaRPr lang="en-US" altLang="ko-KR" dirty="0" smtClean="0">
              <a:latin typeface="Comic Sans MS" panose="030F0702030302020204" pitchFamily="66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lang="en-US" altLang="ko-KR" dirty="0" smtClean="0">
                <a:latin typeface="Comic Sans MS" panose="030F0702030302020204" pitchFamily="66" charset="0"/>
                <a:cs typeface="Comic Sans MS"/>
              </a:rPr>
              <a:t>Dynamic Programming</a:t>
            </a:r>
            <a:r>
              <a:rPr lang="ko-KR" altLang="en-US" dirty="0" smtClean="0">
                <a:latin typeface="Comic Sans MS" panose="030F0702030302020204" pitchFamily="66" charset="0"/>
                <a:cs typeface="Comic Sans MS"/>
              </a:rPr>
              <a:t>에서 공간과 시간을 절약하는 알고리즘</a:t>
            </a:r>
            <a:endParaRPr lang="en-US" altLang="ko-KR" dirty="0">
              <a:latin typeface="Comic Sans MS" panose="030F0702030302020204" pitchFamily="66" charset="0"/>
              <a:cs typeface="Comic Sans M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99" y="2646536"/>
            <a:ext cx="6001201" cy="38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Comic Sans MS" panose="030F0702030302020204" pitchFamily="66" charset="0"/>
              </a:rPr>
              <a:t>1. 10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자리 이하의 두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의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Sequence Alignment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를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Linear 	Space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로 구현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입력은 표준 입력으로 두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순서대로 입력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- Gap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은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1,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Mismatches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는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2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로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Cost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 고정</a:t>
            </a: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최종 </a:t>
            </a:r>
            <a:r>
              <a:rPr lang="en-US" altLang="ko-KR" sz="2000" dirty="0" err="1" smtClean="0">
                <a:latin typeface="Comic Sans MS" panose="030F0702030302020204" pitchFamily="66" charset="0"/>
              </a:rPr>
              <a:t>ArrowPath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를 출력</a:t>
            </a:r>
            <a:endParaRPr lang="en-US" altLang="ko-KR" sz="2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Comic Sans MS" panose="030F0702030302020204" pitchFamily="66" charset="0"/>
              </a:rPr>
              <a:t>2. data10.txt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를 읽어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Bellman-Ford Algorithm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을 이용하여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s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에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	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서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t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까지의 최단거리를 구하여라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입력은 파일입출력을 이용</a:t>
            </a: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콘솔 창에 최단 거리 출력</a:t>
            </a: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보고서에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Path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그리기</a:t>
            </a:r>
            <a:endParaRPr lang="en-US" altLang="ko-KR" sz="2000" dirty="0" smtClean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2492896"/>
            <a:ext cx="2160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0 5</a:t>
            </a:r>
          </a:p>
          <a:p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0 1 3</a:t>
            </a:r>
          </a:p>
          <a:p>
            <a:r>
              <a:rPr lang="en-US" altLang="ko-KR" dirty="0" smtClean="0"/>
              <a:t>0 3 2</a:t>
            </a:r>
          </a:p>
          <a:p>
            <a:r>
              <a:rPr lang="en-US" altLang="ko-KR" dirty="0" smtClean="0"/>
              <a:t>0 4 -2</a:t>
            </a:r>
          </a:p>
          <a:p>
            <a:r>
              <a:rPr lang="en-US" altLang="ko-KR" dirty="0" smtClean="0"/>
              <a:t>1 5 7</a:t>
            </a:r>
          </a:p>
          <a:p>
            <a:r>
              <a:rPr lang="en-US" altLang="ko-KR" dirty="0" smtClean="0"/>
              <a:t>2 3 1</a:t>
            </a:r>
          </a:p>
          <a:p>
            <a:r>
              <a:rPr lang="en-US" altLang="ko-KR" dirty="0" smtClean="0"/>
              <a:t>2 4 3</a:t>
            </a:r>
          </a:p>
          <a:p>
            <a:r>
              <a:rPr lang="en-US" altLang="ko-KR" dirty="0" smtClean="0"/>
              <a:t>3 1 -9</a:t>
            </a:r>
          </a:p>
          <a:p>
            <a:r>
              <a:rPr lang="en-US" altLang="ko-KR" dirty="0" smtClean="0"/>
              <a:t>3 2 -2</a:t>
            </a:r>
          </a:p>
          <a:p>
            <a:r>
              <a:rPr lang="en-US" altLang="ko-KR" dirty="0" smtClean="0"/>
              <a:t>4 1 -3</a:t>
            </a:r>
          </a:p>
          <a:p>
            <a:r>
              <a:rPr lang="en-US" altLang="ko-KR" dirty="0" smtClean="0"/>
              <a:t>4 5 5</a:t>
            </a:r>
          </a:p>
          <a:p>
            <a:r>
              <a:rPr lang="en-US" altLang="ko-KR" dirty="0" smtClean="0"/>
              <a:t>5 3 -1</a:t>
            </a:r>
          </a:p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64288" y="2708920"/>
            <a:ext cx="82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7164288" y="2924944"/>
            <a:ext cx="82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28384" y="256490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Node </a:t>
            </a:r>
            <a:r>
              <a:rPr lang="ko-KR" altLang="en-US" sz="1100" dirty="0" smtClean="0"/>
              <a:t>개수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029159" y="279377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</a:t>
            </a:r>
            <a:r>
              <a:rPr lang="en-US" altLang="ko-KR" sz="1100" dirty="0" smtClean="0"/>
              <a:t> t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164288" y="3212976"/>
            <a:ext cx="82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8384" y="3082171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Edge </a:t>
            </a:r>
            <a:r>
              <a:rPr lang="ko-KR" altLang="en-US" sz="1100" dirty="0" smtClean="0"/>
              <a:t>개수</a:t>
            </a:r>
            <a:endParaRPr lang="ko-KR" altLang="en-US" sz="11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164288" y="3501008"/>
            <a:ext cx="216024" cy="2736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28384" y="4738355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Edge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234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87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44273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smtClean="0"/>
                        <a:t>hw09_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latin typeface="Comic Sans MS" panose="030F0702030302020204" pitchFamily="66" charset="0"/>
              </a:rPr>
              <a:t>▶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 Sequence Alignment in Linear Space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</a:t>
            </a:r>
            <a:r>
              <a:rPr lang="en-US" altLang="ko-KR" sz="2000" b="1" dirty="0">
                <a:latin typeface="Comic Sans MS" panose="030F0702030302020204" pitchFamily="66" charset="0"/>
              </a:rPr>
              <a:t>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Bellman-Ford Algorithm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latin typeface="Comic Sans MS" panose="030F0702030302020204" pitchFamily="66" charset="0"/>
              </a:rPr>
              <a:t>▶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Practice &amp; Homework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Comic Sans MS" panose="030F0702030302020204" pitchFamily="66" charset="0"/>
              </a:rPr>
              <a:t>▶ </a:t>
            </a:r>
            <a:r>
              <a:rPr lang="en-US" altLang="ko-KR" sz="2400" b="1" dirty="0" smtClean="0">
                <a:latin typeface="Comic Sans MS" panose="030F0702030302020204" pitchFamily="66" charset="0"/>
              </a:rPr>
              <a:t>Sequence Alignment</a:t>
            </a:r>
            <a:r>
              <a:rPr lang="ko-KR" altLang="en-US" sz="2400" b="1" dirty="0" smtClean="0">
                <a:latin typeface="Comic Sans MS" panose="030F0702030302020204" pitchFamily="66" charset="0"/>
              </a:rPr>
              <a:t>의 개요</a:t>
            </a:r>
            <a:endParaRPr lang="en-US" altLang="ko-KR" sz="2400" b="1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</a:rPr>
              <a:t>	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두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비교하여 최소 비용으로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alignment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를 찾는 방법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비용은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Gap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과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Mismatch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가 있음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Gap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은 하나의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Shift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했을 때 만들어지는 빈칸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  <a:endParaRPr lang="en-US" altLang="ko-KR" sz="2000" b="1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Mismatch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는 두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비교했을 때 다른 경우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0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sp>
        <p:nvSpPr>
          <p:cNvPr id="46" name="object 34"/>
          <p:cNvSpPr txBox="1"/>
          <p:nvPr/>
        </p:nvSpPr>
        <p:spPr>
          <a:xfrm>
            <a:off x="4933546" y="2385209"/>
            <a:ext cx="2066535" cy="533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20" dirty="0">
                <a:latin typeface="Comic Sans MS"/>
                <a:cs typeface="Comic Sans MS"/>
              </a:rPr>
              <a:t>6</a:t>
            </a:r>
            <a:r>
              <a:rPr sz="1600" spc="15" dirty="0" smtClean="0">
                <a:latin typeface="Comic Sans MS"/>
                <a:cs typeface="Comic Sans MS"/>
              </a:rPr>
              <a:t> mismatches,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1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gap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47" name="텍스트 개체 틀 2"/>
          <p:cNvSpPr txBox="1">
            <a:spLocks/>
          </p:cNvSpPr>
          <p:nvPr/>
        </p:nvSpPr>
        <p:spPr>
          <a:xfrm>
            <a:off x="609600" y="1752600"/>
            <a:ext cx="8229600" cy="477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err="1" smtClean="0">
                <a:latin typeface="Comic Sans MS" panose="030F0702030302020204" pitchFamily="66" charset="0"/>
              </a:rPr>
              <a:t>ocurrance</a:t>
            </a: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occurrence	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59067"/>
              </p:ext>
            </p:extLst>
          </p:nvPr>
        </p:nvGraphicFramePr>
        <p:xfrm>
          <a:off x="3446190" y="1589244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05918"/>
              </p:ext>
            </p:extLst>
          </p:nvPr>
        </p:nvGraphicFramePr>
        <p:xfrm>
          <a:off x="3451269" y="2042563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1244834510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62913256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286076924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865540813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2033227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19533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2784450073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86912023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7486176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494800710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6360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01869"/>
              </p:ext>
            </p:extLst>
          </p:nvPr>
        </p:nvGraphicFramePr>
        <p:xfrm>
          <a:off x="3451269" y="3081885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41596"/>
              </p:ext>
            </p:extLst>
          </p:nvPr>
        </p:nvGraphicFramePr>
        <p:xfrm>
          <a:off x="3446190" y="3530248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50" name="object 34"/>
          <p:cNvSpPr txBox="1"/>
          <p:nvPr/>
        </p:nvSpPr>
        <p:spPr>
          <a:xfrm>
            <a:off x="4933546" y="3940055"/>
            <a:ext cx="2066535" cy="533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20" dirty="0" smtClean="0">
                <a:latin typeface="Comic Sans MS"/>
                <a:cs typeface="Comic Sans MS"/>
              </a:rPr>
              <a:t>1</a:t>
            </a:r>
            <a:r>
              <a:rPr sz="1600" spc="15" dirty="0" smtClean="0">
                <a:latin typeface="Comic Sans MS"/>
                <a:cs typeface="Comic Sans MS"/>
              </a:rPr>
              <a:t> mismatch,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1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gap</a:t>
            </a:r>
            <a:endParaRPr sz="1600" dirty="0">
              <a:latin typeface="Comic Sans MS"/>
              <a:cs typeface="Comic Sans MS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21334"/>
              </p:ext>
            </p:extLst>
          </p:nvPr>
        </p:nvGraphicFramePr>
        <p:xfrm>
          <a:off x="3446188" y="4650125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57157"/>
              </p:ext>
            </p:extLst>
          </p:nvPr>
        </p:nvGraphicFramePr>
        <p:xfrm>
          <a:off x="3446188" y="5101686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55" name="object 34"/>
          <p:cNvSpPr txBox="1"/>
          <p:nvPr/>
        </p:nvSpPr>
        <p:spPr>
          <a:xfrm>
            <a:off x="4933546" y="5560144"/>
            <a:ext cx="2066535" cy="533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20" dirty="0">
                <a:latin typeface="Comic Sans MS"/>
                <a:cs typeface="Comic Sans MS"/>
              </a:rPr>
              <a:t>0</a:t>
            </a:r>
            <a:r>
              <a:rPr sz="1600" spc="15" dirty="0" smtClean="0">
                <a:latin typeface="Comic Sans MS"/>
                <a:cs typeface="Comic Sans MS"/>
              </a:rPr>
              <a:t> mismatch</a:t>
            </a:r>
            <a:r>
              <a:rPr lang="en-US" sz="1600" spc="15" dirty="0" smtClean="0">
                <a:latin typeface="Comic Sans MS"/>
                <a:cs typeface="Comic Sans MS"/>
              </a:rPr>
              <a:t>es</a:t>
            </a:r>
            <a:r>
              <a:rPr sz="1600" spc="15" dirty="0" smtClean="0">
                <a:latin typeface="Comic Sans MS"/>
                <a:cs typeface="Comic Sans MS"/>
              </a:rPr>
              <a:t>,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lang="en-US" sz="1600" spc="10" dirty="0" smtClean="0">
                <a:latin typeface="Comic Sans MS"/>
                <a:cs typeface="Comic Sans MS"/>
              </a:rPr>
              <a:t>3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gap</a:t>
            </a:r>
            <a:endParaRPr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392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77054"/>
              </p:ext>
            </p:extLst>
          </p:nvPr>
        </p:nvGraphicFramePr>
        <p:xfrm>
          <a:off x="2056454" y="3050850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9" name="텍스트 개체 틀 2"/>
          <p:cNvSpPr txBox="1">
            <a:spLocks/>
          </p:cNvSpPr>
          <p:nvPr/>
        </p:nvSpPr>
        <p:spPr>
          <a:xfrm>
            <a:off x="609600" y="1752600"/>
            <a:ext cx="8229600" cy="477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Gap penalty δ;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mismatch </a:t>
            </a:r>
            <a:r>
              <a:rPr lang="en-US" altLang="ko-KR" sz="2000" dirty="0">
                <a:latin typeface="Comic Sans MS" panose="030F0702030302020204" pitchFamily="66" charset="0"/>
              </a:rPr>
              <a:t>penalty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α</a:t>
            </a:r>
            <a:r>
              <a:rPr lang="en-US" altLang="ko-KR" sz="2000" baseline="-25000" dirty="0" err="1" smtClean="0">
                <a:latin typeface="Comic Sans MS" panose="030F0702030302020204" pitchFamily="66" charset="0"/>
              </a:rPr>
              <a:t>pq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;	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61892"/>
              </p:ext>
            </p:extLst>
          </p:nvPr>
        </p:nvGraphicFramePr>
        <p:xfrm>
          <a:off x="2056454" y="3509308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63110" y="382386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TC</a:t>
            </a:r>
            <a:r>
              <a:rPr lang="en-US" altLang="ko-KR" dirty="0" smtClean="0">
                <a:latin typeface="Comic Sans MS" panose="030F0702030302020204" pitchFamily="66" charset="0"/>
              </a:rPr>
              <a:t> + 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GT</a:t>
            </a:r>
            <a:r>
              <a:rPr lang="en-US" altLang="ko-KR" dirty="0" smtClean="0">
                <a:latin typeface="Comic Sans MS" panose="030F0702030302020204" pitchFamily="66" charset="0"/>
              </a:rPr>
              <a:t> + 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AG</a:t>
            </a:r>
            <a:r>
              <a:rPr lang="en-US" altLang="ko-KR" dirty="0" smtClean="0">
                <a:latin typeface="Comic Sans MS" panose="030F0702030302020204" pitchFamily="66" charset="0"/>
              </a:rPr>
              <a:t> + 2α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CA</a:t>
            </a:r>
            <a:endParaRPr lang="ko-KR" altLang="en-US" baseline="-25000" dirty="0">
              <a:latin typeface="Comic Sans MS" panose="030F0702030302020204" pitchFamily="66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17028"/>
              </p:ext>
            </p:extLst>
          </p:nvPr>
        </p:nvGraphicFramePr>
        <p:xfrm>
          <a:off x="2056454" y="4488231"/>
          <a:ext cx="5031096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21179172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32897"/>
              </p:ext>
            </p:extLst>
          </p:nvPr>
        </p:nvGraphicFramePr>
        <p:xfrm>
          <a:off x="2056454" y="4959413"/>
          <a:ext cx="5031096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21179172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9852" y="52744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mic Sans MS" panose="030F0702030302020204" pitchFamily="66" charset="0"/>
              </a:rPr>
              <a:t>2δ + 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CA</a:t>
            </a:r>
            <a:endParaRPr lang="ko-KR" altLang="en-US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1600" spc="10" dirty="0">
                <a:solidFill>
                  <a:srgbClr val="0048AA"/>
                </a:solidFill>
                <a:latin typeface="Comic Sans MS"/>
                <a:cs typeface="Comic Sans MS"/>
              </a:rPr>
              <a:t>Def. </a:t>
            </a:r>
            <a:r>
              <a:rPr lang="en-US" altLang="ko-KR" sz="1600" spc="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lang="en-US" altLang="ko-KR" sz="1600" spc="20" dirty="0">
                <a:latin typeface="Comic Sans MS"/>
                <a:cs typeface="Comic Sans MS"/>
              </a:rPr>
              <a:t>O</a:t>
            </a:r>
            <a:r>
              <a:rPr lang="en-US" altLang="ko-KR" sz="1600" spc="10" dirty="0">
                <a:latin typeface="Comic Sans MS"/>
                <a:cs typeface="Comic Sans MS"/>
              </a:rPr>
              <a:t>PT(</a:t>
            </a:r>
            <a:r>
              <a:rPr lang="en-US" altLang="ko-KR" sz="1600" spc="10" dirty="0" err="1">
                <a:latin typeface="Comic Sans MS"/>
                <a:cs typeface="Comic Sans MS"/>
              </a:rPr>
              <a:t>i</a:t>
            </a:r>
            <a:r>
              <a:rPr lang="en-US" altLang="ko-KR" sz="1600" spc="10" dirty="0">
                <a:latin typeface="Comic Sans MS"/>
                <a:cs typeface="Comic Sans MS"/>
              </a:rPr>
              <a:t>,</a:t>
            </a:r>
            <a:r>
              <a:rPr lang="en-US" altLang="ko-KR" sz="1600" spc="5" dirty="0">
                <a:latin typeface="Comic Sans MS"/>
                <a:cs typeface="Comic Sans MS"/>
              </a:rPr>
              <a:t> j) </a:t>
            </a:r>
            <a:r>
              <a:rPr lang="en-US" altLang="ko-KR" sz="1600" spc="10" dirty="0">
                <a:latin typeface="Comic Sans MS"/>
                <a:cs typeface="Comic Sans MS"/>
              </a:rPr>
              <a:t>=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strings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x</a:t>
            </a:r>
            <a:r>
              <a:rPr lang="en-US" altLang="ko-KR" sz="1600" spc="15" baseline="-25252" dirty="0">
                <a:latin typeface="Comic Sans MS"/>
                <a:cs typeface="Comic Sans MS"/>
              </a:rPr>
              <a:t>1 </a:t>
            </a:r>
            <a:r>
              <a:rPr lang="en-US" altLang="ko-KR" sz="1600" spc="-112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z="1600" baseline="-25252" dirty="0">
                <a:latin typeface="Comic Sans MS"/>
                <a:cs typeface="Comic Sans MS"/>
              </a:rPr>
              <a:t>2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10" dirty="0">
                <a:latin typeface="Comic Sans MS"/>
                <a:cs typeface="Comic Sans MS"/>
              </a:rPr>
              <a:t>x</a:t>
            </a:r>
            <a:r>
              <a:rPr lang="en-US" altLang="ko-KR" sz="1600" spc="15" baseline="-25252" dirty="0">
                <a:latin typeface="Comic Sans MS"/>
                <a:cs typeface="Comic Sans MS"/>
              </a:rPr>
              <a:t>i </a:t>
            </a:r>
            <a:r>
              <a:rPr lang="en-US" altLang="ko-KR" sz="1600" spc="-97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z="1600" baseline="-25252" dirty="0">
                <a:latin typeface="Comic Sans MS"/>
                <a:cs typeface="Comic Sans MS"/>
              </a:rPr>
              <a:t>1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y</a:t>
            </a:r>
            <a:r>
              <a:rPr lang="en-US" altLang="ko-KR" sz="1600" baseline="-25252" dirty="0">
                <a:latin typeface="Comic Sans MS"/>
                <a:cs typeface="Comic Sans MS"/>
              </a:rPr>
              <a:t>2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5" dirty="0" err="1">
                <a:latin typeface="Comic Sans MS"/>
                <a:cs typeface="Comic Sans MS"/>
              </a:rPr>
              <a:t>y</a:t>
            </a:r>
            <a:r>
              <a:rPr lang="en-US" altLang="ko-KR" sz="1600" spc="7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spc="5" dirty="0">
                <a:latin typeface="Comic Sans MS"/>
                <a:cs typeface="Comic Sans MS"/>
              </a:rPr>
              <a:t>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171450" indent="-106680">
              <a:lnSpc>
                <a:spcPct val="100000"/>
              </a:lnSpc>
              <a:spcBef>
                <a:spcPts val="225"/>
              </a:spcBef>
              <a:buSzPct val="31250"/>
              <a:buFont typeface="Arial"/>
              <a:buChar char="■"/>
              <a:tabLst>
                <a:tab pos="171450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Case</a:t>
            </a:r>
            <a:r>
              <a:rPr lang="en-US" altLang="ko-KR" sz="1600" spc="5" dirty="0">
                <a:latin typeface="Comic Sans MS"/>
                <a:cs typeface="Comic Sans MS"/>
              </a:rPr>
              <a:t> 1: </a:t>
            </a:r>
            <a:r>
              <a:rPr lang="en-US" altLang="ko-KR" sz="1600" spc="15" dirty="0">
                <a:latin typeface="Comic Sans MS"/>
                <a:cs typeface="Comic Sans MS"/>
              </a:rPr>
              <a:t> OPT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matches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5" dirty="0">
                <a:latin typeface="Comic Sans MS"/>
                <a:cs typeface="Comic Sans MS"/>
              </a:rPr>
              <a:t>x</a:t>
            </a:r>
            <a:r>
              <a:rPr lang="en-US" altLang="ko-KR" sz="1600" spc="15" baseline="-25252" dirty="0">
                <a:latin typeface="Comic Sans MS"/>
                <a:cs typeface="Comic Sans MS"/>
              </a:rPr>
              <a:t>i</a:t>
            </a:r>
            <a:r>
              <a:rPr lang="en-US" altLang="ko-KR" sz="1600" spc="10" dirty="0">
                <a:latin typeface="Comic Sans MS"/>
                <a:cs typeface="Comic Sans MS"/>
              </a:rPr>
              <a:t>-</a:t>
            </a:r>
            <a:r>
              <a:rPr lang="en-US" altLang="ko-KR" sz="1600" spc="5" dirty="0" err="1">
                <a:latin typeface="Comic Sans MS"/>
                <a:cs typeface="Comic Sans MS"/>
              </a:rPr>
              <a:t>y</a:t>
            </a:r>
            <a:r>
              <a:rPr lang="en-US" altLang="ko-KR" sz="1600" spc="-7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spc="5" dirty="0">
                <a:latin typeface="Comic Sans MS"/>
                <a:cs typeface="Comic Sans MS"/>
              </a:rPr>
              <a:t>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300355" marR="466090" lvl="1" indent="-76835">
              <a:lnSpc>
                <a:spcPct val="123800"/>
              </a:lnSpc>
              <a:spcBef>
                <a:spcPts val="10"/>
              </a:spcBef>
              <a:buSzPct val="75000"/>
              <a:buFont typeface="Comic Sans MS"/>
              <a:buChar char="–"/>
              <a:tabLst>
                <a:tab pos="300355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pay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mismatch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for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5" dirty="0">
                <a:latin typeface="Comic Sans MS"/>
                <a:cs typeface="Comic Sans MS"/>
              </a:rPr>
              <a:t>x</a:t>
            </a:r>
            <a:r>
              <a:rPr lang="en-US" altLang="ko-KR" sz="1600" spc="-7" baseline="-25252" dirty="0">
                <a:latin typeface="Comic Sans MS"/>
                <a:cs typeface="Comic Sans MS"/>
              </a:rPr>
              <a:t>i</a:t>
            </a:r>
            <a:r>
              <a:rPr lang="en-US" altLang="ko-KR" sz="1600" spc="10" dirty="0">
                <a:latin typeface="Comic Sans MS"/>
                <a:cs typeface="Comic Sans MS"/>
              </a:rPr>
              <a:t>-</a:t>
            </a:r>
            <a:r>
              <a:rPr lang="en-US" altLang="ko-KR" sz="1600" spc="15" dirty="0" err="1">
                <a:latin typeface="Comic Sans MS"/>
                <a:cs typeface="Comic Sans MS"/>
              </a:rPr>
              <a:t>y</a:t>
            </a:r>
            <a:r>
              <a:rPr lang="en-US" altLang="ko-KR" sz="1600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baseline="-25252" dirty="0">
                <a:latin typeface="Comic Sans MS"/>
                <a:cs typeface="Comic Sans MS"/>
              </a:rPr>
              <a:t>  </a:t>
            </a:r>
            <a:r>
              <a:rPr lang="en-US" altLang="ko-KR" sz="1600" spc="3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+ 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two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strings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04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x</a:t>
            </a:r>
            <a:r>
              <a:rPr lang="en-US" altLang="ko-KR" spc="-7" baseline="-23148" dirty="0">
                <a:latin typeface="Comic Sans MS"/>
                <a:cs typeface="Comic Sans MS"/>
              </a:rPr>
              <a:t>i-1</a:t>
            </a:r>
            <a:r>
              <a:rPr lang="en-US" altLang="ko-KR" spc="9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9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2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baseline="-23148" dirty="0">
                <a:latin typeface="Comic Sans MS"/>
                <a:cs typeface="Comic Sans MS"/>
              </a:rPr>
              <a:t>j</a:t>
            </a:r>
            <a:r>
              <a:rPr lang="en-US" altLang="ko-KR" spc="-7" baseline="-23148" dirty="0">
                <a:latin typeface="Comic Sans MS"/>
                <a:cs typeface="Comic Sans MS"/>
              </a:rPr>
              <a:t>-1</a:t>
            </a:r>
            <a:endParaRPr lang="en-US" altLang="ko-KR" baseline="-23148" dirty="0">
              <a:latin typeface="Comic Sans MS"/>
              <a:cs typeface="Comic Sans MS"/>
            </a:endParaRPr>
          </a:p>
          <a:p>
            <a:pPr marL="171450" indent="-106680">
              <a:lnSpc>
                <a:spcPct val="100000"/>
              </a:lnSpc>
              <a:spcBef>
                <a:spcPts val="225"/>
              </a:spcBef>
              <a:buSzPct val="31250"/>
              <a:buFont typeface="Arial"/>
              <a:buChar char="■"/>
              <a:tabLst>
                <a:tab pos="171450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Case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2a: </a:t>
            </a:r>
            <a:r>
              <a:rPr lang="en-US" altLang="ko-KR" sz="1600" spc="15" dirty="0">
                <a:latin typeface="Comic Sans MS"/>
                <a:cs typeface="Comic Sans MS"/>
              </a:rPr>
              <a:t> OPT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leaves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z="1600" baseline="-25252" dirty="0">
                <a:latin typeface="Comic Sans MS"/>
                <a:cs typeface="Comic Sans MS"/>
              </a:rPr>
              <a:t>i </a:t>
            </a:r>
            <a:r>
              <a:rPr lang="en-US" altLang="ko-KR" sz="1600" spc="-127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unmatched.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300355" lvl="1" indent="-76835">
              <a:lnSpc>
                <a:spcPct val="100000"/>
              </a:lnSpc>
              <a:spcBef>
                <a:spcPts val="235"/>
              </a:spcBef>
              <a:buSzPct val="75000"/>
              <a:buFont typeface="Comic Sans MS"/>
              <a:buChar char="–"/>
              <a:tabLst>
                <a:tab pos="300355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pay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gap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for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z="1600" baseline="-25252" dirty="0">
                <a:latin typeface="Comic Sans MS"/>
                <a:cs typeface="Comic Sans MS"/>
              </a:rPr>
              <a:t>i </a:t>
            </a:r>
            <a:r>
              <a:rPr lang="en-US" altLang="ko-KR" sz="1600" spc="-97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dirty="0">
                <a:latin typeface="Comic Sans MS"/>
                <a:cs typeface="Comic Sans MS"/>
              </a:rPr>
              <a:t>x</a:t>
            </a:r>
            <a:r>
              <a:rPr lang="en-US" altLang="ko-KR" baseline="-23148" dirty="0">
                <a:latin typeface="Comic Sans MS"/>
                <a:cs typeface="Comic Sans MS"/>
              </a:rPr>
              <a:t>i</a:t>
            </a:r>
            <a:r>
              <a:rPr lang="en-US" altLang="ko-KR" spc="-7" baseline="-23148" dirty="0">
                <a:latin typeface="Comic Sans MS"/>
                <a:cs typeface="Comic Sans MS"/>
              </a:rPr>
              <a:t>-1</a:t>
            </a:r>
            <a:r>
              <a:rPr lang="en-US" altLang="ko-KR" spc="112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12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</a:t>
            </a:r>
            <a:r>
              <a:rPr lang="en-US" altLang="ko-KR" sz="1600" spc="10" dirty="0">
                <a:latin typeface="Comic Sans MS"/>
                <a:cs typeface="Comic Sans MS"/>
              </a:rPr>
              <a:t> </a:t>
            </a:r>
            <a:r>
              <a:rPr lang="en-US" altLang="ko-KR" sz="1600" spc="20" dirty="0" err="1">
                <a:latin typeface="Comic Sans MS"/>
                <a:cs typeface="Comic Sans MS"/>
              </a:rPr>
              <a:t>y</a:t>
            </a:r>
            <a:r>
              <a:rPr lang="en-US" altLang="ko-KR" spc="-7" baseline="-23148" dirty="0" err="1">
                <a:latin typeface="Comic Sans MS"/>
                <a:cs typeface="Comic Sans MS"/>
              </a:rPr>
              <a:t>j</a:t>
            </a:r>
            <a:endParaRPr lang="en-US" altLang="ko-KR" baseline="-23148" dirty="0">
              <a:latin typeface="Comic Sans MS"/>
              <a:cs typeface="Comic Sans MS"/>
            </a:endParaRPr>
          </a:p>
          <a:p>
            <a:pPr marL="171450" indent="-106680">
              <a:lnSpc>
                <a:spcPct val="100000"/>
              </a:lnSpc>
              <a:spcBef>
                <a:spcPts val="225"/>
              </a:spcBef>
              <a:buSzPct val="31250"/>
              <a:buFont typeface="Arial"/>
              <a:buChar char="■"/>
              <a:tabLst>
                <a:tab pos="171450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Case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2b:  </a:t>
            </a:r>
            <a:r>
              <a:rPr lang="en-US" altLang="ko-KR" sz="1600" spc="15" dirty="0">
                <a:latin typeface="Comic Sans MS"/>
                <a:cs typeface="Comic Sans MS"/>
              </a:rPr>
              <a:t>OPT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leaves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20" dirty="0" err="1">
                <a:latin typeface="Comic Sans MS"/>
                <a:cs typeface="Comic Sans MS"/>
              </a:rPr>
              <a:t>y</a:t>
            </a:r>
            <a:r>
              <a:rPr lang="en-US" altLang="ko-KR" sz="1600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-12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5" dirty="0">
                <a:latin typeface="Comic Sans MS"/>
                <a:cs typeface="Comic Sans MS"/>
              </a:rPr>
              <a:t>u</a:t>
            </a:r>
            <a:r>
              <a:rPr lang="en-US" altLang="ko-KR" sz="1600" spc="10" dirty="0">
                <a:latin typeface="Comic Sans MS"/>
                <a:cs typeface="Comic Sans MS"/>
              </a:rPr>
              <a:t>nmatched.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300355" lvl="1" indent="-76835">
              <a:lnSpc>
                <a:spcPct val="100000"/>
              </a:lnSpc>
              <a:spcBef>
                <a:spcPts val="225"/>
              </a:spcBef>
              <a:buSzPct val="75000"/>
              <a:buFont typeface="Comic Sans MS"/>
              <a:buChar char="–"/>
              <a:tabLst>
                <a:tab pos="300355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pay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gap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for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20" dirty="0" err="1">
                <a:latin typeface="Comic Sans MS"/>
                <a:cs typeface="Comic Sans MS"/>
              </a:rPr>
              <a:t>y</a:t>
            </a:r>
            <a:r>
              <a:rPr lang="en-US" altLang="ko-KR" sz="1600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04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x</a:t>
            </a:r>
            <a:r>
              <a:rPr lang="en-US" altLang="ko-KR" spc="-7" baseline="-23148" dirty="0">
                <a:latin typeface="Comic Sans MS"/>
                <a:cs typeface="Comic Sans MS"/>
              </a:rPr>
              <a:t>i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9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2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10" dirty="0" smtClean="0">
                <a:latin typeface="Comic Sans MS"/>
                <a:cs typeface="Comic Sans MS"/>
              </a:rPr>
              <a:t>y</a:t>
            </a:r>
            <a:r>
              <a:rPr lang="en-US" altLang="ko-KR" baseline="-23148" dirty="0" smtClean="0">
                <a:latin typeface="Comic Sans MS"/>
                <a:cs typeface="Comic Sans MS"/>
              </a:rPr>
              <a:t>j</a:t>
            </a:r>
            <a:r>
              <a:rPr lang="en-US" altLang="ko-KR" spc="-7" baseline="-23148" dirty="0" smtClean="0">
                <a:latin typeface="Comic Sans MS"/>
                <a:cs typeface="Comic Sans MS"/>
              </a:rPr>
              <a:t>-1</a:t>
            </a:r>
            <a:endParaRPr lang="en-US" altLang="ko-KR" baseline="-23148" dirty="0">
              <a:latin typeface="Comic Sans MS"/>
              <a:cs typeface="Comic Sans M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00" y="4437112"/>
            <a:ext cx="3825000" cy="13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pseudo Code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99" y="2464189"/>
            <a:ext cx="69680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/>
          <p:cNvSpPr/>
          <p:nvPr/>
        </p:nvSpPr>
        <p:spPr>
          <a:xfrm>
            <a:off x="1779313" y="1704395"/>
            <a:ext cx="5235227" cy="4278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Sequence Alignment:</a:t>
            </a:r>
          </a:p>
          <a:p>
            <a:r>
              <a:rPr lang="en-US" altLang="ko-KR" sz="3200" dirty="0" smtClean="0"/>
              <a:t>Linear Space</a:t>
            </a:r>
            <a:endParaRPr lang="ko-KR" altLang="en-US" sz="32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100000"/>
              </a:lnSpc>
            </a:pPr>
            <a:endParaRPr lang="en-US" altLang="ko-KR" sz="1400" dirty="0">
              <a:latin typeface="Comic Sans MS" panose="030F0702030302020204" pitchFamily="66" charset="0"/>
              <a:cs typeface="Comic Sans MS"/>
            </a:endParaRPr>
          </a:p>
        </p:txBody>
      </p:sp>
      <p:graphicFrame>
        <p:nvGraphicFramePr>
          <p:cNvPr id="12" name="object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84756"/>
              </p:ext>
            </p:extLst>
          </p:nvPr>
        </p:nvGraphicFramePr>
        <p:xfrm>
          <a:off x="1907704" y="2009461"/>
          <a:ext cx="4962820" cy="421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3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5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94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37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54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13"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9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01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8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4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96"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750"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700" b="1" spc="-11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sz="700" b="1" spc="0" dirty="0" smtClean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2693"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T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G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700" b="1" dirty="0" smtClean="0">
                          <a:latin typeface="Arial"/>
                          <a:cs typeface="Arial"/>
                        </a:rPr>
                        <a:t>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700" dirty="0" smtClean="0">
                          <a:latin typeface="Arial"/>
                          <a:cs typeface="Arial"/>
                        </a:rPr>
                        <a:t>x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07938" y="15197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n/2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889061"/>
            <a:ext cx="2304256" cy="1683955"/>
          </a:xfrm>
          <a:prstGeom prst="rect">
            <a:avLst/>
          </a:prstGeom>
          <a:noFill/>
          <a:ln w="1016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55776" y="3206494"/>
            <a:ext cx="2304256" cy="2022706"/>
          </a:xfrm>
          <a:prstGeom prst="rect">
            <a:avLst/>
          </a:prstGeom>
          <a:noFill/>
          <a:ln w="1016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Sequence Alignment:</a:t>
            </a:r>
          </a:p>
          <a:p>
            <a:r>
              <a:rPr lang="en-US" altLang="ko-KR" sz="3200" dirty="0" smtClean="0"/>
              <a:t>Linear Space</a:t>
            </a:r>
            <a:endParaRPr lang="ko-KR" altLang="en-US" sz="32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400" dirty="0"/>
              <a:t>• Define: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• </a:t>
            </a:r>
            <a:r>
              <a:rPr lang="en-US" altLang="ko-KR" b="1" dirty="0" err="1" smtClean="0"/>
              <a:t>AllYPrefixCosts</a:t>
            </a:r>
            <a:r>
              <a:rPr lang="en-US" altLang="ko-KR" dirty="0" smtClean="0"/>
              <a:t>(x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, y) = returns an array of the scores of</a:t>
            </a:r>
          </a:p>
          <a:p>
            <a:r>
              <a:rPr lang="en-US" altLang="ko-KR" dirty="0" smtClean="0"/>
              <a:t>  optimal </a:t>
            </a:r>
            <a:r>
              <a:rPr lang="en-US" altLang="ko-KR" dirty="0"/>
              <a:t>alignments between x[1..i] and all prefixes of Y.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• </a:t>
            </a:r>
            <a:r>
              <a:rPr lang="en-US" altLang="ko-KR" b="1" dirty="0" err="1"/>
              <a:t>AllYSuffixCosts</a:t>
            </a:r>
            <a:r>
              <a:rPr lang="en-US" altLang="ko-KR" dirty="0"/>
              <a:t>(x, </a:t>
            </a:r>
            <a:r>
              <a:rPr lang="en-US" altLang="ko-KR" dirty="0" err="1"/>
              <a:t>i</a:t>
            </a:r>
            <a:r>
              <a:rPr lang="en-US" altLang="ko-KR" dirty="0"/>
              <a:t>, y) = returns an array of the scores of</a:t>
            </a:r>
          </a:p>
          <a:p>
            <a:r>
              <a:rPr lang="en-US" altLang="ko-KR" dirty="0" smtClean="0"/>
              <a:t>  optimal </a:t>
            </a:r>
            <a:r>
              <a:rPr lang="en-US" altLang="ko-KR" dirty="0"/>
              <a:t>alignments between x[</a:t>
            </a:r>
            <a:r>
              <a:rPr lang="en-US" altLang="ko-KR" dirty="0" err="1"/>
              <a:t>i</a:t>
            </a:r>
            <a:r>
              <a:rPr lang="en-US" altLang="ko-KR" dirty="0"/>
              <a:t>..n] and all suffixes of y.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• </a:t>
            </a:r>
            <a:r>
              <a:rPr lang="en-US" altLang="ko-KR" dirty="0"/>
              <a:t>These are implemented as described in previous slides by returning</a:t>
            </a:r>
          </a:p>
          <a:p>
            <a:r>
              <a:rPr lang="en-US" altLang="ko-KR" dirty="0" smtClean="0"/>
              <a:t>  the </a:t>
            </a:r>
            <a:r>
              <a:rPr lang="en-US" altLang="ko-KR" dirty="0"/>
              <a:t>last row or last column of the DP matrix</a:t>
            </a:r>
            <a:r>
              <a:rPr lang="en-US" altLang="ko-KR" dirty="0" smtClean="0"/>
              <a:t>.</a:t>
            </a:r>
          </a:p>
          <a:p>
            <a:endParaRPr lang="en-US" altLang="ko-KR" sz="1400" dirty="0">
              <a:latin typeface="Comic Sans MS" panose="030F0702030302020204" pitchFamily="66" charset="0"/>
              <a:cs typeface="Comic Sans MS"/>
            </a:endParaRPr>
          </a:p>
          <a:p>
            <a:endParaRPr lang="en-US" altLang="ko-KR" sz="1400" dirty="0">
              <a:latin typeface="Comic Sans MS" panose="030F0702030302020204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35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8622</TotalTime>
  <Words>923</Words>
  <Application>Microsoft Office PowerPoint</Application>
  <PresentationFormat>화면 슬라이드 쇼(4:3)</PresentationFormat>
  <Paragraphs>345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휴먼둥근헤드라인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453</cp:revision>
  <dcterms:created xsi:type="dcterms:W3CDTF">2006-10-05T04:04:58Z</dcterms:created>
  <dcterms:modified xsi:type="dcterms:W3CDTF">2017-11-23T06:27:43Z</dcterms:modified>
</cp:coreProperties>
</file>