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05" r:id="rId3"/>
    <p:sldId id="622" r:id="rId4"/>
    <p:sldId id="623" r:id="rId5"/>
    <p:sldId id="624" r:id="rId6"/>
    <p:sldId id="625" r:id="rId7"/>
    <p:sldId id="626" r:id="rId8"/>
    <p:sldId id="627" r:id="rId9"/>
    <p:sldId id="642" r:id="rId10"/>
    <p:sldId id="644" r:id="rId11"/>
    <p:sldId id="64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EC6"/>
    <a:srgbClr val="C00000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592" autoAdjust="0"/>
  </p:normalViewPr>
  <p:slideViewPr>
    <p:cSldViewPr>
      <p:cViewPr varScale="1">
        <p:scale>
          <a:sx n="80" d="100"/>
          <a:sy n="80" d="100"/>
        </p:scale>
        <p:origin x="24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K=k1, k2 ,.. </a:t>
                </a:r>
                <a:r>
                  <a:rPr lang="ko-KR" altLang="en-US" dirty="0" smtClean="0"/>
                  <a:t>오름차순 정렬된 상태</a:t>
                </a:r>
                <a:endParaRPr lang="en-US" altLang="ko-KR" dirty="0" smtClean="0"/>
              </a:p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0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prstClr val="black"/>
                        </a:solidFill>
                        <a:latin typeface="Cambria Math"/>
                      </a:rPr>
                      <m:t>𝐸</m:t>
                    </m:r>
                    <m:r>
                      <a:rPr lang="en-US" altLang="ko-KR" sz="1200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200" i="1" smtClean="0">
                        <a:solidFill>
                          <a:prstClr val="black"/>
                        </a:solidFill>
                        <a:latin typeface="Cambria Math"/>
                      </a:rPr>
                      <m:t>𝑋</m:t>
                    </m:r>
                    <m:r>
                      <a:rPr lang="en-US" altLang="ko-KR" sz="120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200" dirty="0" smtClean="0">
                    <a:solidFill>
                      <a:prstClr val="black"/>
                    </a:solidFill>
                  </a:rPr>
                  <a:t> :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기대 검색 비용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(Expected search cost)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X = x1,</a:t>
                </a:r>
                <a:r>
                  <a:rPr lang="en-US" altLang="ko-KR" baseline="0" dirty="0" smtClean="0"/>
                  <a:t> x2, x3, ... , </a:t>
                </a:r>
                <a:r>
                  <a:rPr lang="en-US" altLang="ko-KR" baseline="0" dirty="0" err="1" smtClean="0"/>
                  <a:t>xn</a:t>
                </a:r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P = p1,</a:t>
                </a:r>
                <a:r>
                  <a:rPr lang="en-US" altLang="ko-KR" baseline="0" dirty="0" smtClean="0"/>
                  <a:t> p2, p3, ..., </a:t>
                </a:r>
                <a:r>
                  <a:rPr lang="en-US" altLang="ko-KR" baseline="0" dirty="0" err="1" smtClean="0"/>
                  <a:t>pn</a:t>
                </a:r>
                <a:endParaRPr lang="en-US" altLang="ko-KR" baseline="0" dirty="0" smtClean="0"/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이라고 할 때</a:t>
                </a:r>
                <a:r>
                  <a:rPr lang="en-US" altLang="ko-KR" baseline="0" dirty="0" smtClean="0"/>
                  <a:t>,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E(X) = x1p1 + x2p2 + x3p3 + ... + </a:t>
                </a:r>
                <a:r>
                  <a:rPr lang="en-US" altLang="ko-KR" baseline="0" dirty="0" err="1" smtClean="0"/>
                  <a:t>xnpn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이고</a:t>
                </a:r>
                <a:r>
                  <a:rPr lang="en-US" altLang="ko-KR" baseline="0" dirty="0" smtClean="0"/>
                  <a:t>,</a:t>
                </a:r>
              </a:p>
              <a:p>
                <a:r>
                  <a:rPr lang="ko-KR" altLang="en-US" baseline="0" dirty="0" smtClean="0"/>
                  <a:t>　이것은 평균 발생 빈도를 의미한다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그리고 </a:t>
                </a:r>
                <a:r>
                  <a:rPr lang="en-US" altLang="ko-KR" baseline="0" dirty="0" smtClean="0"/>
                  <a:t>E(X)</a:t>
                </a:r>
                <a:r>
                  <a:rPr lang="ko-KR" altLang="en-US" baseline="0" dirty="0" smtClean="0"/>
                  <a:t>가 최소값인 경우 </a:t>
                </a:r>
                <a:r>
                  <a:rPr lang="en-US" altLang="ko-KR" baseline="0" dirty="0" smtClean="0"/>
                  <a:t>Optimal BST</a:t>
                </a:r>
                <a:r>
                  <a:rPr lang="ko-KR" altLang="en-US" baseline="0" dirty="0" smtClean="0"/>
                  <a:t>라고 할 수 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en-US" altLang="ko-KR" sz="1200" i="0" smtClean="0">
                    <a:solidFill>
                      <a:prstClr val="black"/>
                    </a:solidFill>
                    <a:latin typeface="Cambria Math"/>
                  </a:rPr>
                  <a:t>𝐸(𝑋)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 :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기대 검색 비용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(Expected search cost)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X = x1,</a:t>
                </a:r>
                <a:r>
                  <a:rPr lang="en-US" altLang="ko-KR" baseline="0" dirty="0" smtClean="0"/>
                  <a:t> x2, x3, ... , </a:t>
                </a:r>
                <a:r>
                  <a:rPr lang="en-US" altLang="ko-KR" baseline="0" dirty="0" err="1" smtClean="0"/>
                  <a:t>xn</a:t>
                </a:r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P = p1,</a:t>
                </a:r>
                <a:r>
                  <a:rPr lang="en-US" altLang="ko-KR" baseline="0" dirty="0" smtClean="0"/>
                  <a:t> p2, p3, ..., </a:t>
                </a:r>
                <a:r>
                  <a:rPr lang="en-US" altLang="ko-KR" baseline="0" dirty="0" err="1" smtClean="0"/>
                  <a:t>pn</a:t>
                </a:r>
                <a:endParaRPr lang="en-US" altLang="ko-KR" baseline="0" dirty="0" smtClean="0"/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이라고 할 때</a:t>
                </a:r>
                <a:r>
                  <a:rPr lang="en-US" altLang="ko-KR" baseline="0" dirty="0" smtClean="0"/>
                  <a:t>,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E(X) = x1p1 + x2p2 + x3p3 + ... + </a:t>
                </a:r>
                <a:r>
                  <a:rPr lang="en-US" altLang="ko-KR" baseline="0" dirty="0" err="1" smtClean="0"/>
                  <a:t>xnpn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이고</a:t>
                </a:r>
                <a:r>
                  <a:rPr lang="en-US" altLang="ko-KR" baseline="0" dirty="0" smtClean="0"/>
                  <a:t>,</a:t>
                </a:r>
              </a:p>
              <a:p>
                <a:r>
                  <a:rPr lang="ko-KR" altLang="en-US" baseline="0" dirty="0" smtClean="0"/>
                  <a:t>　이것은 평균 발생 빈도를 의미한다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그리고 </a:t>
                </a:r>
                <a:r>
                  <a:rPr lang="en-US" altLang="ko-KR" baseline="0" dirty="0" smtClean="0"/>
                  <a:t>E(X)</a:t>
                </a:r>
                <a:r>
                  <a:rPr lang="ko-KR" altLang="en-US" baseline="0" dirty="0" smtClean="0"/>
                  <a:t>가 최소값인 경우 </a:t>
                </a:r>
                <a:r>
                  <a:rPr lang="en-US" altLang="ko-KR" baseline="0" dirty="0" smtClean="0"/>
                  <a:t>Optimal BST</a:t>
                </a:r>
                <a:r>
                  <a:rPr lang="ko-KR" altLang="en-US" baseline="0" dirty="0" smtClean="0"/>
                  <a:t>라고 할 수 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7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smtClean="0"/>
                  <a:t>▶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ko-KR" alt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와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,  </m:t>
                    </m:r>
                    <m:r>
                      <a:rPr lang="ko-KR" alt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그리고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𝑟𝑜𝑜𝑡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𝑗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w(</a:t>
                </a:r>
                <a:r>
                  <a:rPr lang="en-US" altLang="ko-KR" dirty="0" err="1" smtClean="0"/>
                  <a:t>i,j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 </a:t>
                </a:r>
                <a:r>
                  <a:rPr lang="en-US" altLang="ko-KR" dirty="0" err="1" smtClean="0"/>
                  <a:t>k_i</a:t>
                </a:r>
                <a:r>
                  <a:rPr lang="ko-KR" altLang="en-US" dirty="0" smtClean="0"/>
                  <a:t>부터 </a:t>
                </a:r>
                <a:r>
                  <a:rPr lang="en-US" altLang="ko-KR" dirty="0" err="1" smtClean="0"/>
                  <a:t>k_j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까지의</a:t>
                </a:r>
                <a:r>
                  <a:rPr lang="ko-KR" altLang="en-US" baseline="0" dirty="0" smtClean="0"/>
                  <a:t> 키로 구성되어 있는 </a:t>
                </a:r>
                <a:r>
                  <a:rPr lang="ko-KR" altLang="en-US" baseline="0" dirty="0" err="1" smtClean="0"/>
                  <a:t>트리에서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각각의 </a:t>
                </a:r>
                <a:r>
                  <a:rPr lang="en-US" altLang="ko-KR" baseline="0" dirty="0" smtClean="0"/>
                  <a:t>k</a:t>
                </a:r>
                <a:r>
                  <a:rPr lang="ko-KR" altLang="en-US" baseline="0" dirty="0" smtClean="0"/>
                  <a:t>에 대한 발생빈도 </a:t>
                </a:r>
                <a:r>
                  <a:rPr lang="en-US" altLang="ko-KR" baseline="0" dirty="0" smtClean="0"/>
                  <a:t>p</a:t>
                </a:r>
                <a:r>
                  <a:rPr lang="ko-KR" altLang="en-US" baseline="0" dirty="0" smtClean="0"/>
                  <a:t>의 총합을 나타낸다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err="1" smtClean="0"/>
                  <a:t>i~j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번까지의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값으로 구성된 어떤 </a:t>
                </a:r>
                <a:r>
                  <a:rPr lang="en-US" altLang="ko-KR" baseline="0" dirty="0" smtClean="0"/>
                  <a:t>Tree</a:t>
                </a:r>
                <a:r>
                  <a:rPr lang="ko-KR" altLang="en-US" baseline="0" dirty="0" smtClean="0"/>
                  <a:t>가 다른 </a:t>
                </a:r>
                <a:r>
                  <a:rPr lang="en-US" altLang="ko-KR" baseline="0" dirty="0" smtClean="0"/>
                  <a:t>Root Node</a:t>
                </a:r>
                <a:r>
                  <a:rPr lang="ko-KR" altLang="en-US" baseline="0" dirty="0" smtClean="0"/>
                  <a:t>의 </a:t>
                </a:r>
                <a:r>
                  <a:rPr lang="en-US" altLang="ko-KR" baseline="0" dirty="0" smtClean="0"/>
                  <a:t>Sub-Tree</a:t>
                </a:r>
                <a:r>
                  <a:rPr lang="ko-KR" altLang="en-US" baseline="0" dirty="0" smtClean="0"/>
                  <a:t>로 바뀔 때</a:t>
                </a:r>
                <a:r>
                  <a:rPr lang="en-US" altLang="ko-KR" baseline="0" dirty="0" smtClean="0"/>
                  <a:t>,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err="1" smtClean="0"/>
                  <a:t>k_i</a:t>
                </a:r>
                <a:r>
                  <a:rPr lang="en-US" altLang="ko-KR" baseline="0" dirty="0" smtClean="0"/>
                  <a:t> ~ </a:t>
                </a:r>
                <a:r>
                  <a:rPr lang="en-US" altLang="ko-KR" baseline="0" dirty="0" err="1" smtClean="0"/>
                  <a:t>k_j</a:t>
                </a:r>
                <a:r>
                  <a:rPr lang="ko-KR" altLang="en-US" baseline="0" dirty="0" smtClean="0"/>
                  <a:t>의 모든 </a:t>
                </a:r>
                <a:r>
                  <a:rPr lang="en-US" altLang="ko-KR" baseline="0" dirty="0" smtClean="0"/>
                  <a:t>key</a:t>
                </a:r>
                <a:r>
                  <a:rPr lang="ko-KR" altLang="en-US" baseline="0" dirty="0" smtClean="0"/>
                  <a:t>값의 </a:t>
                </a:r>
                <a:r>
                  <a:rPr lang="en-US" altLang="ko-KR" baseline="0" dirty="0" smtClean="0"/>
                  <a:t>depth</a:t>
                </a:r>
                <a:r>
                  <a:rPr lang="ko-KR" altLang="en-US" baseline="0" dirty="0" smtClean="0"/>
                  <a:t>가 </a:t>
                </a:r>
                <a:r>
                  <a:rPr lang="en-US" altLang="ko-KR" baseline="0" dirty="0" smtClean="0"/>
                  <a:t>1</a:t>
                </a:r>
                <a:r>
                  <a:rPr lang="ko-KR" altLang="en-US" baseline="0" dirty="0" smtClean="0"/>
                  <a:t>씩 증가하므로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결국</a:t>
                </a:r>
                <a:r>
                  <a:rPr lang="en-US" altLang="ko-KR" baseline="0" dirty="0" smtClean="0"/>
                  <a:t>, e(</a:t>
                </a:r>
                <a:r>
                  <a:rPr lang="en-US" altLang="ko-KR" baseline="0" dirty="0" err="1" smtClean="0"/>
                  <a:t>i,j</a:t>
                </a:r>
                <a:r>
                  <a:rPr lang="en-US" altLang="ko-KR" baseline="0" dirty="0" smtClean="0"/>
                  <a:t>)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w(</a:t>
                </a:r>
                <a:r>
                  <a:rPr lang="en-US" altLang="ko-KR" baseline="0" dirty="0" err="1" smtClean="0"/>
                  <a:t>i,j</a:t>
                </a:r>
                <a:r>
                  <a:rPr lang="en-US" altLang="ko-KR" baseline="0" dirty="0" smtClean="0"/>
                  <a:t>) </a:t>
                </a:r>
                <a:r>
                  <a:rPr lang="ko-KR" altLang="en-US" baseline="0" dirty="0" smtClean="0"/>
                  <a:t>만큼 증가하게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번째 식은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≤</a:t>
                </a:r>
                <a:r>
                  <a:rPr lang="en-US" altLang="ko-KR" dirty="0" smtClean="0"/>
                  <a:t>j </a:t>
                </a:r>
                <a:r>
                  <a:rPr lang="ko-KR" altLang="en-US" dirty="0" smtClean="0"/>
                  <a:t>인 경우에 해당하는 일반식이고</a:t>
                </a:r>
                <a:r>
                  <a:rPr lang="en-US" altLang="ko-KR" dirty="0" smtClean="0"/>
                  <a:t>,</a:t>
                </a:r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j = i-1</a:t>
                </a:r>
                <a:r>
                  <a:rPr lang="ko-KR" altLang="en-US" baseline="0" dirty="0" smtClean="0"/>
                  <a:t>인 경우라면 </a:t>
                </a:r>
                <a:r>
                  <a:rPr lang="en-US" altLang="ko-KR" baseline="0" dirty="0" smtClean="0"/>
                  <a:t>w[i,i-1] = q_i-1</a:t>
                </a:r>
                <a:r>
                  <a:rPr lang="ko-KR" altLang="en-US" baseline="0" dirty="0" smtClean="0"/>
                  <a:t>이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위 두 식이 이렇게 계산되는 이유는</a:t>
                </a:r>
                <a:r>
                  <a:rPr lang="en-US" altLang="ko-KR" baseline="0" dirty="0" smtClean="0"/>
                  <a:t>, w(</a:t>
                </a:r>
                <a:r>
                  <a:rPr lang="en-US" altLang="ko-KR" baseline="0" dirty="0" err="1" smtClean="0"/>
                  <a:t>i,j</a:t>
                </a:r>
                <a:r>
                  <a:rPr lang="en-US" altLang="ko-KR" baseline="0" dirty="0" smtClean="0"/>
                  <a:t>)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err="1" smtClean="0"/>
                  <a:t>i~j</a:t>
                </a:r>
                <a:r>
                  <a:rPr lang="ko-KR" altLang="en-US" baseline="0" dirty="0" smtClean="0"/>
                  <a:t>의 </a:t>
                </a:r>
                <a:r>
                  <a:rPr lang="en-US" altLang="ko-KR" baseline="0" dirty="0" smtClean="0"/>
                  <a:t>p</a:t>
                </a:r>
                <a:r>
                  <a:rPr lang="ko-KR" altLang="en-US" baseline="0" dirty="0" smtClean="0"/>
                  <a:t>값과 </a:t>
                </a:r>
                <a:r>
                  <a:rPr lang="en-US" altLang="ko-KR" baseline="0" dirty="0" smtClean="0"/>
                  <a:t>i-1~j</a:t>
                </a:r>
                <a:r>
                  <a:rPr lang="ko-KR" altLang="en-US" baseline="0" dirty="0" smtClean="0"/>
                  <a:t>의 </a:t>
                </a:r>
                <a:r>
                  <a:rPr lang="en-US" altLang="ko-KR" baseline="0" dirty="0" smtClean="0"/>
                  <a:t>q</a:t>
                </a:r>
                <a:r>
                  <a:rPr lang="ko-KR" altLang="en-US" baseline="0" dirty="0" smtClean="0"/>
                  <a:t>값의 합이기 때문이다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smtClean="0"/>
                  <a:t>▶ </a:t>
                </a:r>
                <a:r>
                  <a:rPr lang="en-US" altLang="ko-KR" sz="2000" b="0" i="0" smtClean="0">
                    <a:solidFill>
                      <a:prstClr val="black"/>
                    </a:solidFill>
                    <a:latin typeface="Cambria Math"/>
                  </a:rPr>
                  <a:t>𝑒</a:t>
                </a:r>
                <a:r>
                  <a:rPr lang="en-US" altLang="ko-KR" sz="2000" b="0" i="0" smtClean="0">
                    <a:solidFill>
                      <a:prstClr val="black"/>
                    </a:solidFill>
                    <a:latin typeface="Cambria Math"/>
                  </a:rPr>
                  <a:t>(𝑖,𝑗)</a:t>
                </a:r>
                <a:r>
                  <a:rPr lang="ko-KR" altLang="en-US" sz="2000" b="0" i="0" smtClean="0">
                    <a:solidFill>
                      <a:prstClr val="black"/>
                    </a:solidFill>
                    <a:latin typeface="Cambria Math"/>
                  </a:rPr>
                  <a:t>와</a:t>
                </a:r>
                <a:r>
                  <a:rPr lang="en-US" altLang="ko-KR" sz="2000" b="0" i="0" smtClean="0">
                    <a:solidFill>
                      <a:prstClr val="black"/>
                    </a:solidFill>
                    <a:latin typeface="Cambria Math"/>
                  </a:rPr>
                  <a:t>  𝑤(𝑖,𝑗),  </a:t>
                </a:r>
                <a:r>
                  <a:rPr lang="ko-KR" altLang="en-US" sz="2000" b="0" i="0" smtClean="0">
                    <a:solidFill>
                      <a:prstClr val="black"/>
                    </a:solidFill>
                    <a:latin typeface="Cambria Math"/>
                  </a:rPr>
                  <a:t>그리고</a:t>
                </a:r>
                <a:r>
                  <a:rPr lang="en-US" altLang="ko-KR" sz="2000" b="0" i="0" smtClean="0">
                    <a:solidFill>
                      <a:prstClr val="black"/>
                    </a:solidFill>
                    <a:latin typeface="Cambria Math"/>
                  </a:rPr>
                  <a:t> 𝑟𝑜𝑜𝑡(𝑖,𝑗)</a:t>
                </a:r>
                <a:endParaRPr lang="en-US" altLang="ko-KR" sz="200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번째 식은 </a:t>
                </a:r>
                <a:r>
                  <a:rPr lang="en-US" altLang="ko-KR" dirty="0" smtClean="0"/>
                  <a:t>j</a:t>
                </a:r>
                <a:r>
                  <a:rPr lang="en-US" altLang="ko-KR" baseline="0" dirty="0" smtClean="0"/>
                  <a:t> = i-1</a:t>
                </a:r>
                <a:r>
                  <a:rPr lang="ko-KR" altLang="en-US" baseline="0" dirty="0" smtClean="0"/>
                  <a:t>인 경우</a:t>
                </a:r>
                <a:r>
                  <a:rPr lang="en-US" altLang="ko-KR" baseline="0" dirty="0" smtClean="0"/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2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smtClean="0"/>
                  <a:t>▶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ko-KR" alt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와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,  </m:t>
                    </m:r>
                    <m:r>
                      <a:rPr lang="ko-KR" alt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그리고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𝑟𝑜𝑜𝑡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𝑗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k_i</a:t>
                </a:r>
                <a:r>
                  <a:rPr lang="ko-KR" altLang="en-US" dirty="0" smtClean="0"/>
                  <a:t>부터 </a:t>
                </a:r>
                <a:r>
                  <a:rPr lang="en-US" altLang="ko-KR" dirty="0" err="1" smtClean="0"/>
                  <a:t>k_j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까지를 계산한 발생 빈도의 최소값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root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,</a:t>
                </a:r>
                <a:r>
                  <a:rPr lang="en-US" altLang="ko-KR" baseline="0" dirty="0" smtClean="0"/>
                  <a:t> e(</a:t>
                </a:r>
                <a:r>
                  <a:rPr lang="en-US" altLang="ko-KR" baseline="0" dirty="0" err="1" smtClean="0"/>
                  <a:t>i,j</a:t>
                </a:r>
                <a:r>
                  <a:rPr lang="en-US" altLang="ko-KR" baseline="0" dirty="0" smtClean="0"/>
                  <a:t>)</a:t>
                </a:r>
                <a:r>
                  <a:rPr lang="ko-KR" altLang="en-US" baseline="0" dirty="0" smtClean="0"/>
                  <a:t>를 최소로 만드는 </a:t>
                </a:r>
                <a:r>
                  <a:rPr lang="en-US" altLang="ko-KR" baseline="0" dirty="0" err="1" smtClean="0"/>
                  <a:t>k_r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의 인덱스 </a:t>
                </a:r>
                <a:r>
                  <a:rPr lang="en-US" altLang="ko-KR" baseline="0" dirty="0" smtClean="0"/>
                  <a:t>r </a:t>
                </a:r>
                <a:r>
                  <a:rPr lang="ko-KR" altLang="en-US" baseline="0" dirty="0" smtClean="0"/>
                  <a:t>을 가리키며</a:t>
                </a:r>
                <a:r>
                  <a:rPr lang="en-US" altLang="ko-KR" baseline="0" dirty="0" smtClean="0"/>
                  <a:t>,</a:t>
                </a:r>
              </a:p>
              <a:p>
                <a:r>
                  <a:rPr lang="ko-KR" altLang="en-US" baseline="0" dirty="0" smtClean="0"/>
                  <a:t>　이 때</a:t>
                </a:r>
                <a:r>
                  <a:rPr lang="en-US" altLang="ko-KR" baseline="0" dirty="0" smtClean="0"/>
                  <a:t>, 1 </a:t>
                </a:r>
                <a:r>
                  <a:rPr lang="ko-KR" altLang="en-US" baseline="0" dirty="0" smtClean="0"/>
                  <a:t>≤</a:t>
                </a:r>
                <a:r>
                  <a:rPr lang="en-US" altLang="ko-KR" baseline="0" dirty="0" smtClean="0"/>
                  <a:t> i </a:t>
                </a:r>
                <a:r>
                  <a:rPr lang="ko-KR" altLang="en-US" baseline="0" dirty="0" smtClean="0"/>
                  <a:t>≤</a:t>
                </a:r>
                <a:r>
                  <a:rPr lang="en-US" altLang="ko-KR" baseline="0" dirty="0" smtClean="0"/>
                  <a:t> </a:t>
                </a:r>
                <a:r>
                  <a:rPr lang="en-US" altLang="ko-KR" baseline="0" dirty="0" smtClean="0"/>
                  <a:t>r </a:t>
                </a:r>
                <a:r>
                  <a:rPr lang="ko-KR" altLang="en-US" baseline="0" dirty="0" smtClean="0"/>
                  <a:t>≤</a:t>
                </a:r>
                <a:r>
                  <a:rPr lang="en-US" altLang="ko-KR" baseline="0" dirty="0" smtClean="0"/>
                  <a:t> j </a:t>
                </a:r>
                <a:r>
                  <a:rPr lang="ko-KR" altLang="en-US" baseline="0" dirty="0" smtClean="0"/>
                  <a:t>≤</a:t>
                </a:r>
                <a:r>
                  <a:rPr lang="en-US" altLang="ko-KR" baseline="0" dirty="0" smtClean="0"/>
                  <a:t> n </a:t>
                </a:r>
                <a:r>
                  <a:rPr lang="ko-KR" altLang="en-US" baseline="0" dirty="0" smtClean="0"/>
                  <a:t>이다</a:t>
                </a:r>
                <a:r>
                  <a:rPr lang="en-US" altLang="ko-KR" baseline="0" dirty="0" smtClean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smtClean="0"/>
                  <a:t>▶ </a:t>
                </a:r>
                <a:r>
                  <a:rPr lang="en-US" altLang="ko-KR" sz="2000" b="0" i="0" smtClean="0">
                    <a:solidFill>
                      <a:prstClr val="black"/>
                    </a:solidFill>
                    <a:latin typeface="Cambria Math"/>
                  </a:rPr>
                  <a:t>𝑒</a:t>
                </a:r>
                <a:r>
                  <a:rPr lang="en-US" altLang="ko-KR" sz="2000" b="0" i="0" smtClean="0">
                    <a:solidFill>
                      <a:prstClr val="black"/>
                    </a:solidFill>
                    <a:latin typeface="Cambria Math"/>
                  </a:rPr>
                  <a:t>(𝑖,𝑗)</a:t>
                </a:r>
                <a:r>
                  <a:rPr lang="ko-KR" altLang="en-US" sz="2000" b="0" i="0" smtClean="0">
                    <a:solidFill>
                      <a:prstClr val="black"/>
                    </a:solidFill>
                    <a:latin typeface="Cambria Math"/>
                  </a:rPr>
                  <a:t>와</a:t>
                </a:r>
                <a:r>
                  <a:rPr lang="en-US" altLang="ko-KR" sz="2000" b="0" i="0" smtClean="0">
                    <a:solidFill>
                      <a:prstClr val="black"/>
                    </a:solidFill>
                    <a:latin typeface="Cambria Math"/>
                  </a:rPr>
                  <a:t>  𝑤(𝑖,𝑗),  </a:t>
                </a:r>
                <a:r>
                  <a:rPr lang="ko-KR" altLang="en-US" sz="2000" b="0" i="0" smtClean="0">
                    <a:solidFill>
                      <a:prstClr val="black"/>
                    </a:solidFill>
                    <a:latin typeface="Cambria Math"/>
                  </a:rPr>
                  <a:t>그리고</a:t>
                </a:r>
                <a:r>
                  <a:rPr lang="en-US" altLang="ko-KR" sz="2000" b="0" i="0" smtClean="0">
                    <a:solidFill>
                      <a:prstClr val="black"/>
                    </a:solidFill>
                    <a:latin typeface="Cambria Math"/>
                  </a:rPr>
                  <a:t> 𝑟𝑜𝑜𝑡(𝑖,𝑗)</a:t>
                </a:r>
                <a:endParaRPr lang="en-US" altLang="ko-KR" sz="200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k_i</a:t>
                </a:r>
                <a:r>
                  <a:rPr lang="ko-KR" altLang="en-US" dirty="0" smtClean="0"/>
                  <a:t>부터 </a:t>
                </a:r>
                <a:r>
                  <a:rPr lang="en-US" altLang="ko-KR" dirty="0" err="1" smtClean="0"/>
                  <a:t>k_j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까지를 계산한 발생 빈도의 최소값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root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,</a:t>
                </a:r>
                <a:r>
                  <a:rPr lang="en-US" altLang="ko-KR" baseline="0" dirty="0" smtClean="0"/>
                  <a:t> e(</a:t>
                </a:r>
                <a:r>
                  <a:rPr lang="en-US" altLang="ko-KR" baseline="0" dirty="0" err="1" smtClean="0"/>
                  <a:t>i,j</a:t>
                </a:r>
                <a:r>
                  <a:rPr lang="en-US" altLang="ko-KR" baseline="0" dirty="0" smtClean="0"/>
                  <a:t>)</a:t>
                </a:r>
                <a:r>
                  <a:rPr lang="ko-KR" altLang="en-US" baseline="0" dirty="0" smtClean="0"/>
                  <a:t>를 최소로 만드는 </a:t>
                </a:r>
                <a:r>
                  <a:rPr lang="en-US" altLang="ko-KR" baseline="0" dirty="0" err="1" smtClean="0"/>
                  <a:t>k_r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의 인덱스 </a:t>
                </a:r>
                <a:r>
                  <a:rPr lang="en-US" altLang="ko-KR" baseline="0" dirty="0" smtClean="0"/>
                  <a:t>r </a:t>
                </a:r>
                <a:r>
                  <a:rPr lang="ko-KR" altLang="en-US" baseline="0" dirty="0" smtClean="0"/>
                  <a:t>을 가리키며</a:t>
                </a:r>
                <a:r>
                  <a:rPr lang="en-US" altLang="ko-KR" baseline="0" dirty="0" smtClean="0"/>
                  <a:t>,</a:t>
                </a:r>
              </a:p>
              <a:p>
                <a:r>
                  <a:rPr lang="ko-KR" altLang="en-US" baseline="0" dirty="0" smtClean="0"/>
                  <a:t>　이 때</a:t>
                </a:r>
                <a:r>
                  <a:rPr lang="en-US" altLang="ko-KR" baseline="0" dirty="0" smtClean="0"/>
                  <a:t>, 1 </a:t>
                </a:r>
                <a:r>
                  <a:rPr lang="ko-KR" altLang="en-US" baseline="0" dirty="0" smtClean="0"/>
                  <a:t>≤</a:t>
                </a:r>
                <a:r>
                  <a:rPr lang="en-US" altLang="ko-KR" baseline="0" dirty="0" smtClean="0"/>
                  <a:t> i </a:t>
                </a:r>
                <a:r>
                  <a:rPr lang="ko-KR" altLang="en-US" baseline="0" dirty="0" smtClean="0"/>
                  <a:t>≤</a:t>
                </a:r>
                <a:r>
                  <a:rPr lang="en-US" altLang="ko-KR" baseline="0" dirty="0" smtClean="0"/>
                  <a:t> k </a:t>
                </a:r>
                <a:r>
                  <a:rPr lang="ko-KR" altLang="en-US" baseline="0" dirty="0" smtClean="0"/>
                  <a:t>≤</a:t>
                </a:r>
                <a:r>
                  <a:rPr lang="en-US" altLang="ko-KR" baseline="0" dirty="0" smtClean="0"/>
                  <a:t> j </a:t>
                </a:r>
                <a:r>
                  <a:rPr lang="ko-KR" altLang="en-US" baseline="0" dirty="0" smtClean="0"/>
                  <a:t>≤</a:t>
                </a:r>
                <a:r>
                  <a:rPr lang="en-US" altLang="ko-KR" baseline="0" dirty="0" smtClean="0"/>
                  <a:t> n </a:t>
                </a:r>
                <a:r>
                  <a:rPr lang="ko-KR" altLang="en-US" baseline="0" dirty="0" smtClean="0"/>
                  <a:t>이다</a:t>
                </a:r>
                <a:r>
                  <a:rPr lang="en-US" altLang="ko-KR" baseline="0" dirty="0" smtClean="0"/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6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2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2017. 11. 30.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11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Dynamic Programming </a:t>
            </a: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7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89138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hw10_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07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3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</a:t>
                </a:r>
                <a:r>
                  <a:rPr lang="en-US" altLang="ko-KR" sz="2000" b="1" dirty="0" smtClean="0"/>
                  <a:t> Optimal Binary Search </a:t>
                </a:r>
                <a:r>
                  <a:rPr lang="en-US" altLang="ko-KR" sz="2000" b="1" dirty="0" smtClean="0"/>
                  <a:t>Tree</a:t>
                </a:r>
                <a:endParaRPr lang="en-US" altLang="ko-KR" sz="2000" dirty="0" smtClean="0">
                  <a:solidFill>
                    <a:prstClr val="black"/>
                  </a:solidFill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	– </a:t>
                </a:r>
                <a:r>
                  <a:rPr lang="ko-KR" altLang="en-US" sz="2000" dirty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20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2000" dirty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20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2000" dirty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sz="2000" dirty="0">
                  <a:solidFill>
                    <a:prstClr val="black"/>
                  </a:solidFill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>
                  <a:solidFill>
                    <a:prstClr val="black"/>
                  </a:solidFill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	–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𝐸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𝑋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 : </a:t>
                </a:r>
                <a:r>
                  <a:rPr lang="ko-KR" altLang="en-US" sz="2000" dirty="0">
                    <a:solidFill>
                      <a:prstClr val="black"/>
                    </a:solidFill>
                  </a:rPr>
                  <a:t>기대 검색 비용 </a:t>
                </a:r>
                <a:r>
                  <a:rPr lang="en-US" altLang="ko-KR" sz="2000" dirty="0">
                    <a:solidFill>
                      <a:prstClr val="black"/>
                    </a:solidFill>
                  </a:rPr>
                  <a:t>(Expected search cost)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>
                  <a:solidFill>
                    <a:prstClr val="black"/>
                  </a:solidFill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	–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ko-KR" altLang="en-US" sz="2000" i="1">
                        <a:solidFill>
                          <a:prstClr val="black"/>
                        </a:solidFill>
                        <a:latin typeface="Cambria Math"/>
                      </a:rPr>
                      <m:t>와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,  </m:t>
                    </m:r>
                    <m:r>
                      <a:rPr lang="ko-KR" altLang="en-US" sz="2000" i="1">
                        <a:solidFill>
                          <a:prstClr val="black"/>
                        </a:solidFill>
                        <a:latin typeface="Cambria Math"/>
                      </a:rPr>
                      <m:t>그리고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/>
                      </a:rPr>
                      <m:t>𝑟𝑜𝑜𝑡</m:t>
                    </m:r>
                    <m:d>
                      <m:d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altLang="ko-KR" sz="2000" dirty="0" smtClean="0">
                  <a:solidFill>
                    <a:prstClr val="black"/>
                  </a:solidFill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b="1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</a:t>
                </a:r>
                <a:r>
                  <a:rPr lang="en-US" altLang="ko-KR" sz="2000" b="1" dirty="0" smtClean="0"/>
                  <a:t> Practice &amp; Homework</a:t>
                </a:r>
                <a:endParaRPr lang="en-US" altLang="ko-KR" sz="2000" b="1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b="1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</p:txBody>
          </p:sp>
        </mc:Choice>
        <mc:Fallback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Optimal BST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4" y="1805156"/>
            <a:ext cx="3939048" cy="27580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2776"/>
            <a:ext cx="3542857" cy="35428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4" y="5406090"/>
            <a:ext cx="5081905" cy="9752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58" y="5490534"/>
            <a:ext cx="2469842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Optimal BST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46" y="3443963"/>
            <a:ext cx="3641905" cy="32253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9" y="1539174"/>
            <a:ext cx="7674921" cy="1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Optimal BST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4374603" cy="11555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57913"/>
            <a:ext cx="6916826" cy="363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320557"/>
            <a:ext cx="5441270" cy="4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Optimal BST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9" y="2060848"/>
            <a:ext cx="8245715" cy="2514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7" y="3645024"/>
            <a:ext cx="6681905" cy="3352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9" y="5140915"/>
            <a:ext cx="8450794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Optimal BST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8" y="1484784"/>
            <a:ext cx="7680001" cy="50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Optimal BST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8" y="1556432"/>
            <a:ext cx="7680001" cy="48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99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457200" algn="just">
              <a:spcBef>
                <a:spcPct val="20000"/>
              </a:spcBef>
              <a:buAutoNum type="arabicPeriod"/>
              <a:defRPr/>
            </a:pPr>
            <a:r>
              <a:rPr lang="en-US" altLang="ko-KR" sz="2000" b="1" dirty="0" smtClean="0"/>
              <a:t>p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q</a:t>
            </a:r>
            <a:r>
              <a:rPr lang="ko-KR" altLang="en-US" sz="2000" b="1" dirty="0" smtClean="0"/>
              <a:t>가 기입되어 있는 </a:t>
            </a:r>
            <a:r>
              <a:rPr lang="en-US" altLang="ko-KR" sz="2000" b="1" dirty="0" smtClean="0"/>
              <a:t>data11.txt </a:t>
            </a:r>
            <a:r>
              <a:rPr lang="ko-KR" altLang="en-US" sz="2000" b="1" dirty="0" smtClean="0"/>
              <a:t>파일을 읽고</a:t>
            </a:r>
            <a:r>
              <a:rPr lang="en-US" altLang="ko-KR" sz="2000" b="1" dirty="0" smtClean="0"/>
              <a:t>,</a:t>
            </a:r>
          </a:p>
          <a:p>
            <a:pPr marL="914400" lvl="1" indent="-457200" algn="just">
              <a:spcBef>
                <a:spcPct val="20000"/>
              </a:spcBef>
              <a:buAutoNum type="arabicPeriod"/>
              <a:defRPr/>
            </a:pP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동적 프로그래밍을 사용하여 최적 해</a:t>
            </a:r>
            <a:r>
              <a:rPr lang="en-US" altLang="ko-KR" sz="2000" b="1" dirty="0" smtClean="0"/>
              <a:t>(E)</a:t>
            </a:r>
            <a:r>
              <a:rPr lang="ko-KR" altLang="en-US" sz="2000" b="1" dirty="0" smtClean="0"/>
              <a:t>를 구하라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최적 해를 얻을 때의 </a:t>
            </a:r>
            <a:r>
              <a:rPr lang="en-US" altLang="ko-KR" sz="2000" b="1" dirty="0" smtClean="0"/>
              <a:t>Optimal BST</a:t>
            </a:r>
            <a:r>
              <a:rPr lang="ko-KR" altLang="en-US" sz="2000" b="1" dirty="0" smtClean="0"/>
              <a:t>를 보고서에 그려보라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반드시 동적 프로그래밍을 사용하여 구현한다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1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9340</TotalTime>
  <Words>190</Words>
  <Application>Microsoft Office PowerPoint</Application>
  <PresentationFormat>화면 슬라이드 쇼(4:3)</PresentationFormat>
  <Paragraphs>118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휴먼둥근헤드라인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430</cp:revision>
  <dcterms:created xsi:type="dcterms:W3CDTF">2006-10-05T04:04:58Z</dcterms:created>
  <dcterms:modified xsi:type="dcterms:W3CDTF">2017-11-30T06:32:52Z</dcterms:modified>
</cp:coreProperties>
</file>