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605" r:id="rId3"/>
    <p:sldId id="646" r:id="rId4"/>
    <p:sldId id="662" r:id="rId5"/>
    <p:sldId id="626" r:id="rId6"/>
    <p:sldId id="648" r:id="rId7"/>
    <p:sldId id="649" r:id="rId8"/>
    <p:sldId id="650" r:id="rId9"/>
    <p:sldId id="659" r:id="rId10"/>
    <p:sldId id="652" r:id="rId11"/>
    <p:sldId id="655" r:id="rId12"/>
    <p:sldId id="656" r:id="rId13"/>
    <p:sldId id="657" r:id="rId14"/>
    <p:sldId id="658" r:id="rId15"/>
    <p:sldId id="661" r:id="rId16"/>
    <p:sldId id="660" r:id="rId17"/>
    <p:sldId id="644" r:id="rId18"/>
    <p:sldId id="64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EC6"/>
    <a:srgbClr val="C00000"/>
    <a:srgbClr val="018E01"/>
    <a:srgbClr val="008600"/>
    <a:srgbClr val="009B9B"/>
    <a:srgbClr val="0000FF"/>
    <a:srgbClr val="9B1F13"/>
    <a:srgbClr val="C8F000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506" autoAdjust="0"/>
  </p:normalViewPr>
  <p:slideViewPr>
    <p:cSldViewPr>
      <p:cViewPr>
        <p:scale>
          <a:sx n="66" d="100"/>
          <a:sy n="66" d="100"/>
        </p:scale>
        <p:origin x="2886" y="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409FB-41A1-407B-8C47-FBB40A9E5BEE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0B863-C359-46DB-B05C-801735343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8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1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768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▶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𝑘_𝑖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와 가상 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𝑑_𝑖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),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그리고 발생 빈도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좌측 </a:t>
                </a:r>
                <a:r>
                  <a:rPr lang="en-US" altLang="ko-KR" dirty="0" smtClean="0"/>
                  <a:t>Tree : BST</a:t>
                </a:r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우측 </a:t>
                </a:r>
                <a:r>
                  <a:rPr lang="en-US" altLang="ko-KR" dirty="0" smtClean="0"/>
                  <a:t>Tree : Optimal BST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k</a:t>
                </a:r>
                <a:r>
                  <a:rPr lang="en-US" altLang="ko-KR" baseline="0" dirty="0" smtClean="0"/>
                  <a:t> : </a:t>
                </a:r>
                <a:r>
                  <a:rPr lang="ko-KR" altLang="en-US" baseline="0" dirty="0" smtClean="0"/>
                  <a:t>키</a:t>
                </a:r>
                <a:endParaRPr lang="en-US" altLang="ko-KR" baseline="0" dirty="0" smtClean="0"/>
              </a:p>
              <a:p>
                <a:r>
                  <a:rPr lang="ko-KR" altLang="en-US" baseline="0" dirty="0" smtClean="0"/>
                  <a:t>　</a:t>
                </a:r>
                <a:r>
                  <a:rPr lang="en-US" altLang="ko-KR" baseline="0" dirty="0" smtClean="0"/>
                  <a:t>- d : </a:t>
                </a:r>
                <a:r>
                  <a:rPr lang="ko-KR" altLang="en-US" baseline="0" dirty="0" smtClean="0"/>
                  <a:t>가상 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하나의 키 </a:t>
                </a:r>
                <a:r>
                  <a:rPr lang="en-US" altLang="ko-KR" baseline="0" dirty="0" err="1" smtClean="0"/>
                  <a:t>k_i</a:t>
                </a:r>
                <a:r>
                  <a:rPr lang="ko-KR" altLang="en-US" baseline="0" dirty="0" smtClean="0"/>
                  <a:t>는 </a:t>
                </a:r>
                <a:r>
                  <a:rPr lang="en-US" altLang="ko-KR" baseline="0" dirty="0" smtClean="0"/>
                  <a:t>left key</a:t>
                </a:r>
                <a:r>
                  <a:rPr lang="ko-KR" altLang="en-US" baseline="0" dirty="0" smtClean="0"/>
                  <a:t>와 </a:t>
                </a:r>
                <a:r>
                  <a:rPr lang="en-US" altLang="ko-KR" baseline="0" dirty="0" smtClean="0"/>
                  <a:t>right key</a:t>
                </a:r>
                <a:r>
                  <a:rPr lang="ko-KR" altLang="en-US" baseline="0" dirty="0" smtClean="0"/>
                  <a:t>를 가질 수 있는데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만약 이 </a:t>
                </a:r>
                <a:r>
                  <a:rPr lang="en-US" altLang="ko-KR" baseline="0" dirty="0" smtClean="0"/>
                  <a:t>child </a:t>
                </a:r>
                <a:r>
                  <a:rPr lang="ko-KR" altLang="en-US" baseline="0" dirty="0" smtClean="0"/>
                  <a:t>들이 </a:t>
                </a:r>
                <a:r>
                  <a:rPr lang="en-US" altLang="ko-KR" baseline="0" dirty="0" smtClean="0"/>
                  <a:t>null </a:t>
                </a:r>
                <a:r>
                  <a:rPr lang="ko-KR" altLang="en-US" baseline="0" dirty="0" smtClean="0"/>
                  <a:t>이라면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그 자리에 </a:t>
                </a:r>
                <a:r>
                  <a:rPr lang="en-US" altLang="ko-KR" baseline="0" dirty="0" smtClean="0"/>
                  <a:t>key </a:t>
                </a:r>
                <a:r>
                  <a:rPr lang="ko-KR" altLang="en-US" baseline="0" dirty="0" smtClean="0"/>
                  <a:t>대신 가상 키 </a:t>
                </a:r>
                <a:r>
                  <a:rPr lang="en-US" altLang="ko-KR" baseline="0" dirty="0" smtClean="0"/>
                  <a:t>d</a:t>
                </a:r>
                <a:r>
                  <a:rPr lang="ko-KR" altLang="en-US" baseline="0" dirty="0" smtClean="0"/>
                  <a:t>가 온다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이 경우</a:t>
                </a:r>
                <a:r>
                  <a:rPr lang="en-US" altLang="ko-KR" baseline="0" dirty="0" smtClean="0"/>
                  <a:t>, left child 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smtClean="0"/>
                  <a:t>d_(i-1)</a:t>
                </a:r>
                <a:r>
                  <a:rPr lang="ko-KR" altLang="en-US" baseline="0" dirty="0" smtClean="0"/>
                  <a:t>이 되고</a:t>
                </a:r>
                <a:r>
                  <a:rPr lang="en-US" altLang="ko-KR" baseline="0" dirty="0" smtClean="0"/>
                  <a:t>, right child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err="1" smtClean="0"/>
                  <a:t>d_i</a:t>
                </a:r>
                <a:r>
                  <a:rPr lang="ko-KR" altLang="en-US" baseline="0" dirty="0" smtClean="0"/>
                  <a:t>가 된다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p : </a:t>
                </a:r>
                <a:r>
                  <a:rPr lang="ko-KR" altLang="en-US" dirty="0" smtClean="0"/>
                  <a:t>키의 발생 빈도</a:t>
                </a:r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q : </a:t>
                </a:r>
                <a:r>
                  <a:rPr lang="ko-KR" altLang="en-US" dirty="0" smtClean="0"/>
                  <a:t>가상 키의 발생 빈도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26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▶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𝑘_𝑖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와 가상 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𝑑_𝑖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),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그리고 발생 빈도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좌측 </a:t>
                </a:r>
                <a:r>
                  <a:rPr lang="en-US" altLang="ko-KR" dirty="0" smtClean="0"/>
                  <a:t>Tree : BST</a:t>
                </a:r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우측 </a:t>
                </a:r>
                <a:r>
                  <a:rPr lang="en-US" altLang="ko-KR" dirty="0" smtClean="0"/>
                  <a:t>Tree : Optimal BST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k</a:t>
                </a:r>
                <a:r>
                  <a:rPr lang="en-US" altLang="ko-KR" baseline="0" dirty="0" smtClean="0"/>
                  <a:t> : </a:t>
                </a:r>
                <a:r>
                  <a:rPr lang="ko-KR" altLang="en-US" baseline="0" dirty="0" smtClean="0"/>
                  <a:t>키</a:t>
                </a:r>
                <a:endParaRPr lang="en-US" altLang="ko-KR" baseline="0" dirty="0" smtClean="0"/>
              </a:p>
              <a:p>
                <a:r>
                  <a:rPr lang="ko-KR" altLang="en-US" baseline="0" dirty="0" smtClean="0"/>
                  <a:t>　</a:t>
                </a:r>
                <a:r>
                  <a:rPr lang="en-US" altLang="ko-KR" baseline="0" dirty="0" smtClean="0"/>
                  <a:t>- d : </a:t>
                </a:r>
                <a:r>
                  <a:rPr lang="ko-KR" altLang="en-US" baseline="0" dirty="0" smtClean="0"/>
                  <a:t>가상 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하나의 키 </a:t>
                </a:r>
                <a:r>
                  <a:rPr lang="en-US" altLang="ko-KR" baseline="0" dirty="0" err="1" smtClean="0"/>
                  <a:t>k_i</a:t>
                </a:r>
                <a:r>
                  <a:rPr lang="ko-KR" altLang="en-US" baseline="0" dirty="0" smtClean="0"/>
                  <a:t>는 </a:t>
                </a:r>
                <a:r>
                  <a:rPr lang="en-US" altLang="ko-KR" baseline="0" dirty="0" smtClean="0"/>
                  <a:t>left key</a:t>
                </a:r>
                <a:r>
                  <a:rPr lang="ko-KR" altLang="en-US" baseline="0" dirty="0" smtClean="0"/>
                  <a:t>와 </a:t>
                </a:r>
                <a:r>
                  <a:rPr lang="en-US" altLang="ko-KR" baseline="0" dirty="0" smtClean="0"/>
                  <a:t>right key</a:t>
                </a:r>
                <a:r>
                  <a:rPr lang="ko-KR" altLang="en-US" baseline="0" dirty="0" smtClean="0"/>
                  <a:t>를 가질 수 있는데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만약 이 </a:t>
                </a:r>
                <a:r>
                  <a:rPr lang="en-US" altLang="ko-KR" baseline="0" dirty="0" smtClean="0"/>
                  <a:t>child </a:t>
                </a:r>
                <a:r>
                  <a:rPr lang="ko-KR" altLang="en-US" baseline="0" dirty="0" smtClean="0"/>
                  <a:t>들이 </a:t>
                </a:r>
                <a:r>
                  <a:rPr lang="en-US" altLang="ko-KR" baseline="0" dirty="0" smtClean="0"/>
                  <a:t>null </a:t>
                </a:r>
                <a:r>
                  <a:rPr lang="ko-KR" altLang="en-US" baseline="0" dirty="0" smtClean="0"/>
                  <a:t>이라면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그 자리에 </a:t>
                </a:r>
                <a:r>
                  <a:rPr lang="en-US" altLang="ko-KR" baseline="0" dirty="0" smtClean="0"/>
                  <a:t>key </a:t>
                </a:r>
                <a:r>
                  <a:rPr lang="ko-KR" altLang="en-US" baseline="0" dirty="0" smtClean="0"/>
                  <a:t>대신 가상 키 </a:t>
                </a:r>
                <a:r>
                  <a:rPr lang="en-US" altLang="ko-KR" baseline="0" dirty="0" smtClean="0"/>
                  <a:t>d</a:t>
                </a:r>
                <a:r>
                  <a:rPr lang="ko-KR" altLang="en-US" baseline="0" dirty="0" smtClean="0"/>
                  <a:t>가 온다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이 경우</a:t>
                </a:r>
                <a:r>
                  <a:rPr lang="en-US" altLang="ko-KR" baseline="0" dirty="0" smtClean="0"/>
                  <a:t>, left child 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smtClean="0"/>
                  <a:t>d_(i-1)</a:t>
                </a:r>
                <a:r>
                  <a:rPr lang="ko-KR" altLang="en-US" baseline="0" dirty="0" smtClean="0"/>
                  <a:t>이 되고</a:t>
                </a:r>
                <a:r>
                  <a:rPr lang="en-US" altLang="ko-KR" baseline="0" dirty="0" smtClean="0"/>
                  <a:t>, right child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err="1" smtClean="0"/>
                  <a:t>d_i</a:t>
                </a:r>
                <a:r>
                  <a:rPr lang="ko-KR" altLang="en-US" baseline="0" dirty="0" smtClean="0"/>
                  <a:t>가 된다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p : </a:t>
                </a:r>
                <a:r>
                  <a:rPr lang="ko-KR" altLang="en-US" dirty="0" smtClean="0"/>
                  <a:t>키의 발생 빈도</a:t>
                </a:r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q : </a:t>
                </a:r>
                <a:r>
                  <a:rPr lang="ko-KR" altLang="en-US" dirty="0" smtClean="0"/>
                  <a:t>가상 키의 발생 빈도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26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▶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𝑘_𝑖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와 가상 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𝑑_𝑖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),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그리고 발생 빈도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좌측 </a:t>
                </a:r>
                <a:r>
                  <a:rPr lang="en-US" altLang="ko-KR" dirty="0" smtClean="0"/>
                  <a:t>Tree : BST</a:t>
                </a:r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우측 </a:t>
                </a:r>
                <a:r>
                  <a:rPr lang="en-US" altLang="ko-KR" dirty="0" smtClean="0"/>
                  <a:t>Tree : Optimal BST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k</a:t>
                </a:r>
                <a:r>
                  <a:rPr lang="en-US" altLang="ko-KR" baseline="0" dirty="0" smtClean="0"/>
                  <a:t> : </a:t>
                </a:r>
                <a:r>
                  <a:rPr lang="ko-KR" altLang="en-US" baseline="0" dirty="0" smtClean="0"/>
                  <a:t>키</a:t>
                </a:r>
                <a:endParaRPr lang="en-US" altLang="ko-KR" baseline="0" dirty="0" smtClean="0"/>
              </a:p>
              <a:p>
                <a:r>
                  <a:rPr lang="ko-KR" altLang="en-US" baseline="0" dirty="0" smtClean="0"/>
                  <a:t>　</a:t>
                </a:r>
                <a:r>
                  <a:rPr lang="en-US" altLang="ko-KR" baseline="0" dirty="0" smtClean="0"/>
                  <a:t>- d : </a:t>
                </a:r>
                <a:r>
                  <a:rPr lang="ko-KR" altLang="en-US" baseline="0" dirty="0" smtClean="0"/>
                  <a:t>가상 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하나의 키 </a:t>
                </a:r>
                <a:r>
                  <a:rPr lang="en-US" altLang="ko-KR" baseline="0" dirty="0" err="1" smtClean="0"/>
                  <a:t>k_i</a:t>
                </a:r>
                <a:r>
                  <a:rPr lang="ko-KR" altLang="en-US" baseline="0" dirty="0" smtClean="0"/>
                  <a:t>는 </a:t>
                </a:r>
                <a:r>
                  <a:rPr lang="en-US" altLang="ko-KR" baseline="0" dirty="0" smtClean="0"/>
                  <a:t>left key</a:t>
                </a:r>
                <a:r>
                  <a:rPr lang="ko-KR" altLang="en-US" baseline="0" dirty="0" smtClean="0"/>
                  <a:t>와 </a:t>
                </a:r>
                <a:r>
                  <a:rPr lang="en-US" altLang="ko-KR" baseline="0" dirty="0" smtClean="0"/>
                  <a:t>right key</a:t>
                </a:r>
                <a:r>
                  <a:rPr lang="ko-KR" altLang="en-US" baseline="0" dirty="0" smtClean="0"/>
                  <a:t>를 가질 수 있는데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만약 이 </a:t>
                </a:r>
                <a:r>
                  <a:rPr lang="en-US" altLang="ko-KR" baseline="0" dirty="0" smtClean="0"/>
                  <a:t>child </a:t>
                </a:r>
                <a:r>
                  <a:rPr lang="ko-KR" altLang="en-US" baseline="0" dirty="0" smtClean="0"/>
                  <a:t>들이 </a:t>
                </a:r>
                <a:r>
                  <a:rPr lang="en-US" altLang="ko-KR" baseline="0" dirty="0" smtClean="0"/>
                  <a:t>null </a:t>
                </a:r>
                <a:r>
                  <a:rPr lang="ko-KR" altLang="en-US" baseline="0" dirty="0" smtClean="0"/>
                  <a:t>이라면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그 자리에 </a:t>
                </a:r>
                <a:r>
                  <a:rPr lang="en-US" altLang="ko-KR" baseline="0" dirty="0" smtClean="0"/>
                  <a:t>key </a:t>
                </a:r>
                <a:r>
                  <a:rPr lang="ko-KR" altLang="en-US" baseline="0" dirty="0" smtClean="0"/>
                  <a:t>대신 가상 키 </a:t>
                </a:r>
                <a:r>
                  <a:rPr lang="en-US" altLang="ko-KR" baseline="0" dirty="0" smtClean="0"/>
                  <a:t>d</a:t>
                </a:r>
                <a:r>
                  <a:rPr lang="ko-KR" altLang="en-US" baseline="0" dirty="0" smtClean="0"/>
                  <a:t>가 온다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이 경우</a:t>
                </a:r>
                <a:r>
                  <a:rPr lang="en-US" altLang="ko-KR" baseline="0" dirty="0" smtClean="0"/>
                  <a:t>, left child 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smtClean="0"/>
                  <a:t>d_(i-1)</a:t>
                </a:r>
                <a:r>
                  <a:rPr lang="ko-KR" altLang="en-US" baseline="0" dirty="0" smtClean="0"/>
                  <a:t>이 되고</a:t>
                </a:r>
                <a:r>
                  <a:rPr lang="en-US" altLang="ko-KR" baseline="0" dirty="0" smtClean="0"/>
                  <a:t>, right child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err="1" smtClean="0"/>
                  <a:t>d_i</a:t>
                </a:r>
                <a:r>
                  <a:rPr lang="ko-KR" altLang="en-US" baseline="0" dirty="0" smtClean="0"/>
                  <a:t>가 된다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p : </a:t>
                </a:r>
                <a:r>
                  <a:rPr lang="ko-KR" altLang="en-US" dirty="0" smtClean="0"/>
                  <a:t>키의 발생 빈도</a:t>
                </a:r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q : </a:t>
                </a:r>
                <a:r>
                  <a:rPr lang="ko-KR" altLang="en-US" dirty="0" smtClean="0"/>
                  <a:t>가상 키의 발생 빈도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020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▶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𝑘_𝑖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와 가상 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𝑑_𝑖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),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그리고 발생 빈도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좌측 </a:t>
                </a:r>
                <a:r>
                  <a:rPr lang="en-US" altLang="ko-KR" dirty="0" smtClean="0"/>
                  <a:t>Tree : BST</a:t>
                </a:r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우측 </a:t>
                </a:r>
                <a:r>
                  <a:rPr lang="en-US" altLang="ko-KR" dirty="0" smtClean="0"/>
                  <a:t>Tree : Optimal BST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k</a:t>
                </a:r>
                <a:r>
                  <a:rPr lang="en-US" altLang="ko-KR" baseline="0" dirty="0" smtClean="0"/>
                  <a:t> : </a:t>
                </a:r>
                <a:r>
                  <a:rPr lang="ko-KR" altLang="en-US" baseline="0" dirty="0" smtClean="0"/>
                  <a:t>키</a:t>
                </a:r>
                <a:endParaRPr lang="en-US" altLang="ko-KR" baseline="0" dirty="0" smtClean="0"/>
              </a:p>
              <a:p>
                <a:r>
                  <a:rPr lang="ko-KR" altLang="en-US" baseline="0" dirty="0" smtClean="0"/>
                  <a:t>　</a:t>
                </a:r>
                <a:r>
                  <a:rPr lang="en-US" altLang="ko-KR" baseline="0" dirty="0" smtClean="0"/>
                  <a:t>- d : </a:t>
                </a:r>
                <a:r>
                  <a:rPr lang="ko-KR" altLang="en-US" baseline="0" dirty="0" smtClean="0"/>
                  <a:t>가상 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하나의 키 </a:t>
                </a:r>
                <a:r>
                  <a:rPr lang="en-US" altLang="ko-KR" baseline="0" dirty="0" err="1" smtClean="0"/>
                  <a:t>k_i</a:t>
                </a:r>
                <a:r>
                  <a:rPr lang="ko-KR" altLang="en-US" baseline="0" dirty="0" smtClean="0"/>
                  <a:t>는 </a:t>
                </a:r>
                <a:r>
                  <a:rPr lang="en-US" altLang="ko-KR" baseline="0" dirty="0" smtClean="0"/>
                  <a:t>left key</a:t>
                </a:r>
                <a:r>
                  <a:rPr lang="ko-KR" altLang="en-US" baseline="0" dirty="0" smtClean="0"/>
                  <a:t>와 </a:t>
                </a:r>
                <a:r>
                  <a:rPr lang="en-US" altLang="ko-KR" baseline="0" dirty="0" smtClean="0"/>
                  <a:t>right key</a:t>
                </a:r>
                <a:r>
                  <a:rPr lang="ko-KR" altLang="en-US" baseline="0" dirty="0" smtClean="0"/>
                  <a:t>를 가질 수 있는데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만약 이 </a:t>
                </a:r>
                <a:r>
                  <a:rPr lang="en-US" altLang="ko-KR" baseline="0" dirty="0" smtClean="0"/>
                  <a:t>child </a:t>
                </a:r>
                <a:r>
                  <a:rPr lang="ko-KR" altLang="en-US" baseline="0" dirty="0" smtClean="0"/>
                  <a:t>들이 </a:t>
                </a:r>
                <a:r>
                  <a:rPr lang="en-US" altLang="ko-KR" baseline="0" dirty="0" smtClean="0"/>
                  <a:t>null </a:t>
                </a:r>
                <a:r>
                  <a:rPr lang="ko-KR" altLang="en-US" baseline="0" dirty="0" smtClean="0"/>
                  <a:t>이라면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그 자리에 </a:t>
                </a:r>
                <a:r>
                  <a:rPr lang="en-US" altLang="ko-KR" baseline="0" dirty="0" smtClean="0"/>
                  <a:t>key </a:t>
                </a:r>
                <a:r>
                  <a:rPr lang="ko-KR" altLang="en-US" baseline="0" dirty="0" smtClean="0"/>
                  <a:t>대신 가상 키 </a:t>
                </a:r>
                <a:r>
                  <a:rPr lang="en-US" altLang="ko-KR" baseline="0" dirty="0" smtClean="0"/>
                  <a:t>d</a:t>
                </a:r>
                <a:r>
                  <a:rPr lang="ko-KR" altLang="en-US" baseline="0" dirty="0" smtClean="0"/>
                  <a:t>가 온다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이 경우</a:t>
                </a:r>
                <a:r>
                  <a:rPr lang="en-US" altLang="ko-KR" baseline="0" dirty="0" smtClean="0"/>
                  <a:t>, left child 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smtClean="0"/>
                  <a:t>d_(i-1)</a:t>
                </a:r>
                <a:r>
                  <a:rPr lang="ko-KR" altLang="en-US" baseline="0" dirty="0" smtClean="0"/>
                  <a:t>이 되고</a:t>
                </a:r>
                <a:r>
                  <a:rPr lang="en-US" altLang="ko-KR" baseline="0" dirty="0" smtClean="0"/>
                  <a:t>, right child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err="1" smtClean="0"/>
                  <a:t>d_i</a:t>
                </a:r>
                <a:r>
                  <a:rPr lang="ko-KR" altLang="en-US" baseline="0" dirty="0" smtClean="0"/>
                  <a:t>가 된다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p : </a:t>
                </a:r>
                <a:r>
                  <a:rPr lang="ko-KR" altLang="en-US" dirty="0" smtClean="0"/>
                  <a:t>키의 발생 빈도</a:t>
                </a:r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q : </a:t>
                </a:r>
                <a:r>
                  <a:rPr lang="ko-KR" altLang="en-US" dirty="0" smtClean="0"/>
                  <a:t>가상 키의 발생 빈도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252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53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515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314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26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▶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𝑘_𝑖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와 가상 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𝑑_𝑖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),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그리고 발생 빈도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좌측 </a:t>
                </a:r>
                <a:r>
                  <a:rPr lang="en-US" altLang="ko-KR" dirty="0" smtClean="0"/>
                  <a:t>Tree : BST</a:t>
                </a:r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우측 </a:t>
                </a:r>
                <a:r>
                  <a:rPr lang="en-US" altLang="ko-KR" dirty="0" smtClean="0"/>
                  <a:t>Tree : Optimal BST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k</a:t>
                </a:r>
                <a:r>
                  <a:rPr lang="en-US" altLang="ko-KR" baseline="0" dirty="0" smtClean="0"/>
                  <a:t> : </a:t>
                </a:r>
                <a:r>
                  <a:rPr lang="ko-KR" altLang="en-US" baseline="0" dirty="0" smtClean="0"/>
                  <a:t>키</a:t>
                </a:r>
                <a:endParaRPr lang="en-US" altLang="ko-KR" baseline="0" dirty="0" smtClean="0"/>
              </a:p>
              <a:p>
                <a:r>
                  <a:rPr lang="ko-KR" altLang="en-US" baseline="0" dirty="0" smtClean="0"/>
                  <a:t>　</a:t>
                </a:r>
                <a:r>
                  <a:rPr lang="en-US" altLang="ko-KR" baseline="0" dirty="0" smtClean="0"/>
                  <a:t>- d : </a:t>
                </a:r>
                <a:r>
                  <a:rPr lang="ko-KR" altLang="en-US" baseline="0" dirty="0" smtClean="0"/>
                  <a:t>가상 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하나의 키 </a:t>
                </a:r>
                <a:r>
                  <a:rPr lang="en-US" altLang="ko-KR" baseline="0" dirty="0" err="1" smtClean="0"/>
                  <a:t>k_i</a:t>
                </a:r>
                <a:r>
                  <a:rPr lang="ko-KR" altLang="en-US" baseline="0" dirty="0" smtClean="0"/>
                  <a:t>는 </a:t>
                </a:r>
                <a:r>
                  <a:rPr lang="en-US" altLang="ko-KR" baseline="0" dirty="0" smtClean="0"/>
                  <a:t>left key</a:t>
                </a:r>
                <a:r>
                  <a:rPr lang="ko-KR" altLang="en-US" baseline="0" dirty="0" smtClean="0"/>
                  <a:t>와 </a:t>
                </a:r>
                <a:r>
                  <a:rPr lang="en-US" altLang="ko-KR" baseline="0" dirty="0" smtClean="0"/>
                  <a:t>right key</a:t>
                </a:r>
                <a:r>
                  <a:rPr lang="ko-KR" altLang="en-US" baseline="0" dirty="0" smtClean="0"/>
                  <a:t>를 가질 수 있는데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만약 이 </a:t>
                </a:r>
                <a:r>
                  <a:rPr lang="en-US" altLang="ko-KR" baseline="0" dirty="0" smtClean="0"/>
                  <a:t>child </a:t>
                </a:r>
                <a:r>
                  <a:rPr lang="ko-KR" altLang="en-US" baseline="0" dirty="0" smtClean="0"/>
                  <a:t>들이 </a:t>
                </a:r>
                <a:r>
                  <a:rPr lang="en-US" altLang="ko-KR" baseline="0" dirty="0" smtClean="0"/>
                  <a:t>null </a:t>
                </a:r>
                <a:r>
                  <a:rPr lang="ko-KR" altLang="en-US" baseline="0" dirty="0" smtClean="0"/>
                  <a:t>이라면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그 자리에 </a:t>
                </a:r>
                <a:r>
                  <a:rPr lang="en-US" altLang="ko-KR" baseline="0" dirty="0" smtClean="0"/>
                  <a:t>key </a:t>
                </a:r>
                <a:r>
                  <a:rPr lang="ko-KR" altLang="en-US" baseline="0" dirty="0" smtClean="0"/>
                  <a:t>대신 가상 키 </a:t>
                </a:r>
                <a:r>
                  <a:rPr lang="en-US" altLang="ko-KR" baseline="0" dirty="0" smtClean="0"/>
                  <a:t>d</a:t>
                </a:r>
                <a:r>
                  <a:rPr lang="ko-KR" altLang="en-US" baseline="0" dirty="0" smtClean="0"/>
                  <a:t>가 온다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이 경우</a:t>
                </a:r>
                <a:r>
                  <a:rPr lang="en-US" altLang="ko-KR" baseline="0" dirty="0" smtClean="0"/>
                  <a:t>, left child 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smtClean="0"/>
                  <a:t>d_(i-1)</a:t>
                </a:r>
                <a:r>
                  <a:rPr lang="ko-KR" altLang="en-US" baseline="0" dirty="0" smtClean="0"/>
                  <a:t>이 되고</a:t>
                </a:r>
                <a:r>
                  <a:rPr lang="en-US" altLang="ko-KR" baseline="0" dirty="0" smtClean="0"/>
                  <a:t>, right child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err="1" smtClean="0"/>
                  <a:t>d_i</a:t>
                </a:r>
                <a:r>
                  <a:rPr lang="ko-KR" altLang="en-US" baseline="0" dirty="0" smtClean="0"/>
                  <a:t>가 된다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p : </a:t>
                </a:r>
                <a:r>
                  <a:rPr lang="ko-KR" altLang="en-US" dirty="0" smtClean="0"/>
                  <a:t>키의 발생 빈도</a:t>
                </a:r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q : </a:t>
                </a:r>
                <a:r>
                  <a:rPr lang="ko-KR" altLang="en-US" dirty="0" smtClean="0"/>
                  <a:t>가상 키의 발생 빈도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361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▶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𝑘_𝑖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와 가상 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𝑑_𝑖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),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그리고 발생 빈도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좌측 </a:t>
                </a:r>
                <a:r>
                  <a:rPr lang="en-US" altLang="ko-KR" dirty="0" smtClean="0"/>
                  <a:t>Tree : BST</a:t>
                </a:r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우측 </a:t>
                </a:r>
                <a:r>
                  <a:rPr lang="en-US" altLang="ko-KR" dirty="0" smtClean="0"/>
                  <a:t>Tree : Optimal BST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k</a:t>
                </a:r>
                <a:r>
                  <a:rPr lang="en-US" altLang="ko-KR" baseline="0" dirty="0" smtClean="0"/>
                  <a:t> : </a:t>
                </a:r>
                <a:r>
                  <a:rPr lang="ko-KR" altLang="en-US" baseline="0" dirty="0" smtClean="0"/>
                  <a:t>키</a:t>
                </a:r>
                <a:endParaRPr lang="en-US" altLang="ko-KR" baseline="0" dirty="0" smtClean="0"/>
              </a:p>
              <a:p>
                <a:r>
                  <a:rPr lang="ko-KR" altLang="en-US" baseline="0" dirty="0" smtClean="0"/>
                  <a:t>　</a:t>
                </a:r>
                <a:r>
                  <a:rPr lang="en-US" altLang="ko-KR" baseline="0" dirty="0" smtClean="0"/>
                  <a:t>- d : </a:t>
                </a:r>
                <a:r>
                  <a:rPr lang="ko-KR" altLang="en-US" baseline="0" dirty="0" smtClean="0"/>
                  <a:t>가상 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하나의 키 </a:t>
                </a:r>
                <a:r>
                  <a:rPr lang="en-US" altLang="ko-KR" baseline="0" dirty="0" err="1" smtClean="0"/>
                  <a:t>k_i</a:t>
                </a:r>
                <a:r>
                  <a:rPr lang="ko-KR" altLang="en-US" baseline="0" dirty="0" smtClean="0"/>
                  <a:t>는 </a:t>
                </a:r>
                <a:r>
                  <a:rPr lang="en-US" altLang="ko-KR" baseline="0" dirty="0" smtClean="0"/>
                  <a:t>left key</a:t>
                </a:r>
                <a:r>
                  <a:rPr lang="ko-KR" altLang="en-US" baseline="0" dirty="0" smtClean="0"/>
                  <a:t>와 </a:t>
                </a:r>
                <a:r>
                  <a:rPr lang="en-US" altLang="ko-KR" baseline="0" dirty="0" smtClean="0"/>
                  <a:t>right key</a:t>
                </a:r>
                <a:r>
                  <a:rPr lang="ko-KR" altLang="en-US" baseline="0" dirty="0" smtClean="0"/>
                  <a:t>를 가질 수 있는데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만약 이 </a:t>
                </a:r>
                <a:r>
                  <a:rPr lang="en-US" altLang="ko-KR" baseline="0" dirty="0" smtClean="0"/>
                  <a:t>child </a:t>
                </a:r>
                <a:r>
                  <a:rPr lang="ko-KR" altLang="en-US" baseline="0" dirty="0" smtClean="0"/>
                  <a:t>들이 </a:t>
                </a:r>
                <a:r>
                  <a:rPr lang="en-US" altLang="ko-KR" baseline="0" dirty="0" smtClean="0"/>
                  <a:t>null </a:t>
                </a:r>
                <a:r>
                  <a:rPr lang="ko-KR" altLang="en-US" baseline="0" dirty="0" smtClean="0"/>
                  <a:t>이라면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그 자리에 </a:t>
                </a:r>
                <a:r>
                  <a:rPr lang="en-US" altLang="ko-KR" baseline="0" dirty="0" smtClean="0"/>
                  <a:t>key </a:t>
                </a:r>
                <a:r>
                  <a:rPr lang="ko-KR" altLang="en-US" baseline="0" dirty="0" smtClean="0"/>
                  <a:t>대신 가상 키 </a:t>
                </a:r>
                <a:r>
                  <a:rPr lang="en-US" altLang="ko-KR" baseline="0" dirty="0" smtClean="0"/>
                  <a:t>d</a:t>
                </a:r>
                <a:r>
                  <a:rPr lang="ko-KR" altLang="en-US" baseline="0" dirty="0" smtClean="0"/>
                  <a:t>가 온다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이 경우</a:t>
                </a:r>
                <a:r>
                  <a:rPr lang="en-US" altLang="ko-KR" baseline="0" dirty="0" smtClean="0"/>
                  <a:t>, left child 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smtClean="0"/>
                  <a:t>d_(i-1)</a:t>
                </a:r>
                <a:r>
                  <a:rPr lang="ko-KR" altLang="en-US" baseline="0" dirty="0" smtClean="0"/>
                  <a:t>이 되고</a:t>
                </a:r>
                <a:r>
                  <a:rPr lang="en-US" altLang="ko-KR" baseline="0" dirty="0" smtClean="0"/>
                  <a:t>, right child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err="1" smtClean="0"/>
                  <a:t>d_i</a:t>
                </a:r>
                <a:r>
                  <a:rPr lang="ko-KR" altLang="en-US" baseline="0" dirty="0" smtClean="0"/>
                  <a:t>가 된다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p : </a:t>
                </a:r>
                <a:r>
                  <a:rPr lang="ko-KR" altLang="en-US" dirty="0" smtClean="0"/>
                  <a:t>키의 발생 빈도</a:t>
                </a:r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q : </a:t>
                </a:r>
                <a:r>
                  <a:rPr lang="ko-KR" altLang="en-US" dirty="0" smtClean="0"/>
                  <a:t>가상 키의 발생 빈도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89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49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691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B1F13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850" b="1" kern="1200" spc="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8137" y="4245046"/>
            <a:ext cx="717426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100" dirty="0" smtClean="0">
                <a:solidFill>
                  <a:srgbClr val="C8C8C8"/>
                </a:solidFill>
                <a:latin typeface="맑은 고딕" pitchFamily="50" charset="-127"/>
                <a:ea typeface="맑은 고딕" pitchFamily="50" charset="-127"/>
              </a:rPr>
              <a:t>2017. </a:t>
            </a:r>
            <a:r>
              <a:rPr lang="en-US" altLang="ko-KR" sz="2000" b="1" spc="100" dirty="0" smtClean="0">
                <a:solidFill>
                  <a:srgbClr val="C8C8C8"/>
                </a:solidFill>
                <a:latin typeface="맑은 고딕" pitchFamily="50" charset="-127"/>
                <a:ea typeface="맑은 고딕" pitchFamily="50" charset="-127"/>
              </a:rPr>
              <a:t>12. 07.</a:t>
            </a:r>
            <a:endParaRPr lang="en-US" altLang="ko-KR" sz="2000" b="1" spc="100" dirty="0" smtClean="0">
              <a:solidFill>
                <a:srgbClr val="C8C8C8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2000" b="1" spc="100" dirty="0" smtClean="0">
              <a:solidFill>
                <a:srgbClr val="C8C8C8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b="1" spc="100" dirty="0">
                <a:solidFill>
                  <a:srgbClr val="C8C8C8"/>
                </a:solidFill>
              </a:rPr>
              <a:t>충남대학교 컴퓨터공학과 </a:t>
            </a:r>
            <a:r>
              <a:rPr lang="ko-KR" altLang="en-US" sz="2000" b="1" spc="100" dirty="0" smtClean="0">
                <a:solidFill>
                  <a:srgbClr val="C8C8C8"/>
                </a:solidFill>
              </a:rPr>
              <a:t>분산이동컴퓨팅 연구실</a:t>
            </a:r>
            <a:endParaRPr lang="en-US" altLang="ko-KR" sz="2000" b="1" spc="100" dirty="0">
              <a:solidFill>
                <a:srgbClr val="C8C8C8"/>
              </a:solidFill>
            </a:endParaRPr>
          </a:p>
          <a:p>
            <a:pPr algn="ctr"/>
            <a:endParaRPr lang="en-US" altLang="ko-KR" sz="500" b="1" spc="100" dirty="0">
              <a:solidFill>
                <a:srgbClr val="C8C8C8"/>
              </a:solidFill>
            </a:endParaRPr>
          </a:p>
          <a:p>
            <a:pPr algn="ctr"/>
            <a:r>
              <a:rPr lang="en-US" altLang="ko-KR" sz="2000" b="1" spc="100" dirty="0">
                <a:solidFill>
                  <a:srgbClr val="C8C8C8"/>
                </a:solidFill>
              </a:rPr>
              <a:t>TA</a:t>
            </a:r>
            <a:r>
              <a:rPr lang="ko-KR" altLang="en-US" sz="2000" b="1" spc="100" dirty="0">
                <a:solidFill>
                  <a:srgbClr val="C8C8C8"/>
                </a:solidFill>
              </a:rPr>
              <a:t> </a:t>
            </a:r>
            <a:r>
              <a:rPr lang="ko-KR" altLang="en-US" sz="2000" b="1" spc="100" dirty="0" smtClean="0">
                <a:solidFill>
                  <a:srgbClr val="C8C8C8"/>
                </a:solidFill>
              </a:rPr>
              <a:t>이정진</a:t>
            </a:r>
            <a:endParaRPr lang="ko-KR" altLang="en-US" sz="2000" b="1" spc="100" dirty="0">
              <a:solidFill>
                <a:srgbClr val="C8C8C8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96752"/>
            <a:ext cx="8229600" cy="27858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0" b="1" spc="200" dirty="0" smtClean="0">
                <a:solidFill>
                  <a:schemeClr val="tx1"/>
                </a:solidFill>
                <a:latin typeface="+mn-ea"/>
              </a:rPr>
              <a:t>알 고 리 즘</a:t>
            </a:r>
            <a:endParaRPr lang="ko-KR" altLang="en-US" sz="6000" b="1" spc="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340768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12</a:t>
            </a:r>
            <a:r>
              <a:rPr lang="ko-KR" altLang="en-US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주차 </a:t>
            </a:r>
            <a:r>
              <a:rPr lang="en-US" altLang="ko-KR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: BFS/DFS</a:t>
            </a:r>
            <a:endParaRPr lang="en-US" altLang="ko-KR" sz="2400" i="1" spc="-100" dirty="0" smtClean="0">
              <a:solidFill>
                <a:srgbClr val="C8C8C8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2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DFS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289" y="1209977"/>
            <a:ext cx="7093421" cy="55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269817"/>
            <a:ext cx="6932503" cy="518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0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314" y="1261166"/>
            <a:ext cx="6932503" cy="525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313" y="1238112"/>
            <a:ext cx="6918843" cy="528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7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79" y="1212646"/>
            <a:ext cx="6942564" cy="529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2"/>
              <p:cNvSpPr txBox="1">
                <a:spLocks/>
              </p:cNvSpPr>
              <p:nvPr/>
            </p:nvSpPr>
            <p:spPr>
              <a:xfrm>
                <a:off x="457200" y="1600200"/>
                <a:ext cx="8229600" cy="4997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914400" lvl="1" indent="-457200" algn="just">
                  <a:spcBef>
                    <a:spcPct val="20000"/>
                  </a:spcBef>
                  <a:buAutoNum type="arabicPeriod"/>
                  <a:defRPr/>
                </a:pPr>
                <a:r>
                  <a:rPr lang="en-US" altLang="ko-KR" sz="2000" b="1" dirty="0" smtClean="0"/>
                  <a:t>B</a:t>
                </a:r>
                <a:r>
                  <a:rPr lang="en-US" altLang="ko-KR" sz="2000" b="1" dirty="0" smtClean="0"/>
                  <a:t>FS</a:t>
                </a:r>
                <a:r>
                  <a:rPr lang="ko-KR" altLang="en-US" sz="2000" b="1" dirty="0" smtClean="0"/>
                  <a:t>을 사용하여 다음을 구하라</a:t>
                </a:r>
                <a:r>
                  <a:rPr lang="en-US" altLang="ko-KR" sz="2000" b="1" dirty="0" smtClean="0"/>
                  <a:t>.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b="1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000" dirty="0"/>
                  <a:t>　</a:t>
                </a:r>
                <a:r>
                  <a:rPr lang="en-US" altLang="ko-KR" sz="2000" b="1" dirty="0"/>
                  <a:t>- </a:t>
                </a:r>
                <a:r>
                  <a:rPr lang="ko-KR" altLang="en-US" sz="2000" b="1" dirty="0"/>
                  <a:t>그래프 정보는 입력으로 주지 않고 프로그램 시작 시 배열에 </a:t>
                </a:r>
                <a:r>
                  <a:rPr lang="en-US" altLang="ko-KR" sz="2000" b="1" dirty="0" smtClean="0"/>
                  <a:t>	</a:t>
                </a:r>
                <a:r>
                  <a:rPr lang="ko-KR" altLang="en-US" sz="2000" b="1" dirty="0" smtClean="0"/>
                  <a:t>저장해서 </a:t>
                </a:r>
                <a:r>
                  <a:rPr lang="ko-KR" altLang="en-US" sz="2000" b="1" dirty="0"/>
                  <a:t>사용한다</a:t>
                </a:r>
                <a:r>
                  <a:rPr lang="en-US" altLang="ko-KR" sz="2000" b="1" dirty="0" smtClean="0"/>
                  <a:t>.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000" dirty="0"/>
                  <a:t>　</a:t>
                </a:r>
                <a:r>
                  <a:rPr lang="en-US" altLang="ko-KR" sz="2000" b="1" dirty="0" smtClean="0"/>
                  <a:t>- </a:t>
                </a:r>
                <a:r>
                  <a:rPr lang="ko-KR" altLang="en-US" sz="2000" b="1" dirty="0" smtClean="0"/>
                  <a:t>각 정점의 부모 정점 </a:t>
                </a:r>
                <a14:m>
                  <m:oMath xmlns:m="http://schemas.openxmlformats.org/officeDocument/2006/math">
                    <m:r>
                      <a:rPr lang="ko-KR" altLang="en-US" sz="2000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ko-KR" altLang="en-US" sz="2000" b="1" dirty="0" smtClean="0"/>
                  <a:t>를 화면에 출력한다</a:t>
                </a:r>
                <a:r>
                  <a:rPr lang="en-US" altLang="ko-KR" sz="2000" b="1" dirty="0" smtClean="0"/>
                  <a:t>.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000" dirty="0"/>
                  <a:t>　</a:t>
                </a:r>
                <a:r>
                  <a:rPr lang="en-US" altLang="ko-KR" sz="2000" b="1" dirty="0"/>
                  <a:t>- </a:t>
                </a:r>
                <a:r>
                  <a:rPr lang="ko-KR" altLang="en-US" sz="2000" b="1" dirty="0" smtClean="0"/>
                  <a:t>각 정점의 비용 </a:t>
                </a:r>
                <a:r>
                  <a:rPr lang="en-US" altLang="ko-KR" sz="2000" b="1" dirty="0" smtClean="0"/>
                  <a:t>d</a:t>
                </a:r>
                <a:r>
                  <a:rPr lang="ko-KR" altLang="en-US" sz="2000" b="1" dirty="0" smtClean="0"/>
                  <a:t>를 화면에 출력한다</a:t>
                </a:r>
                <a:r>
                  <a:rPr lang="en-US" altLang="ko-KR" sz="2000" b="1" dirty="0" smtClean="0"/>
                  <a:t>.</a:t>
                </a:r>
                <a:r>
                  <a:rPr lang="ko-KR" altLang="en-US" sz="2000" dirty="0"/>
                  <a:t>　</a:t>
                </a:r>
                <a:endParaRPr lang="en-US" altLang="ko-KR" sz="2000" dirty="0" smtClean="0"/>
              </a:p>
            </p:txBody>
          </p:sp>
        </mc:Choice>
        <mc:Fallback>
          <p:sp>
            <p:nvSpPr>
              <p:cNvPr id="4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997152"/>
              </a:xfrm>
              <a:prstGeom prst="rect">
                <a:avLst/>
              </a:prstGeom>
              <a:blipFill>
                <a:blip r:embed="rId2"/>
                <a:stretch>
                  <a:fillRect t="-1465" r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/>
          <p:cNvGrpSpPr/>
          <p:nvPr/>
        </p:nvGrpSpPr>
        <p:grpSpPr>
          <a:xfrm>
            <a:off x="2172720" y="3955183"/>
            <a:ext cx="4380480" cy="2401167"/>
            <a:chOff x="-620414" y="2921745"/>
            <a:chExt cx="2672135" cy="144335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r="70322" b="51224"/>
            <a:stretch/>
          </p:blipFill>
          <p:spPr>
            <a:xfrm>
              <a:off x="-612575" y="2921745"/>
              <a:ext cx="2664296" cy="1443359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-620414" y="2929748"/>
              <a:ext cx="409370" cy="630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797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2"/>
              <p:cNvSpPr txBox="1">
                <a:spLocks/>
              </p:cNvSpPr>
              <p:nvPr/>
            </p:nvSpPr>
            <p:spPr>
              <a:xfrm>
                <a:off x="457200" y="1600200"/>
                <a:ext cx="8229600" cy="4997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914400" lvl="1" indent="-457200" algn="just">
                  <a:spcBef>
                    <a:spcPct val="20000"/>
                  </a:spcBef>
                  <a:buAutoNum type="arabicPeriod" startAt="2"/>
                  <a:defRPr/>
                </a:pPr>
                <a:r>
                  <a:rPr lang="en-US" altLang="ko-KR" sz="2000" b="1" dirty="0" smtClean="0"/>
                  <a:t>DFS</a:t>
                </a:r>
                <a:r>
                  <a:rPr lang="ko-KR" altLang="en-US" sz="2000" b="1" dirty="0" smtClean="0"/>
                  <a:t>을 사용하여 다음을 구하라</a:t>
                </a:r>
                <a:r>
                  <a:rPr lang="en-US" altLang="ko-KR" sz="2000" b="1" dirty="0" smtClean="0"/>
                  <a:t>.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b="1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000" dirty="0"/>
                  <a:t>　</a:t>
                </a:r>
                <a:r>
                  <a:rPr lang="en-US" altLang="ko-KR" sz="2000" b="1" dirty="0"/>
                  <a:t>- </a:t>
                </a:r>
                <a:r>
                  <a:rPr lang="ko-KR" altLang="en-US" sz="2000" b="1" dirty="0"/>
                  <a:t>그래프 정보는 입력으로 주지 않고 프로그램 시작 시 배열에 </a:t>
                </a:r>
                <a:r>
                  <a:rPr lang="en-US" altLang="ko-KR" sz="2000" b="1" dirty="0" smtClean="0"/>
                  <a:t>	</a:t>
                </a:r>
                <a:r>
                  <a:rPr lang="ko-KR" altLang="en-US" sz="2000" b="1" dirty="0" smtClean="0"/>
                  <a:t>저장해서 </a:t>
                </a:r>
                <a:r>
                  <a:rPr lang="ko-KR" altLang="en-US" sz="2000" b="1" dirty="0"/>
                  <a:t>사용한다</a:t>
                </a:r>
                <a:r>
                  <a:rPr lang="en-US" altLang="ko-KR" sz="2000" b="1" dirty="0" smtClean="0"/>
                  <a:t>.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000" dirty="0"/>
                  <a:t>　</a:t>
                </a:r>
                <a:r>
                  <a:rPr lang="en-US" altLang="ko-KR" sz="2000" b="1" dirty="0" smtClean="0"/>
                  <a:t>- </a:t>
                </a:r>
                <a:r>
                  <a:rPr lang="ko-KR" altLang="en-US" sz="2000" b="1" dirty="0" smtClean="0"/>
                  <a:t>각 정점의 부모 정점 </a:t>
                </a:r>
                <a14:m>
                  <m:oMath xmlns:m="http://schemas.openxmlformats.org/officeDocument/2006/math">
                    <m:r>
                      <a:rPr lang="ko-KR" altLang="en-US" sz="2000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ko-KR" altLang="en-US" sz="2000" b="1" dirty="0" smtClean="0"/>
                  <a:t>를 화면에 출력한다</a:t>
                </a:r>
                <a:r>
                  <a:rPr lang="en-US" altLang="ko-KR" sz="2000" b="1" dirty="0" smtClean="0"/>
                  <a:t>.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000" dirty="0"/>
                  <a:t>　</a:t>
                </a:r>
                <a:r>
                  <a:rPr lang="en-US" altLang="ko-KR" sz="2000" b="1" dirty="0"/>
                  <a:t>- </a:t>
                </a:r>
                <a:r>
                  <a:rPr lang="ko-KR" altLang="en-US" sz="2000" b="1" dirty="0" smtClean="0"/>
                  <a:t>각 정점이 발견된 시간 </a:t>
                </a:r>
                <a:r>
                  <a:rPr lang="en-US" altLang="ko-KR" sz="2000" b="1" dirty="0" err="1" smtClean="0"/>
                  <a:t>u.d</a:t>
                </a:r>
                <a:r>
                  <a:rPr lang="ko-KR" altLang="en-US" sz="2000" b="1" dirty="0" smtClean="0"/>
                  <a:t>와 탐색이 완료된 시간 </a:t>
                </a:r>
                <a:r>
                  <a:rPr lang="en-US" altLang="ko-KR" sz="2000" b="1" dirty="0" err="1" smtClean="0"/>
                  <a:t>u.f</a:t>
                </a:r>
                <a:r>
                  <a:rPr lang="ko-KR" altLang="en-US" sz="2000" b="1" dirty="0" smtClean="0"/>
                  <a:t>를 화면에 </a:t>
                </a:r>
                <a:r>
                  <a:rPr lang="en-US" altLang="ko-KR" sz="2000" b="1" dirty="0" smtClean="0"/>
                  <a:t>	</a:t>
                </a:r>
                <a:r>
                  <a:rPr lang="ko-KR" altLang="en-US" sz="2000" b="1" dirty="0" smtClean="0"/>
                  <a:t>출력한다</a:t>
                </a:r>
                <a:r>
                  <a:rPr lang="en-US" altLang="ko-KR" sz="2000" b="1" dirty="0" smtClean="0"/>
                  <a:t>.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000" dirty="0"/>
                  <a:t>　</a:t>
                </a:r>
                <a:endParaRPr lang="en-US" altLang="ko-KR" sz="2000" dirty="0" smtClean="0"/>
              </a:p>
            </p:txBody>
          </p:sp>
        </mc:Choice>
        <mc:Fallback>
          <p:sp>
            <p:nvSpPr>
              <p:cNvPr id="4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997152"/>
              </a:xfrm>
              <a:prstGeom prst="rect">
                <a:avLst/>
              </a:prstGeom>
              <a:blipFill>
                <a:blip r:embed="rId2"/>
                <a:stretch>
                  <a:fillRect t="-1465" r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51181" b="51429"/>
          <a:stretch/>
        </p:blipFill>
        <p:spPr>
          <a:xfrm>
            <a:off x="2879812" y="4202252"/>
            <a:ext cx="3384376" cy="251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1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0"/>
            <a:ext cx="85792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※ </a:t>
            </a:r>
            <a:r>
              <a:rPr lang="ko-KR" altLang="en-US" sz="2000" b="1" dirty="0" smtClean="0"/>
              <a:t>그 외 실습 과제 수행 중 유의 사항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</a:t>
            </a:r>
            <a:r>
              <a:rPr lang="ko-KR" altLang="en-US" sz="2000" dirty="0" err="1"/>
              <a:t>ａ．과제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제출은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사이버 캠퍼스에 과제 제출</a:t>
            </a:r>
            <a:r>
              <a:rPr lang="en-US" altLang="ko-KR" sz="2000" dirty="0" smtClean="0"/>
              <a:t>,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　　</a:t>
            </a:r>
            <a:r>
              <a:rPr lang="ko-KR" altLang="en-US" sz="2000" dirty="0" smtClean="0"/>
              <a:t>구현한 소스파일</a:t>
            </a:r>
            <a:r>
              <a:rPr lang="en-US" altLang="ko-KR" sz="2000" dirty="0" smtClean="0"/>
              <a:t>(.java)</a:t>
            </a:r>
            <a:r>
              <a:rPr lang="ko-KR" altLang="en-US" sz="2000" dirty="0" smtClean="0"/>
              <a:t>과 보고서를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zip</a:t>
            </a:r>
            <a:r>
              <a:rPr lang="ko-KR" altLang="en-US" sz="2000" dirty="0" smtClean="0"/>
              <a:t>으로 압축하여 보낼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　 　 </a:t>
            </a:r>
            <a:r>
              <a:rPr lang="en-US" altLang="ko-KR" sz="2000" dirty="0" smtClean="0"/>
              <a:t>(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폴더째로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압축하지 않도록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</a:t>
            </a:r>
            <a:r>
              <a:rPr lang="ko-KR" altLang="en-US" sz="2000" dirty="0" err="1" smtClean="0"/>
              <a:t>ｂ．과제</a:t>
            </a:r>
            <a:r>
              <a:rPr lang="ko-KR" altLang="en-US" sz="2000" dirty="0" smtClean="0"/>
              <a:t> 하나당 하나의 파일만 생성할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ｃ．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과제 평가는 별도의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input data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사용</a:t>
            </a:r>
            <a:r>
              <a:rPr lang="ko-KR" altLang="en-US" sz="2000" dirty="0" smtClean="0"/>
              <a:t>함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양식은 동일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</a:t>
            </a:r>
            <a:r>
              <a:rPr lang="en-US" altLang="ko-KR" sz="2000" dirty="0" smtClean="0"/>
              <a:t>d . </a:t>
            </a:r>
            <a:r>
              <a:rPr lang="ko-KR" altLang="en-US" sz="2000" dirty="0" smtClean="0"/>
              <a:t>코드에 대한 설명은 보고서에 적을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7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Practice / </a:t>
            </a:r>
            <a:r>
              <a:rPr lang="en-US" altLang="ko-KR" dirty="0" smtClean="0"/>
              <a:t>Homework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40169" y="423909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 평가 감점 사항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지연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수업 시작부터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50%</a:t>
                      </a:r>
                      <a:r>
                        <a:rPr lang="en-US" altLang="ko-KR" b="0" dirty="0" smtClean="0"/>
                        <a:t> / 1</a:t>
                      </a:r>
                      <a:r>
                        <a:rPr lang="ko-KR" altLang="en-US" b="0" dirty="0" smtClean="0"/>
                        <a:t>주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요구 사항 누락</a:t>
                      </a:r>
                      <a:r>
                        <a:rPr lang="en-US" altLang="ko-KR" b="1" baseline="0" dirty="0" smtClean="0"/>
                        <a:t> /</a:t>
                      </a:r>
                      <a:r>
                        <a:rPr lang="en-US" altLang="ko-KR" b="1" dirty="0" smtClean="0"/>
                        <a:t> </a:t>
                      </a:r>
                      <a:r>
                        <a:rPr lang="ko-KR" altLang="en-US" b="1" dirty="0" smtClean="0"/>
                        <a:t>결과값</a:t>
                      </a:r>
                      <a:r>
                        <a:rPr lang="en-US" altLang="ko-KR" b="1" dirty="0" smtClean="0"/>
                        <a:t> </a:t>
                      </a:r>
                      <a:r>
                        <a:rPr lang="ko-KR" altLang="en-US" b="1" dirty="0" smtClean="0"/>
                        <a:t>불일치</a:t>
                      </a:r>
                      <a:endParaRPr lang="en-US" altLang="ko-K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10 ~ 20%</a:t>
                      </a:r>
                      <a:r>
                        <a:rPr lang="en-US" altLang="ko-KR" b="0" dirty="0" smtClean="0"/>
                        <a:t> / 1</a:t>
                      </a:r>
                      <a:r>
                        <a:rPr lang="ko-KR" altLang="en-US" b="0" dirty="0" smtClean="0"/>
                        <a:t>개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코드 </a:t>
                      </a:r>
                      <a:r>
                        <a:rPr lang="en-US" altLang="ko-KR" b="1" dirty="0" smtClean="0"/>
                        <a:t>Error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50 ~ 100%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과제 </a:t>
                      </a:r>
                      <a:r>
                        <a:rPr lang="en-US" altLang="ko-KR" b="1" dirty="0" smtClean="0"/>
                        <a:t>Copy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 0</a:t>
                      </a:r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978308"/>
              </p:ext>
            </p:extLst>
          </p:nvPr>
        </p:nvGraphicFramePr>
        <p:xfrm>
          <a:off x="1542259" y="1700808"/>
          <a:ext cx="6096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 제출 안내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파일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JAVA</a:t>
                      </a:r>
                      <a:r>
                        <a:rPr lang="ko-KR" altLang="en-US" baseline="0" dirty="0" smtClean="0"/>
                        <a:t>코드 </a:t>
                      </a:r>
                      <a:r>
                        <a:rPr lang="en-US" altLang="ko-KR" baseline="0" dirty="0" smtClean="0"/>
                        <a:t>2</a:t>
                      </a:r>
                      <a:r>
                        <a:rPr lang="ko-KR" altLang="en-US" baseline="0" dirty="0" smtClean="0"/>
                        <a:t>개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보고서 파일 </a:t>
                      </a:r>
                      <a:r>
                        <a:rPr lang="en-US" altLang="ko-KR" baseline="0" dirty="0" smtClean="0"/>
                        <a:t>(1</a:t>
                      </a:r>
                      <a:r>
                        <a:rPr lang="ko-KR" altLang="en-US" baseline="0" dirty="0" smtClean="0"/>
                        <a:t>개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파일명</a:t>
                      </a:r>
                      <a:r>
                        <a:rPr lang="en-US" altLang="ko-KR" baseline="0" dirty="0" smtClean="0"/>
                        <a:t> : </a:t>
                      </a:r>
                      <a:r>
                        <a:rPr lang="en-US" altLang="ko-KR" baseline="0" dirty="0" smtClean="0"/>
                        <a:t>hw11_</a:t>
                      </a:r>
                      <a:r>
                        <a:rPr lang="ko-KR" altLang="en-US" baseline="0" dirty="0" smtClean="0"/>
                        <a:t>학번</a:t>
                      </a:r>
                      <a:r>
                        <a:rPr lang="en-US" altLang="ko-KR" baseline="0" dirty="0" smtClean="0"/>
                        <a:t>.*)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기한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14</a:t>
                      </a:r>
                      <a:r>
                        <a:rPr lang="ko-KR" altLang="en-US" dirty="0" smtClean="0"/>
                        <a:t>일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목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실습</a:t>
                      </a:r>
                      <a:r>
                        <a:rPr lang="ko-KR" altLang="en-US" b="1" baseline="0" dirty="0" smtClean="0">
                          <a:solidFill>
                            <a:srgbClr val="FF0000"/>
                          </a:solidFill>
                        </a:rPr>
                        <a:t> 수업 시간 </a:t>
                      </a:r>
                      <a:r>
                        <a:rPr lang="ko-KR" altLang="en-US" b="1" baseline="0" dirty="0" smtClean="0">
                          <a:solidFill>
                            <a:srgbClr val="FF0000"/>
                          </a:solidFill>
                        </a:rPr>
                        <a:t>전까지</a:t>
                      </a:r>
                      <a:endParaRPr lang="en-US" altLang="ko-KR" b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추가 제출 기한 없음</a:t>
                      </a: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!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33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/>
              <a:t>▶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/>
              <a:t>BFS(Breadth-first search)</a:t>
            </a:r>
            <a:endParaRPr lang="en-US" altLang="ko-KR" sz="2000" dirty="0" smtClean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/>
              <a:t>▶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DFS(Depth-first search)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/>
              <a:t>▶</a:t>
            </a:r>
            <a:r>
              <a:rPr lang="en-US" altLang="ko-KR" sz="2000" b="1" dirty="0" smtClean="0"/>
              <a:t> Practice &amp; Homework</a:t>
            </a:r>
            <a:endParaRPr lang="en-US" altLang="ko-KR" sz="2000" b="1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4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/>
              <a:t>▶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/>
              <a:t>BFS(Breath-first search)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/>
          </a:p>
          <a:p>
            <a:pPr marL="800100" lvl="1" indent="-342900" algn="just">
              <a:spcBef>
                <a:spcPct val="20000"/>
              </a:spcBef>
              <a:buFontTx/>
              <a:buChar char="-"/>
              <a:defRPr/>
            </a:pPr>
            <a:r>
              <a:rPr lang="ko-KR" altLang="en-US" sz="2000" b="1" dirty="0" smtClean="0"/>
              <a:t>너비 우선 탐색</a:t>
            </a:r>
            <a:endParaRPr lang="en-US" altLang="ko-KR" sz="2000" b="1" dirty="0" smtClean="0"/>
          </a:p>
          <a:p>
            <a:pPr marL="800100" lvl="1" indent="-342900" algn="just">
              <a:spcBef>
                <a:spcPct val="20000"/>
              </a:spcBef>
              <a:buFontTx/>
              <a:buChar char="-"/>
              <a:defRPr/>
            </a:pPr>
            <a:r>
              <a:rPr lang="ko-KR" altLang="en-US" sz="2000" b="1" dirty="0" smtClean="0"/>
              <a:t>그래프 </a:t>
            </a:r>
            <a:r>
              <a:rPr lang="en-US" altLang="ko-KR" sz="2000" b="1" dirty="0" smtClean="0"/>
              <a:t>G = (V, E)</a:t>
            </a:r>
            <a:r>
              <a:rPr lang="ko-KR" altLang="en-US" sz="2000" b="1" dirty="0" smtClean="0"/>
              <a:t>에서 </a:t>
            </a:r>
            <a:r>
              <a:rPr lang="ko-KR" altLang="en-US" sz="2000" b="1" dirty="0" smtClean="0"/>
              <a:t>시작점 </a:t>
            </a:r>
            <a:r>
              <a:rPr lang="en-US" altLang="ko-KR" sz="2000" b="1" dirty="0" smtClean="0"/>
              <a:t>s</a:t>
            </a:r>
            <a:r>
              <a:rPr lang="ko-KR" altLang="en-US" sz="2000" b="1" dirty="0" smtClean="0"/>
              <a:t>로부터 도달할 수 있는 모든 정점을 발견하기 위해 그래프를 탐색</a:t>
            </a:r>
            <a:endParaRPr lang="en-US" altLang="ko-KR" sz="2000" b="1" dirty="0" smtClean="0"/>
          </a:p>
          <a:p>
            <a:pPr marL="800100" lvl="1" indent="-342900" algn="just">
              <a:spcBef>
                <a:spcPct val="20000"/>
              </a:spcBef>
              <a:buFontTx/>
              <a:buChar char="-"/>
              <a:defRPr/>
            </a:pPr>
            <a:r>
              <a:rPr lang="en-US" altLang="ko-KR" sz="2000" b="1" dirty="0" smtClean="0"/>
              <a:t>S</a:t>
            </a:r>
            <a:r>
              <a:rPr lang="ko-KR" altLang="en-US" sz="2000" b="1" dirty="0" smtClean="0"/>
              <a:t>로부터 도달할 수 있는 각 정점까지의 가장 적은 간선 비용을 계산</a:t>
            </a:r>
            <a:endParaRPr lang="en-US" altLang="ko-KR" sz="2000" b="1" dirty="0" smtClean="0"/>
          </a:p>
          <a:p>
            <a:pPr marL="800100" lvl="1" indent="-342900" algn="just">
              <a:spcBef>
                <a:spcPct val="20000"/>
              </a:spcBef>
              <a:buFontTx/>
              <a:buChar char="-"/>
              <a:defRPr/>
            </a:pPr>
            <a:r>
              <a:rPr lang="en-US" altLang="ko-KR" sz="2000" b="1" dirty="0" smtClean="0"/>
              <a:t>S</a:t>
            </a:r>
            <a:r>
              <a:rPr lang="ko-KR" altLang="en-US" sz="2000" b="1" dirty="0" smtClean="0"/>
              <a:t>를 루트로 하는 너비 우선 트리 생성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BFS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95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텍스트 개체 틀 2"/>
              <p:cNvSpPr txBox="1">
                <a:spLocks/>
              </p:cNvSpPr>
              <p:nvPr/>
            </p:nvSpPr>
            <p:spPr>
              <a:xfrm>
                <a:off x="457200" y="1600200"/>
                <a:ext cx="8229600" cy="5257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000" b="1" dirty="0" smtClean="0"/>
                  <a:t>▶</a:t>
                </a:r>
                <a:r>
                  <a:rPr lang="en-US" altLang="ko-KR" sz="2000" b="1" dirty="0" smtClean="0"/>
                  <a:t> </a:t>
                </a:r>
                <a:r>
                  <a:rPr lang="en-US" altLang="ko-KR" sz="2000" b="1" dirty="0"/>
                  <a:t>BFS(Breath-first search)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b="1" dirty="0"/>
              </a:p>
              <a:p>
                <a:pPr marL="800100" lvl="1" indent="-342900" algn="just">
                  <a:spcBef>
                    <a:spcPct val="20000"/>
                  </a:spcBef>
                  <a:buFontTx/>
                  <a:buChar char="-"/>
                  <a:defRPr/>
                </a:pPr>
                <a:r>
                  <a:rPr lang="ko-KR" altLang="en-US" sz="2000" b="1" dirty="0" smtClean="0"/>
                  <a:t>정점의 상태 표시</a:t>
                </a:r>
                <a:endParaRPr lang="en-US" altLang="ko-KR" sz="2000" b="1" dirty="0" smtClean="0"/>
              </a:p>
              <a:p>
                <a:pPr marL="1257300" lvl="2" indent="-342900" algn="just">
                  <a:spcBef>
                    <a:spcPct val="20000"/>
                  </a:spcBef>
                  <a:buFontTx/>
                  <a:buChar char="-"/>
                  <a:defRPr/>
                </a:pPr>
                <a:r>
                  <a:rPr lang="ko-KR" altLang="en-US" sz="2000" b="1" dirty="0" smtClean="0"/>
                  <a:t>흰 색</a:t>
                </a:r>
                <a:r>
                  <a:rPr lang="en-US" altLang="ko-KR" sz="2000" b="1" dirty="0" smtClean="0"/>
                  <a:t>: </a:t>
                </a:r>
                <a:r>
                  <a:rPr lang="ko-KR" altLang="en-US" sz="2000" b="1" dirty="0" smtClean="0"/>
                  <a:t>초기 정점</a:t>
                </a:r>
                <a:endParaRPr lang="en-US" altLang="ko-KR" sz="2000" b="1" dirty="0" smtClean="0"/>
              </a:p>
              <a:p>
                <a:pPr marL="1257300" lvl="2" indent="-342900" algn="just">
                  <a:spcBef>
                    <a:spcPct val="20000"/>
                  </a:spcBef>
                  <a:buFontTx/>
                  <a:buChar char="-"/>
                  <a:defRPr/>
                </a:pPr>
                <a:r>
                  <a:rPr lang="ko-KR" altLang="en-US" sz="2000" b="1" dirty="0" smtClean="0"/>
                  <a:t>회 색</a:t>
                </a:r>
                <a:r>
                  <a:rPr lang="en-US" altLang="ko-KR" sz="2000" b="1" dirty="0" smtClean="0"/>
                  <a:t>: </a:t>
                </a:r>
                <a:r>
                  <a:rPr lang="ko-KR" altLang="en-US" sz="2000" b="1" dirty="0" smtClean="0"/>
                  <a:t>발견된 정점</a:t>
                </a:r>
                <a:r>
                  <a:rPr lang="en-US" altLang="ko-KR" sz="2000" b="1" dirty="0" smtClean="0"/>
                  <a:t> </a:t>
                </a:r>
              </a:p>
              <a:p>
                <a:pPr marL="1257300" lvl="2" indent="-342900" algn="just">
                  <a:spcBef>
                    <a:spcPct val="20000"/>
                  </a:spcBef>
                  <a:buFontTx/>
                  <a:buChar char="-"/>
                  <a:defRPr/>
                </a:pPr>
                <a:r>
                  <a:rPr lang="ko-KR" altLang="en-US" sz="2000" b="1" dirty="0" smtClean="0"/>
                  <a:t>검은색</a:t>
                </a:r>
                <a:r>
                  <a:rPr lang="en-US" altLang="ko-KR" sz="2000" b="1" dirty="0" smtClean="0"/>
                  <a:t>: </a:t>
                </a:r>
                <a:r>
                  <a:rPr lang="ko-KR" altLang="en-US" sz="2000" b="1" dirty="0" smtClean="0"/>
                  <a:t>인접한 정점은 모두 발견된 정점</a:t>
                </a:r>
                <a:endParaRPr lang="en-US" altLang="ko-KR" sz="2000" b="1" dirty="0" smtClean="0"/>
              </a:p>
              <a:p>
                <a:pPr marL="1257300" lvl="2" indent="-342900" algn="just">
                  <a:spcBef>
                    <a:spcPct val="20000"/>
                  </a:spcBef>
                  <a:buFontTx/>
                  <a:buChar char="-"/>
                  <a:defRPr/>
                </a:pPr>
                <a:endParaRPr lang="en-US" altLang="ko-KR" sz="2000" b="1" dirty="0"/>
              </a:p>
              <a:p>
                <a:pPr marL="800100" lvl="1" indent="-342900" algn="just">
                  <a:spcBef>
                    <a:spcPct val="20000"/>
                  </a:spcBef>
                  <a:buFontTx/>
                  <a:buChar char="-"/>
                  <a:defRPr/>
                </a:pPr>
                <a:r>
                  <a:rPr lang="en-US" altLang="ko-KR" sz="2000" b="1" i="1" dirty="0" smtClean="0">
                    <a:latin typeface="Cambria Math" panose="02040503050406030204" pitchFamily="18" charset="0"/>
                  </a:rPr>
                  <a:t>d:  </a:t>
                </a:r>
                <a:r>
                  <a:rPr lang="ko-KR" altLang="en-US" sz="2000" b="1" dirty="0" smtClean="0">
                    <a:latin typeface="Cambria Math" panose="02040503050406030204" pitchFamily="18" charset="0"/>
                  </a:rPr>
                  <a:t>정점의 비용</a:t>
                </a:r>
                <a:endParaRPr lang="en-US" altLang="ko-KR" sz="2000" b="1" dirty="0" smtClean="0">
                  <a:latin typeface="Cambria Math" panose="02040503050406030204" pitchFamily="18" charset="0"/>
                </a:endParaRPr>
              </a:p>
              <a:p>
                <a:pPr marL="800100" lvl="1" indent="-342900" algn="just">
                  <a:spcBef>
                    <a:spcPct val="20000"/>
                  </a:spcBef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lang="ko-KR" altLang="en-US" sz="2000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altLang="ko-KR" sz="2000" b="1" dirty="0" smtClean="0"/>
                  <a:t>: </a:t>
                </a:r>
                <a:r>
                  <a:rPr lang="ko-KR" altLang="en-US" sz="2000" b="1" dirty="0" smtClean="0"/>
                  <a:t>부모 정점</a:t>
                </a:r>
                <a:endParaRPr lang="en-US" altLang="ko-KR" sz="2000" b="1" dirty="0" smtClean="0"/>
              </a:p>
              <a:p>
                <a:pPr marL="800100" lvl="1" indent="-342900" algn="just">
                  <a:spcBef>
                    <a:spcPct val="20000"/>
                  </a:spcBef>
                  <a:buFontTx/>
                  <a:buChar char="-"/>
                  <a:defRPr/>
                </a:pPr>
                <a:r>
                  <a:rPr lang="en-US" altLang="ko-KR" sz="2000" b="1" dirty="0" smtClean="0"/>
                  <a:t>Q: </a:t>
                </a:r>
                <a:r>
                  <a:rPr lang="ko-KR" altLang="en-US" sz="2000" b="1" dirty="0" smtClean="0"/>
                  <a:t>발견된 정점을 관리하는 큐</a:t>
                </a:r>
                <a:endParaRPr lang="en-US" altLang="ko-KR" sz="2000" b="1" dirty="0" smtClean="0"/>
              </a:p>
              <a:p>
                <a:pPr marL="800100" lvl="1" indent="-342900" algn="just">
                  <a:spcBef>
                    <a:spcPct val="20000"/>
                  </a:spcBef>
                  <a:buFontTx/>
                  <a:buChar char="-"/>
                  <a:defRPr/>
                </a:pPr>
                <a:endParaRPr lang="en-US" altLang="ko-KR" sz="2000" b="1" dirty="0" smtClean="0"/>
              </a:p>
              <a:p>
                <a:pPr marL="1257300" lvl="2" indent="-342900" algn="just">
                  <a:spcBef>
                    <a:spcPct val="20000"/>
                  </a:spcBef>
                  <a:buFontTx/>
                  <a:buChar char="-"/>
                  <a:defRPr/>
                </a:pPr>
                <a:endParaRPr lang="en-US" altLang="ko-KR" sz="2000" b="1" dirty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b="1" dirty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 smtClean="0"/>
              </a:p>
            </p:txBody>
          </p:sp>
        </mc:Choice>
        <mc:Fallback>
          <p:sp>
            <p:nvSpPr>
              <p:cNvPr id="10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5257800"/>
              </a:xfrm>
              <a:prstGeom prst="rect">
                <a:avLst/>
              </a:prstGeom>
              <a:blipFill>
                <a:blip r:embed="rId3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BFS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64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BFS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208320"/>
            <a:ext cx="3920658" cy="551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BFS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grpSp>
        <p:nvGrpSpPr>
          <p:cNvPr id="12" name="그룹 11"/>
          <p:cNvGrpSpPr/>
          <p:nvPr/>
        </p:nvGrpSpPr>
        <p:grpSpPr>
          <a:xfrm>
            <a:off x="109037" y="1646847"/>
            <a:ext cx="8977475" cy="2964918"/>
            <a:chOff x="-557213" y="1731720"/>
            <a:chExt cx="10258425" cy="3387967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57213" y="1738312"/>
              <a:ext cx="10258425" cy="3381375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-540568" y="1731720"/>
              <a:ext cx="360040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911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BFS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7" y="1677669"/>
            <a:ext cx="8965778" cy="439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7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/>
              <a:t>▶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/>
              <a:t>D</a:t>
            </a:r>
            <a:r>
              <a:rPr lang="en-US" altLang="ko-KR" sz="2000" b="1" dirty="0" smtClean="0"/>
              <a:t>FS(Depth-first search)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/>
          </a:p>
          <a:p>
            <a:pPr marL="800100" lvl="1" indent="-342900" algn="just">
              <a:spcBef>
                <a:spcPct val="20000"/>
              </a:spcBef>
              <a:buFontTx/>
              <a:buChar char="-"/>
              <a:defRPr/>
            </a:pPr>
            <a:r>
              <a:rPr lang="ko-KR" altLang="en-US" sz="2000" b="1" dirty="0" smtClean="0"/>
              <a:t>깊이 우선 탐색</a:t>
            </a:r>
            <a:endParaRPr lang="en-US" altLang="ko-KR" sz="2000" b="1" dirty="0" smtClean="0"/>
          </a:p>
          <a:p>
            <a:pPr marL="800100" lvl="1" indent="-342900" algn="just">
              <a:spcBef>
                <a:spcPct val="20000"/>
              </a:spcBef>
              <a:buFontTx/>
              <a:buChar char="-"/>
              <a:defRPr/>
            </a:pPr>
            <a:r>
              <a:rPr lang="ko-KR" altLang="en-US" sz="2000" b="1" dirty="0" smtClean="0"/>
              <a:t>그래프 </a:t>
            </a:r>
            <a:r>
              <a:rPr lang="en-US" altLang="ko-KR" sz="2000" b="1" dirty="0" smtClean="0"/>
              <a:t>G = (V, E)</a:t>
            </a:r>
            <a:r>
              <a:rPr lang="ko-KR" altLang="en-US" sz="2000" b="1" dirty="0" smtClean="0"/>
              <a:t>에서 </a:t>
            </a:r>
            <a:r>
              <a:rPr lang="ko-KR" altLang="en-US" sz="2000" b="1" dirty="0" err="1" smtClean="0"/>
              <a:t>시작점으로부터</a:t>
            </a:r>
            <a:r>
              <a:rPr lang="ko-KR" altLang="en-US" sz="2000" b="1" dirty="0" smtClean="0"/>
              <a:t> 도달할 수 있는 모든 정점을 발견하기 위해 그래프를 탐색</a:t>
            </a:r>
            <a:endParaRPr lang="en-US" altLang="ko-KR" sz="2000" b="1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DFS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12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텍스트 개체 틀 2"/>
              <p:cNvSpPr txBox="1">
                <a:spLocks/>
              </p:cNvSpPr>
              <p:nvPr/>
            </p:nvSpPr>
            <p:spPr>
              <a:xfrm>
                <a:off x="457200" y="1600200"/>
                <a:ext cx="8229600" cy="5257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000" b="1" dirty="0" smtClean="0"/>
                  <a:t>▶</a:t>
                </a:r>
                <a:r>
                  <a:rPr lang="en-US" altLang="ko-KR" sz="2000" b="1" dirty="0" smtClean="0"/>
                  <a:t> </a:t>
                </a:r>
                <a:r>
                  <a:rPr lang="en-US" altLang="ko-KR" sz="2000" b="1" dirty="0" smtClean="0"/>
                  <a:t>DFS(Depth-first search)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b="1" dirty="0"/>
              </a:p>
              <a:p>
                <a:pPr marL="800100" lvl="1" indent="-342900" algn="just">
                  <a:spcBef>
                    <a:spcPct val="20000"/>
                  </a:spcBef>
                  <a:buFontTx/>
                  <a:buChar char="-"/>
                  <a:defRPr/>
                </a:pPr>
                <a:r>
                  <a:rPr lang="ko-KR" altLang="en-US" sz="2000" b="1" dirty="0" smtClean="0"/>
                  <a:t>정점의 상태 표시</a:t>
                </a:r>
                <a:endParaRPr lang="en-US" altLang="ko-KR" sz="2000" b="1" dirty="0" smtClean="0"/>
              </a:p>
              <a:p>
                <a:pPr marL="1257300" lvl="2" indent="-342900" algn="just">
                  <a:spcBef>
                    <a:spcPct val="20000"/>
                  </a:spcBef>
                  <a:buFontTx/>
                  <a:buChar char="-"/>
                  <a:defRPr/>
                </a:pPr>
                <a:r>
                  <a:rPr lang="ko-KR" altLang="en-US" sz="2000" b="1" dirty="0" smtClean="0"/>
                  <a:t>흰 색</a:t>
                </a:r>
                <a:r>
                  <a:rPr lang="en-US" altLang="ko-KR" sz="2000" b="1" dirty="0" smtClean="0"/>
                  <a:t>: </a:t>
                </a:r>
                <a:r>
                  <a:rPr lang="ko-KR" altLang="en-US" sz="2000" b="1" dirty="0" smtClean="0"/>
                  <a:t>초기 정점</a:t>
                </a:r>
                <a:endParaRPr lang="en-US" altLang="ko-KR" sz="2000" b="1" dirty="0" smtClean="0"/>
              </a:p>
              <a:p>
                <a:pPr marL="1257300" lvl="2" indent="-342900" algn="just">
                  <a:spcBef>
                    <a:spcPct val="20000"/>
                  </a:spcBef>
                  <a:buFontTx/>
                  <a:buChar char="-"/>
                  <a:defRPr/>
                </a:pPr>
                <a:r>
                  <a:rPr lang="ko-KR" altLang="en-US" sz="2000" b="1" dirty="0" smtClean="0"/>
                  <a:t>회 색</a:t>
                </a:r>
                <a:r>
                  <a:rPr lang="en-US" altLang="ko-KR" sz="2000" b="1" dirty="0" smtClean="0"/>
                  <a:t>: </a:t>
                </a:r>
                <a:r>
                  <a:rPr lang="ko-KR" altLang="en-US" sz="2000" b="1" dirty="0" smtClean="0"/>
                  <a:t>발견된 정점</a:t>
                </a:r>
                <a:r>
                  <a:rPr lang="en-US" altLang="ko-KR" sz="2000" b="1" dirty="0" smtClean="0"/>
                  <a:t> </a:t>
                </a:r>
              </a:p>
              <a:p>
                <a:pPr marL="1257300" lvl="2" indent="-342900" algn="just">
                  <a:spcBef>
                    <a:spcPct val="20000"/>
                  </a:spcBef>
                  <a:buFontTx/>
                  <a:buChar char="-"/>
                  <a:defRPr/>
                </a:pPr>
                <a:r>
                  <a:rPr lang="ko-KR" altLang="en-US" sz="2000" b="1" dirty="0" smtClean="0"/>
                  <a:t>검은색</a:t>
                </a:r>
                <a:r>
                  <a:rPr lang="en-US" altLang="ko-KR" sz="2000" b="1" dirty="0" smtClean="0"/>
                  <a:t>: </a:t>
                </a:r>
                <a:r>
                  <a:rPr lang="ko-KR" altLang="en-US" sz="2000" b="1" dirty="0" smtClean="0"/>
                  <a:t>인접한 정점은 모두 발견된 정점</a:t>
                </a:r>
                <a:endParaRPr lang="en-US" altLang="ko-KR" sz="2000" b="1" dirty="0" smtClean="0"/>
              </a:p>
              <a:p>
                <a:pPr marL="1257300" lvl="2" indent="-342900" algn="just">
                  <a:spcBef>
                    <a:spcPct val="20000"/>
                  </a:spcBef>
                  <a:buFontTx/>
                  <a:buChar char="-"/>
                  <a:defRPr/>
                </a:pPr>
                <a:endParaRPr lang="en-US" altLang="ko-KR" sz="2000" b="1" dirty="0"/>
              </a:p>
              <a:p>
                <a:pPr marL="800100" lvl="1" indent="-342900" algn="just">
                  <a:spcBef>
                    <a:spcPct val="20000"/>
                  </a:spcBef>
                  <a:buFontTx/>
                  <a:buChar char="-"/>
                  <a:defRPr/>
                </a:pPr>
                <a:r>
                  <a:rPr lang="en-US" altLang="ko-KR" sz="2000" b="1" dirty="0" err="1"/>
                  <a:t>u</a:t>
                </a:r>
                <a:r>
                  <a:rPr lang="en-US" altLang="ko-KR" sz="2000" b="1" dirty="0" err="1" smtClean="0"/>
                  <a:t>.d</a:t>
                </a:r>
                <a:r>
                  <a:rPr lang="en-US" altLang="ko-KR" sz="2000" b="1" dirty="0" smtClean="0"/>
                  <a:t>: </a:t>
                </a:r>
                <a:r>
                  <a:rPr lang="ko-KR" altLang="en-US" sz="2000" b="1" dirty="0" smtClean="0"/>
                  <a:t>정점 </a:t>
                </a:r>
                <a:r>
                  <a:rPr lang="en-US" altLang="ko-KR" sz="2000" b="1" dirty="0"/>
                  <a:t>u</a:t>
                </a:r>
                <a:r>
                  <a:rPr lang="ko-KR" altLang="en-US" sz="2000" b="1" dirty="0" smtClean="0"/>
                  <a:t>가 처음 발견됐을 때</a:t>
                </a:r>
                <a:endParaRPr lang="en-US" altLang="ko-KR" sz="2000" b="1" dirty="0" smtClean="0"/>
              </a:p>
              <a:p>
                <a:pPr marL="800100" lvl="1" indent="-342900" algn="just">
                  <a:spcBef>
                    <a:spcPct val="20000"/>
                  </a:spcBef>
                  <a:buFontTx/>
                  <a:buChar char="-"/>
                  <a:defRPr/>
                </a:pPr>
                <a:r>
                  <a:rPr lang="en-US" altLang="ko-KR" sz="2000" b="1" dirty="0" err="1"/>
                  <a:t>u</a:t>
                </a:r>
                <a:r>
                  <a:rPr lang="en-US" altLang="ko-KR" sz="2000" b="1" dirty="0" err="1" smtClean="0"/>
                  <a:t>.f</a:t>
                </a:r>
                <a:r>
                  <a:rPr lang="en-US" altLang="ko-KR" sz="2000" b="1" dirty="0" smtClean="0"/>
                  <a:t>: </a:t>
                </a:r>
                <a:r>
                  <a:rPr lang="ko-KR" altLang="en-US" sz="2000" b="1" dirty="0" smtClean="0"/>
                  <a:t>정점 </a:t>
                </a:r>
                <a:r>
                  <a:rPr lang="en-US" altLang="ko-KR" sz="2000" b="1" dirty="0"/>
                  <a:t>u</a:t>
                </a:r>
                <a:r>
                  <a:rPr lang="ko-KR" altLang="en-US" sz="2000" b="1" dirty="0" smtClean="0"/>
                  <a:t>에 대한 검색을 마쳤을 때</a:t>
                </a:r>
                <a:endParaRPr lang="en-US" altLang="ko-KR" sz="2000" b="1" dirty="0" smtClean="0"/>
              </a:p>
              <a:p>
                <a:pPr marL="800100" lvl="1" indent="-342900" algn="just">
                  <a:spcBef>
                    <a:spcPct val="20000"/>
                  </a:spcBef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lang="ko-KR" altLang="en-US" sz="2000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altLang="ko-KR" sz="2000" b="1" dirty="0" smtClean="0"/>
                  <a:t>: </a:t>
                </a:r>
                <a:r>
                  <a:rPr lang="ko-KR" altLang="en-US" sz="2000" b="1" dirty="0" smtClean="0"/>
                  <a:t>부모 정점</a:t>
                </a:r>
                <a:endParaRPr lang="en-US" altLang="ko-KR" sz="2000" b="1" dirty="0" smtClean="0"/>
              </a:p>
              <a:p>
                <a:pPr marL="800100" lvl="1" indent="-342900" algn="just">
                  <a:spcBef>
                    <a:spcPct val="20000"/>
                  </a:spcBef>
                  <a:buFontTx/>
                  <a:buChar char="-"/>
                  <a:defRPr/>
                </a:pPr>
                <a:r>
                  <a:rPr lang="en-US" altLang="ko-KR" sz="2000" b="1" dirty="0" smtClean="0"/>
                  <a:t>time: </a:t>
                </a:r>
                <a:r>
                  <a:rPr lang="ko-KR" altLang="en-US" sz="2000" b="1" dirty="0" smtClean="0"/>
                  <a:t>시간을 기록하기 위한 전역 변수</a:t>
                </a:r>
                <a:endParaRPr lang="en-US" altLang="ko-KR" sz="2000" b="1" dirty="0" smtClean="0"/>
              </a:p>
              <a:p>
                <a:pPr marL="800100" lvl="1" indent="-342900" algn="just">
                  <a:spcBef>
                    <a:spcPct val="20000"/>
                  </a:spcBef>
                  <a:buFontTx/>
                  <a:buChar char="-"/>
                  <a:defRPr/>
                </a:pPr>
                <a:endParaRPr lang="en-US" altLang="ko-KR" sz="2000" b="1" dirty="0" smtClean="0"/>
              </a:p>
              <a:p>
                <a:pPr marL="800100" lvl="1" indent="-342900" algn="just">
                  <a:spcBef>
                    <a:spcPct val="20000"/>
                  </a:spcBef>
                  <a:buFontTx/>
                  <a:buChar char="-"/>
                  <a:defRPr/>
                </a:pPr>
                <a:endParaRPr lang="en-US" altLang="ko-KR" sz="2000" b="1" dirty="0" smtClean="0"/>
              </a:p>
              <a:p>
                <a:pPr marL="1257300" lvl="2" indent="-342900" algn="just">
                  <a:spcBef>
                    <a:spcPct val="20000"/>
                  </a:spcBef>
                  <a:buFontTx/>
                  <a:buChar char="-"/>
                  <a:defRPr/>
                </a:pPr>
                <a:endParaRPr lang="en-US" altLang="ko-KR" sz="2000" b="1" dirty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b="1" dirty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 smtClean="0"/>
              </a:p>
            </p:txBody>
          </p:sp>
        </mc:Choice>
        <mc:Fallback>
          <p:sp>
            <p:nvSpPr>
              <p:cNvPr id="10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5257800"/>
              </a:xfrm>
              <a:prstGeom prst="rect">
                <a:avLst/>
              </a:prstGeom>
              <a:blipFill>
                <a:blip r:embed="rId3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DFS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9698</TotalTime>
  <Words>350</Words>
  <Application>Microsoft Office PowerPoint</Application>
  <PresentationFormat>화면 슬라이드 쇼(4:3)</PresentationFormat>
  <Paragraphs>139</Paragraphs>
  <Slides>18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휴먼둥근헤드라인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Practice / Homework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like_jj@naver.com</cp:lastModifiedBy>
  <cp:revision>454</cp:revision>
  <dcterms:created xsi:type="dcterms:W3CDTF">2006-10-05T04:04:58Z</dcterms:created>
  <dcterms:modified xsi:type="dcterms:W3CDTF">2017-12-06T08:24:39Z</dcterms:modified>
</cp:coreProperties>
</file>