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469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99" r:id="rId16"/>
    <p:sldId id="486" r:id="rId17"/>
    <p:sldId id="487" r:id="rId18"/>
    <p:sldId id="495" r:id="rId19"/>
    <p:sldId id="497" r:id="rId20"/>
    <p:sldId id="498" r:id="rId21"/>
    <p:sldId id="493" r:id="rId22"/>
    <p:sldId id="494" r:id="rId23"/>
    <p:sldId id="482" r:id="rId24"/>
    <p:sldId id="430" r:id="rId25"/>
    <p:sldId id="431" r:id="rId26"/>
    <p:sldId id="432" r:id="rId27"/>
    <p:sldId id="433" r:id="rId28"/>
    <p:sldId id="434" r:id="rId29"/>
    <p:sldId id="436" r:id="rId30"/>
    <p:sldId id="435" r:id="rId31"/>
    <p:sldId id="437" r:id="rId32"/>
    <p:sldId id="459" r:id="rId33"/>
    <p:sldId id="456" r:id="rId34"/>
    <p:sldId id="460" r:id="rId35"/>
    <p:sldId id="461" r:id="rId36"/>
    <p:sldId id="462" r:id="rId37"/>
    <p:sldId id="463" r:id="rId38"/>
    <p:sldId id="483" r:id="rId39"/>
    <p:sldId id="484" r:id="rId40"/>
    <p:sldId id="464" r:id="rId41"/>
    <p:sldId id="465" r:id="rId42"/>
    <p:sldId id="454" r:id="rId43"/>
    <p:sldId id="466" r:id="rId44"/>
    <p:sldId id="468" r:id="rId45"/>
    <p:sldId id="458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4F81BD"/>
    <a:srgbClr val="0000FF"/>
    <a:srgbClr val="9B1F13"/>
    <a:srgbClr val="FAFAFA"/>
    <a:srgbClr val="C8F000"/>
    <a:srgbClr val="009B9B"/>
    <a:srgbClr val="D0D8E8"/>
    <a:srgbClr val="E9EDF4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89" autoAdjust="0"/>
  </p:normalViewPr>
  <p:slideViewPr>
    <p:cSldViewPr>
      <p:cViewPr varScale="1">
        <p:scale>
          <a:sx n="114" d="100"/>
          <a:sy n="114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266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0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113" y="4245046"/>
            <a:ext cx="7606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2017. 9. 21.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연구실</a:t>
            </a:r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 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3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조건문이</a:t>
            </a:r>
            <a:r>
              <a:rPr lang="ko-KR" altLang="en-US" sz="2000" dirty="0" smtClean="0">
                <a:latin typeface="+mj-lt"/>
              </a:rPr>
              <a:t> 참일 때만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+mj-lt"/>
              </a:rPr>
              <a:t>+1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시키고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] 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↔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A[j]</a:t>
            </a:r>
            <a:r>
              <a:rPr lang="ko-KR" altLang="en-US" sz="2000" dirty="0" smtClean="0">
                <a:latin typeface="+mj-lt"/>
              </a:rPr>
              <a:t>를 수행한다</a:t>
            </a:r>
            <a:r>
              <a:rPr lang="en-US" altLang="ko-KR" sz="2000" dirty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0485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182364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41243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860032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17523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2836312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532674" y="4551148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49355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868144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1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조건문이</a:t>
            </a:r>
            <a:r>
              <a:rPr lang="ko-KR" altLang="en-US" sz="2000" dirty="0" smtClean="0">
                <a:latin typeface="+mj-lt"/>
              </a:rPr>
              <a:t> 참일 때만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+mj-lt"/>
              </a:rPr>
              <a:t>+1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시키고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] 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↔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A[j]</a:t>
            </a:r>
            <a:r>
              <a:rPr lang="ko-KR" altLang="en-US" sz="2000" dirty="0" smtClean="0">
                <a:latin typeface="+mj-lt"/>
              </a:rPr>
              <a:t>를 수행한다</a:t>
            </a:r>
            <a:r>
              <a:rPr lang="en-US" altLang="ko-KR" sz="2000" dirty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17523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0800000">
            <a:off x="2836312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49355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5868144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25636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 rot="10800000">
            <a:off x="3844425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1532674" y="4551148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979952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6898741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28" grpId="0"/>
      <p:bldP spid="29" grpId="0" animBg="1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/>
              <a:t>반복문이</a:t>
            </a:r>
            <a:r>
              <a:rPr lang="ko-KR" altLang="en-US" sz="2000" dirty="0"/>
              <a:t> 종료되면 </a:t>
            </a:r>
            <a:r>
              <a:rPr lang="en-US" altLang="ko-KR" sz="2000" b="1" dirty="0" err="1">
                <a:solidFill>
                  <a:srgbClr val="0070C0"/>
                </a:solidFill>
              </a:rPr>
              <a:t>i</a:t>
            </a:r>
            <a:r>
              <a:rPr lang="ko-KR" altLang="en-US" sz="2000" b="1" dirty="0" err="1">
                <a:solidFill>
                  <a:srgbClr val="0070C0"/>
                </a:solidFill>
              </a:rPr>
              <a:t>를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+1</a:t>
            </a:r>
            <a:r>
              <a:rPr lang="en-US" altLang="ko-KR" sz="2000" dirty="0"/>
              <a:t> </a:t>
            </a:r>
            <a:r>
              <a:rPr lang="ko-KR" altLang="en-US" sz="2000" dirty="0"/>
              <a:t>시키고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rgbClr val="FF0000"/>
                </a:solidFill>
              </a:rPr>
              <a:t>A[</a:t>
            </a:r>
            <a:r>
              <a:rPr lang="en-US" altLang="ko-KR" sz="2000" b="1" dirty="0" err="1">
                <a:solidFill>
                  <a:srgbClr val="FF0000"/>
                </a:solidFill>
              </a:rPr>
              <a:t>i</a:t>
            </a:r>
            <a:r>
              <a:rPr lang="en-US" altLang="ko-KR" sz="2000" b="1" dirty="0">
                <a:solidFill>
                  <a:srgbClr val="FF0000"/>
                </a:solidFill>
              </a:rPr>
              <a:t>] </a:t>
            </a:r>
            <a:r>
              <a:rPr lang="ko-KR" altLang="en-US" sz="2000" b="1" dirty="0">
                <a:solidFill>
                  <a:srgbClr val="FF0000"/>
                </a:solidFill>
              </a:rPr>
              <a:t>↔ </a:t>
            </a:r>
            <a:r>
              <a:rPr lang="en-US" altLang="ko-KR" sz="2000" b="1" dirty="0">
                <a:solidFill>
                  <a:srgbClr val="FF0000"/>
                </a:solidFill>
              </a:rPr>
              <a:t>A[j]</a:t>
            </a:r>
            <a:r>
              <a:rPr lang="ko-KR" altLang="en-US" sz="2000" dirty="0"/>
              <a:t>를 수행한다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5636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3844425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79952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6898741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41243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4860032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532674" y="4551148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2521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464400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0251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507605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4" grpId="0"/>
      <p:bldP spid="14" grpId="1"/>
      <p:bldP spid="15" grpId="0" animBg="1"/>
      <p:bldP spid="15" grpId="1" animBg="1"/>
      <p:bldP spid="17" grpId="0"/>
      <p:bldP spid="18" grpId="0" animBg="1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smtClean="0">
                <a:latin typeface="+mj-lt"/>
              </a:rPr>
              <a:t>최종적으로 </a:t>
            </a:r>
            <a:r>
              <a:rPr lang="en-US" altLang="ko-KR" sz="2000" dirty="0" smtClean="0">
                <a:latin typeface="+mj-lt"/>
              </a:rPr>
              <a:t>X</a:t>
            </a:r>
            <a:r>
              <a:rPr lang="ko-KR" altLang="en-US" sz="2000" dirty="0" smtClean="0">
                <a:latin typeface="+mj-lt"/>
              </a:rPr>
              <a:t>가 위치한 곳의 인덱스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 반환</a:t>
            </a:r>
            <a:r>
              <a:rPr lang="ko-KR" altLang="en-US" sz="2000" dirty="0" smtClean="0">
                <a:latin typeface="+mj-lt"/>
              </a:rPr>
              <a:t>한다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QUICKSORT </a:t>
            </a:r>
            <a:r>
              <a:rPr lang="ko-KR" altLang="en-US" sz="2000" dirty="0" smtClean="0">
                <a:latin typeface="+mj-lt"/>
              </a:rPr>
              <a:t>프로시저는 이를 반환 받은 후</a:t>
            </a:r>
            <a:endParaRPr lang="en-US" altLang="ko-KR" sz="2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A[p .. i-1], A[i+1 .. r]</a:t>
            </a:r>
            <a:r>
              <a:rPr lang="ko-KR" altLang="en-US" sz="2000" dirty="0" smtClean="0">
                <a:latin typeface="+mj-lt"/>
              </a:rPr>
              <a:t>로 각각 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재귀 호출</a:t>
            </a:r>
            <a:r>
              <a:rPr lang="ko-KR" altLang="en-US" sz="2000" dirty="0" smtClean="0">
                <a:latin typeface="+mj-lt"/>
              </a:rPr>
              <a:t>한다</a:t>
            </a:r>
            <a:r>
              <a:rPr lang="en-US" altLang="ko-KR" sz="2000" dirty="0" smtClean="0">
                <a:latin typeface="+mj-lt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251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507605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2521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464400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79952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6898741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</a:t>
            </a:r>
            <a:r>
              <a:rPr lang="en-US" altLang="ko-KR" sz="2400" b="1" dirty="0" smtClean="0"/>
              <a:t>Sort </a:t>
            </a:r>
            <a:r>
              <a:rPr lang="ko-KR" altLang="en-US" sz="2400" b="1" dirty="0" smtClean="0"/>
              <a:t>과정 </a:t>
            </a:r>
            <a:r>
              <a:rPr lang="en-US" altLang="ko-KR" sz="2400" b="1" dirty="0" smtClean="0"/>
              <a:t>GIF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88829"/>
            <a:ext cx="5040560" cy="38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Quick Sort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Quick Sort</a:t>
            </a:r>
            <a:r>
              <a:rPr lang="ko-KR" altLang="en-US" sz="2400" b="1" dirty="0" smtClean="0">
                <a:latin typeface="+mj-lt"/>
              </a:rPr>
              <a:t>의 내부 정렬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ko-KR" altLang="en-US" sz="2400" b="1" dirty="0" smtClean="0">
                <a:latin typeface="+mj-lt"/>
              </a:rPr>
              <a:t>과정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내부 정렬을 담당하는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PARTITION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프로시저</a:t>
            </a:r>
            <a:r>
              <a:rPr lang="ko-KR" altLang="en-US" sz="2000" dirty="0" smtClean="0"/>
              <a:t>는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다음과 같은 순서로 동작한다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교수님 설명 알고리즘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1) input parameter = A[p .. r], p, r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2) X = A[r]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3) </a:t>
            </a:r>
            <a:r>
              <a:rPr lang="ko-KR" altLang="en-US" sz="2000" dirty="0" smtClean="0"/>
              <a:t>정렬 </a:t>
            </a:r>
            <a:r>
              <a:rPr lang="en-US" altLang="ko-KR" sz="2000" dirty="0" smtClean="0"/>
              <a:t>: 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{Value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≤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X}  {X}  {Value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＞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X}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4) </a:t>
            </a:r>
            <a:r>
              <a:rPr lang="ko-KR" altLang="en-US" sz="2000" dirty="0" smtClean="0"/>
              <a:t>반환</a:t>
            </a:r>
            <a:r>
              <a:rPr lang="en-US" altLang="ko-KR" sz="2000" dirty="0" smtClean="0"/>
              <a:t> :  </a:t>
            </a:r>
            <a:r>
              <a:rPr lang="en-US" altLang="ko-KR" sz="2000" b="1" dirty="0" smtClean="0">
                <a:solidFill>
                  <a:srgbClr val="B4DC00"/>
                </a:solidFill>
              </a:rPr>
              <a:t>{X}</a:t>
            </a:r>
            <a:r>
              <a:rPr lang="ko-KR" altLang="en-US" sz="2000" b="1" dirty="0" smtClean="0">
                <a:solidFill>
                  <a:srgbClr val="B4DC00"/>
                </a:solidFill>
              </a:rPr>
              <a:t>의 인덱스</a:t>
            </a:r>
            <a:endParaRPr lang="en-US" altLang="ko-KR" sz="2000" b="1" dirty="0" smtClean="0">
              <a:solidFill>
                <a:srgbClr val="B4D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65098" y="3236003"/>
            <a:ext cx="11421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  = r-1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과정 </a:t>
            </a:r>
            <a:r>
              <a:rPr lang="en-US" altLang="ko-KR" sz="2400" b="1" dirty="0" smtClean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PARTITION </a:t>
            </a:r>
            <a:r>
              <a:rPr lang="ko-KR" altLang="en-US" sz="2000" dirty="0" smtClean="0">
                <a:latin typeface="+mj-lt"/>
              </a:rPr>
              <a:t>프로시저의 초기 설정은 다음과 같다</a:t>
            </a:r>
            <a:r>
              <a:rPr lang="en-US" altLang="ko-KR" sz="2000" dirty="0" smtClean="0">
                <a:latin typeface="+mj-lt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55551" y="6309320"/>
            <a:ext cx="81624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 p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9598" y="6351711"/>
            <a:ext cx="10743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= A[r]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1234" y="3091076"/>
            <a:ext cx="20810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while </a:t>
            </a:r>
            <a:r>
              <a:rPr lang="en-US" altLang="ko-KR" sz="2400" b="1" dirty="0">
                <a:solidFill>
                  <a:srgbClr val="FF0000"/>
                </a:solidFill>
              </a:rPr>
              <a:t>j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!= i-1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489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 rot="10800000">
            <a:off x="176368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21363" y="3214760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940152" y="3789040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   </a:t>
            </a:r>
            <a:r>
              <a:rPr lang="ko-KR" altLang="en-US" sz="2000" dirty="0" err="1" smtClean="0">
                <a:latin typeface="+mj-lt"/>
              </a:rPr>
              <a:t>반복문</a:t>
            </a:r>
            <a:r>
              <a:rPr lang="ko-KR" altLang="en-US" sz="2000" dirty="0" smtClean="0">
                <a:latin typeface="+mj-lt"/>
              </a:rPr>
              <a:t> 안에는 </a:t>
            </a:r>
            <a:r>
              <a:rPr lang="ko-KR" altLang="en-US" sz="2000" dirty="0" err="1" smtClean="0">
                <a:latin typeface="+mj-lt"/>
              </a:rPr>
              <a:t>조건문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                </a:t>
            </a:r>
            <a:r>
              <a:rPr lang="ko-KR" altLang="en-US" sz="2000" dirty="0" smtClean="0"/>
              <a:t>가 </a:t>
            </a:r>
            <a:r>
              <a:rPr lang="ko-KR" altLang="en-US" sz="2000" dirty="0" smtClean="0">
                <a:latin typeface="+mj-lt"/>
              </a:rPr>
              <a:t>존재한다</a:t>
            </a:r>
            <a:r>
              <a:rPr lang="en-US" altLang="ko-KR" sz="2000" dirty="0" smtClean="0">
                <a:latin typeface="+mj-lt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4489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176368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08541" y="235555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 </a:t>
            </a:r>
            <a:r>
              <a:rPr lang="en-US" altLang="ko-KR" b="1" dirty="0" smtClean="0">
                <a:solidFill>
                  <a:srgbClr val="FF0000"/>
                </a:solidFill>
              </a:rPr>
              <a:t>A[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b="1" dirty="0">
                <a:solidFill>
                  <a:srgbClr val="FF0000"/>
                </a:solidFill>
              </a:rPr>
              <a:t>≤ </a:t>
            </a:r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else if X &lt; A[j]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else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21363" y="3214760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940152" y="3789040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2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if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] </a:t>
            </a:r>
            <a:r>
              <a:rPr lang="ko-KR" altLang="en-US" sz="2000" b="1" dirty="0">
                <a:solidFill>
                  <a:srgbClr val="FF0000"/>
                </a:solidFill>
              </a:rPr>
              <a:t>≤ </a:t>
            </a:r>
            <a:r>
              <a:rPr lang="en-US" altLang="ko-KR" sz="2000" b="1" dirty="0">
                <a:solidFill>
                  <a:srgbClr val="FF0000"/>
                </a:solidFill>
              </a:rPr>
              <a:t>X </a:t>
            </a:r>
            <a:r>
              <a:rPr lang="ko-KR" altLang="en-US" sz="2000" dirty="0" err="1"/>
              <a:t>조건문이</a:t>
            </a:r>
            <a:r>
              <a:rPr lang="ko-KR" altLang="en-US" sz="2000" dirty="0"/>
              <a:t> 참인 경우 </a:t>
            </a:r>
            <a:r>
              <a:rPr lang="en-US" altLang="ko-KR" sz="2000" b="1" dirty="0" err="1">
                <a:solidFill>
                  <a:srgbClr val="0070C0"/>
                </a:solidFill>
              </a:rPr>
              <a:t>i</a:t>
            </a:r>
            <a:r>
              <a:rPr lang="ko-KR" altLang="en-US" sz="2000" b="1" dirty="0" err="1">
                <a:solidFill>
                  <a:srgbClr val="0070C0"/>
                </a:solidFill>
              </a:rPr>
              <a:t>를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+1</a:t>
            </a:r>
            <a:r>
              <a:rPr lang="en-US" altLang="ko-KR" sz="2000" dirty="0"/>
              <a:t> </a:t>
            </a:r>
            <a:r>
              <a:rPr lang="ko-KR" altLang="en-US" sz="2000" dirty="0"/>
              <a:t>시킨다</a:t>
            </a:r>
            <a:r>
              <a:rPr lang="en-US" altLang="ko-KR" sz="2000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FF0000"/>
                </a:solidFill>
              </a:rPr>
              <a:t>else </a:t>
            </a:r>
            <a:r>
              <a:rPr lang="en-US" altLang="ko-KR" sz="2000" b="1" dirty="0">
                <a:solidFill>
                  <a:srgbClr val="FF0000"/>
                </a:solidFill>
              </a:rPr>
              <a:t>if X &lt; A[j] </a:t>
            </a:r>
            <a:r>
              <a:rPr lang="ko-KR" altLang="en-US" sz="2000" dirty="0" err="1"/>
              <a:t>조건문이</a:t>
            </a:r>
            <a:r>
              <a:rPr lang="ko-KR" altLang="en-US" sz="2000" dirty="0"/>
              <a:t> 참인 경우 </a:t>
            </a:r>
            <a:r>
              <a:rPr lang="en-US" altLang="ko-KR" sz="2000" b="1" dirty="0">
                <a:solidFill>
                  <a:srgbClr val="0070C0"/>
                </a:solidFill>
              </a:rPr>
              <a:t>j</a:t>
            </a:r>
            <a:r>
              <a:rPr lang="ko-KR" altLang="en-US" sz="2000" b="1" dirty="0">
                <a:solidFill>
                  <a:srgbClr val="0070C0"/>
                </a:solidFill>
              </a:rPr>
              <a:t>를 </a:t>
            </a:r>
            <a:r>
              <a:rPr lang="en-US" altLang="ko-KR" sz="2000" b="1" dirty="0">
                <a:solidFill>
                  <a:srgbClr val="0070C0"/>
                </a:solidFill>
              </a:rPr>
              <a:t>-1</a:t>
            </a:r>
            <a:r>
              <a:rPr lang="en-US" altLang="ko-KR" sz="2000" dirty="0"/>
              <a:t> </a:t>
            </a:r>
            <a:r>
              <a:rPr lang="ko-KR" altLang="en-US" sz="2000" dirty="0"/>
              <a:t>시킨다</a:t>
            </a:r>
            <a:r>
              <a:rPr lang="en-US" altLang="ko-KR" sz="2000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두 조건에 해당되지 않는 경우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000" b="1" dirty="0">
                <a:solidFill>
                  <a:srgbClr val="FF0000"/>
                </a:solidFill>
              </a:rPr>
              <a:t>] </a:t>
            </a:r>
            <a:r>
              <a:rPr lang="ko-KR" altLang="en-US" sz="2000" b="1" dirty="0">
                <a:solidFill>
                  <a:srgbClr val="FF0000"/>
                </a:solidFill>
              </a:rPr>
              <a:t>↔ </a:t>
            </a:r>
            <a:r>
              <a:rPr lang="en-US" altLang="ko-KR" sz="2000" b="1" dirty="0">
                <a:solidFill>
                  <a:srgbClr val="FF0000"/>
                </a:solidFill>
              </a:rPr>
              <a:t>A[j]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수행한 후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err="1" smtClean="0">
                <a:solidFill>
                  <a:srgbClr val="0070C0"/>
                </a:solidFill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+1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시키고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-1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시킨다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4489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176368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21363" y="3214760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940152" y="3789040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71459"/>
              </p:ext>
            </p:extLst>
          </p:nvPr>
        </p:nvGraphicFramePr>
        <p:xfrm>
          <a:off x="1531495" y="4551511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41243" y="3214760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860032" y="3789040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94956" y="6343322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2813745" y="5508843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/>
      <p:bldP spid="15" grpId="0" animBg="1"/>
      <p:bldP spid="13" grpId="0"/>
      <p:bldP spid="16" grpId="0" animBg="1"/>
      <p:bldP spid="17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if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] </a:t>
            </a:r>
            <a:r>
              <a:rPr lang="ko-KR" altLang="en-US" sz="2000" b="1" dirty="0">
                <a:solidFill>
                  <a:srgbClr val="FF0000"/>
                </a:solidFill>
              </a:rPr>
              <a:t>≤ </a:t>
            </a:r>
            <a:r>
              <a:rPr lang="en-US" altLang="ko-KR" sz="2000" b="1" dirty="0">
                <a:solidFill>
                  <a:srgbClr val="FF0000"/>
                </a:solidFill>
              </a:rPr>
              <a:t>X </a:t>
            </a:r>
            <a:r>
              <a:rPr lang="ko-KR" altLang="en-US" sz="2000" dirty="0" err="1"/>
              <a:t>조건문이</a:t>
            </a:r>
            <a:r>
              <a:rPr lang="ko-KR" altLang="en-US" sz="2000" dirty="0"/>
              <a:t> 참인 경우 </a:t>
            </a:r>
            <a:r>
              <a:rPr lang="en-US" altLang="ko-KR" sz="2000" b="1" dirty="0" err="1">
                <a:solidFill>
                  <a:srgbClr val="0070C0"/>
                </a:solidFill>
              </a:rPr>
              <a:t>i</a:t>
            </a:r>
            <a:r>
              <a:rPr lang="ko-KR" altLang="en-US" sz="2000" b="1" dirty="0" err="1">
                <a:solidFill>
                  <a:srgbClr val="0070C0"/>
                </a:solidFill>
              </a:rPr>
              <a:t>를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+1</a:t>
            </a:r>
            <a:r>
              <a:rPr lang="en-US" altLang="ko-KR" sz="2000" dirty="0"/>
              <a:t> </a:t>
            </a:r>
            <a:r>
              <a:rPr lang="ko-KR" altLang="en-US" sz="2000" dirty="0"/>
              <a:t>시킨다</a:t>
            </a:r>
            <a:r>
              <a:rPr lang="en-US" altLang="ko-KR" sz="2000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FF0000"/>
                </a:solidFill>
              </a:rPr>
              <a:t>else </a:t>
            </a:r>
            <a:r>
              <a:rPr lang="en-US" altLang="ko-KR" sz="2000" b="1" dirty="0">
                <a:solidFill>
                  <a:srgbClr val="FF0000"/>
                </a:solidFill>
              </a:rPr>
              <a:t>if X &lt; A[j] </a:t>
            </a:r>
            <a:r>
              <a:rPr lang="ko-KR" altLang="en-US" sz="2000" dirty="0" err="1"/>
              <a:t>조건문이</a:t>
            </a:r>
            <a:r>
              <a:rPr lang="ko-KR" altLang="en-US" sz="2000" dirty="0"/>
              <a:t> 참인 경우 </a:t>
            </a:r>
            <a:r>
              <a:rPr lang="en-US" altLang="ko-KR" sz="2000" b="1" dirty="0">
                <a:solidFill>
                  <a:srgbClr val="0070C0"/>
                </a:solidFill>
              </a:rPr>
              <a:t>j</a:t>
            </a:r>
            <a:r>
              <a:rPr lang="ko-KR" altLang="en-US" sz="2000" b="1" dirty="0">
                <a:solidFill>
                  <a:srgbClr val="0070C0"/>
                </a:solidFill>
              </a:rPr>
              <a:t>를 </a:t>
            </a:r>
            <a:r>
              <a:rPr lang="en-US" altLang="ko-KR" sz="2000" b="1" dirty="0">
                <a:solidFill>
                  <a:srgbClr val="0070C0"/>
                </a:solidFill>
              </a:rPr>
              <a:t>-1</a:t>
            </a:r>
            <a:r>
              <a:rPr lang="en-US" altLang="ko-KR" sz="2000" dirty="0"/>
              <a:t> </a:t>
            </a:r>
            <a:r>
              <a:rPr lang="ko-KR" altLang="en-US" sz="2000" dirty="0"/>
              <a:t>시킨다</a:t>
            </a:r>
            <a:r>
              <a:rPr lang="en-US" altLang="ko-KR" sz="2000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두 조건에 해당되지 않는 경우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000" b="1" dirty="0">
                <a:solidFill>
                  <a:srgbClr val="FF0000"/>
                </a:solidFill>
              </a:rPr>
              <a:t>] </a:t>
            </a:r>
            <a:r>
              <a:rPr lang="ko-KR" altLang="en-US" sz="2000" b="1" dirty="0">
                <a:solidFill>
                  <a:srgbClr val="FF0000"/>
                </a:solidFill>
              </a:rPr>
              <a:t>↔ </a:t>
            </a:r>
            <a:r>
              <a:rPr lang="en-US" altLang="ko-KR" sz="2000" b="1" dirty="0">
                <a:solidFill>
                  <a:srgbClr val="FF0000"/>
                </a:solidFill>
              </a:rPr>
              <a:t>A[j]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수행한 후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err="1" smtClean="0">
                <a:solidFill>
                  <a:srgbClr val="0070C0"/>
                </a:solidFill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+1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시키고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-1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시킨다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531495" y="4551511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41243" y="3214760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860032" y="3789040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94956" y="6343322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2813745" y="5508843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16353" y="6338508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 rot="10800000">
            <a:off x="3835142" y="5504029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61451"/>
              </p:ext>
            </p:extLst>
          </p:nvPr>
        </p:nvGraphicFramePr>
        <p:xfrm>
          <a:off x="1531495" y="4553582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267190" y="3509714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3887007" y="3789040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48915" y="6333766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0800000">
            <a:off x="4867704" y="5499287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0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/>
      <p:bldP spid="18" grpId="0" animBg="1"/>
      <p:bldP spid="19" grpId="0"/>
      <p:bldP spid="19" grpId="1"/>
      <p:bldP spid="20" grpId="0" animBg="1"/>
      <p:bldP spid="20" grpId="1" animBg="1"/>
      <p:bldP spid="22" grpId="0"/>
      <p:bldP spid="23" grpId="0" animBg="1"/>
      <p:bldP spid="24" grpId="1"/>
      <p:bldP spid="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/>
              <a:t>▶ </a:t>
            </a:r>
            <a:r>
              <a:rPr lang="en-US" altLang="ko-KR" sz="2000" b="1" dirty="0" smtClean="0"/>
              <a:t>Quick Sort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/>
              <a:t>▶ </a:t>
            </a:r>
            <a:r>
              <a:rPr lang="en-US" altLang="ko-KR" sz="2000" b="1" dirty="0" smtClean="0"/>
              <a:t>Heap Sort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/>
              <a:t>▶ </a:t>
            </a:r>
            <a:r>
              <a:rPr lang="en-US" altLang="ko-KR" sz="2000" b="1" dirty="0" smtClean="0"/>
              <a:t>Priority Queue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과제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224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if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] </a:t>
            </a:r>
            <a:r>
              <a:rPr lang="ko-KR" altLang="en-US" sz="2000" b="1" dirty="0">
                <a:solidFill>
                  <a:srgbClr val="FF0000"/>
                </a:solidFill>
              </a:rPr>
              <a:t>≤ </a:t>
            </a:r>
            <a:r>
              <a:rPr lang="en-US" altLang="ko-KR" sz="2000" b="1" dirty="0">
                <a:solidFill>
                  <a:srgbClr val="FF0000"/>
                </a:solidFill>
              </a:rPr>
              <a:t>X </a:t>
            </a:r>
            <a:r>
              <a:rPr lang="ko-KR" altLang="en-US" sz="2000" dirty="0" err="1"/>
              <a:t>조건문이</a:t>
            </a:r>
            <a:r>
              <a:rPr lang="ko-KR" altLang="en-US" sz="2000" dirty="0"/>
              <a:t> 참인 경우 </a:t>
            </a:r>
            <a:r>
              <a:rPr lang="en-US" altLang="ko-KR" sz="2000" b="1" dirty="0" err="1">
                <a:solidFill>
                  <a:srgbClr val="0070C0"/>
                </a:solidFill>
              </a:rPr>
              <a:t>i</a:t>
            </a:r>
            <a:r>
              <a:rPr lang="ko-KR" altLang="en-US" sz="2000" b="1" dirty="0" err="1">
                <a:solidFill>
                  <a:srgbClr val="0070C0"/>
                </a:solidFill>
              </a:rPr>
              <a:t>를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+1</a:t>
            </a:r>
            <a:r>
              <a:rPr lang="en-US" altLang="ko-KR" sz="2000" dirty="0"/>
              <a:t> </a:t>
            </a:r>
            <a:r>
              <a:rPr lang="ko-KR" altLang="en-US" sz="2000" dirty="0"/>
              <a:t>시킨다</a:t>
            </a:r>
            <a:r>
              <a:rPr lang="en-US" altLang="ko-KR" sz="2000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FF0000"/>
                </a:solidFill>
              </a:rPr>
              <a:t>else </a:t>
            </a:r>
            <a:r>
              <a:rPr lang="en-US" altLang="ko-KR" sz="2000" b="1" dirty="0">
                <a:solidFill>
                  <a:srgbClr val="FF0000"/>
                </a:solidFill>
              </a:rPr>
              <a:t>if X &lt; A[j] </a:t>
            </a:r>
            <a:r>
              <a:rPr lang="ko-KR" altLang="en-US" sz="2000" dirty="0" err="1"/>
              <a:t>조건문이</a:t>
            </a:r>
            <a:r>
              <a:rPr lang="ko-KR" altLang="en-US" sz="2000" dirty="0"/>
              <a:t> 참인 경우 </a:t>
            </a:r>
            <a:r>
              <a:rPr lang="en-US" altLang="ko-KR" sz="2000" b="1" dirty="0">
                <a:solidFill>
                  <a:srgbClr val="0070C0"/>
                </a:solidFill>
              </a:rPr>
              <a:t>j</a:t>
            </a:r>
            <a:r>
              <a:rPr lang="ko-KR" altLang="en-US" sz="2000" b="1" dirty="0">
                <a:solidFill>
                  <a:srgbClr val="0070C0"/>
                </a:solidFill>
              </a:rPr>
              <a:t>를 </a:t>
            </a:r>
            <a:r>
              <a:rPr lang="en-US" altLang="ko-KR" sz="2000" b="1" dirty="0">
                <a:solidFill>
                  <a:srgbClr val="0070C0"/>
                </a:solidFill>
              </a:rPr>
              <a:t>-1</a:t>
            </a:r>
            <a:r>
              <a:rPr lang="en-US" altLang="ko-KR" sz="2000" dirty="0"/>
              <a:t> </a:t>
            </a:r>
            <a:r>
              <a:rPr lang="ko-KR" altLang="en-US" sz="2000" dirty="0"/>
              <a:t>시킨다</a:t>
            </a:r>
            <a:r>
              <a:rPr lang="en-US" altLang="ko-KR" sz="2000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두 조건에 해당되지 않는 경우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000" b="1" dirty="0">
                <a:solidFill>
                  <a:srgbClr val="FF0000"/>
                </a:solidFill>
              </a:rPr>
              <a:t>] </a:t>
            </a:r>
            <a:r>
              <a:rPr lang="ko-KR" altLang="en-US" sz="2000" b="1" dirty="0">
                <a:solidFill>
                  <a:srgbClr val="FF0000"/>
                </a:solidFill>
              </a:rPr>
              <a:t>↔ </a:t>
            </a:r>
            <a:r>
              <a:rPr lang="en-US" altLang="ko-KR" sz="2000" b="1" dirty="0">
                <a:solidFill>
                  <a:srgbClr val="FF0000"/>
                </a:solidFill>
              </a:rPr>
              <a:t>A[j]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수행한 후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err="1" smtClean="0">
                <a:solidFill>
                  <a:srgbClr val="0070C0"/>
                </a:solidFill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+1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시키고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-1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시킨다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531495" y="4551511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81281"/>
              </p:ext>
            </p:extLst>
          </p:nvPr>
        </p:nvGraphicFramePr>
        <p:xfrm>
          <a:off x="1531495" y="4553582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0" y="3837818"/>
            <a:ext cx="20810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while </a:t>
            </a:r>
            <a:r>
              <a:rPr lang="en-US" altLang="ko-KR" sz="2400" b="1" dirty="0">
                <a:solidFill>
                  <a:srgbClr val="FF0000"/>
                </a:solidFill>
              </a:rPr>
              <a:t>j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!= i-1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7190" y="3509714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3887007" y="3789040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48915" y="6333766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0800000">
            <a:off x="4867704" y="5499287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3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/>
              <a:t>반복문이</a:t>
            </a:r>
            <a:r>
              <a:rPr lang="ko-KR" altLang="en-US" sz="2000" dirty="0"/>
              <a:t> 종료되면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] </a:t>
            </a:r>
            <a:r>
              <a:rPr lang="ko-KR" altLang="en-US" sz="2000" b="1" dirty="0">
                <a:solidFill>
                  <a:srgbClr val="FF0000"/>
                </a:solidFill>
              </a:rPr>
              <a:t>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A[r]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수행한다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77779"/>
              </p:ext>
            </p:extLst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36400"/>
              </p:ext>
            </p:extLst>
          </p:nvPr>
        </p:nvGraphicFramePr>
        <p:xfrm>
          <a:off x="1531495" y="4558640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174521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5148064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67417" y="3306131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3887007" y="3789040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53211" y="6333766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4572000" y="5499287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smtClean="0">
                <a:latin typeface="+mj-lt"/>
              </a:rPr>
              <a:t>최종적으로 </a:t>
            </a:r>
            <a:r>
              <a:rPr lang="en-US" altLang="ko-KR" sz="2000" dirty="0" smtClean="0">
                <a:latin typeface="+mj-lt"/>
              </a:rPr>
              <a:t>X</a:t>
            </a:r>
            <a:r>
              <a:rPr lang="ko-KR" altLang="en-US" sz="2000" dirty="0" smtClean="0">
                <a:latin typeface="+mj-lt"/>
              </a:rPr>
              <a:t>가 위치한 곳의 인덱스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 반환</a:t>
            </a:r>
            <a:r>
              <a:rPr lang="ko-KR" altLang="en-US" sz="2000" dirty="0" smtClean="0">
                <a:latin typeface="+mj-lt"/>
              </a:rPr>
              <a:t>한다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QUICKSORT </a:t>
            </a:r>
            <a:r>
              <a:rPr lang="ko-KR" altLang="en-US" sz="2000" dirty="0" smtClean="0">
                <a:latin typeface="+mj-lt"/>
              </a:rPr>
              <a:t>프로시저는 이를 반환 받은 후</a:t>
            </a:r>
            <a:endParaRPr lang="en-US" altLang="ko-KR" sz="2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A[p .. i-1], A[i+1 .. r]</a:t>
            </a:r>
            <a:r>
              <a:rPr lang="ko-KR" altLang="en-US" sz="2000" dirty="0" smtClean="0">
                <a:latin typeface="+mj-lt"/>
              </a:rPr>
              <a:t>로 각각 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재귀 호출</a:t>
            </a:r>
            <a:r>
              <a:rPr lang="ko-KR" altLang="en-US" sz="2000" dirty="0" smtClean="0">
                <a:latin typeface="+mj-lt"/>
              </a:rPr>
              <a:t>한다</a:t>
            </a:r>
            <a:r>
              <a:rPr lang="en-US" altLang="ko-KR" sz="2000" dirty="0" smtClean="0">
                <a:latin typeface="+mj-lt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97829"/>
              </p:ext>
            </p:extLst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74521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5148064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67417" y="3306131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3887007" y="3789040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53211" y="6333766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 rot="10800000">
            <a:off x="4572000" y="5499287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4114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PARTITION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x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for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 to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  do  if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        then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                     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]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↔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return 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2000" b="1" dirty="0" smtClean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107582" y="1600200"/>
            <a:ext cx="4834880" cy="4941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PARTITION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x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ko-KR" sz="2000" b="1" dirty="0" smtClean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≠ 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endParaRPr lang="en-US" altLang="ko-KR" sz="2000" b="1" dirty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       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do if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≥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else if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  &lt;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err="1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i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ko-KR" altLang="en-US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+ 1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	        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ko-KR" altLang="en-US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altLang="ko-KR" sz="2000" b="1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2000" b="1" i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Heap</a:t>
            </a:r>
            <a:r>
              <a:rPr lang="ko-KR" altLang="en-US" sz="2400" b="1" dirty="0" smtClean="0">
                <a:latin typeface="+mj-lt"/>
              </a:rPr>
              <a:t>이란</a:t>
            </a:r>
            <a:r>
              <a:rPr lang="en-US" altLang="ko-KR" sz="2400" b="1" dirty="0" smtClean="0">
                <a:latin typeface="+mj-lt"/>
              </a:rPr>
              <a:t>?  (1/3)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완전 이진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트리를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기반</a:t>
            </a:r>
            <a:r>
              <a:rPr lang="ko-KR" altLang="en-US" sz="2000" dirty="0" smtClean="0"/>
              <a:t>으로 하는 </a:t>
            </a:r>
            <a:r>
              <a:rPr lang="ko-KR" altLang="en-US" sz="2000" dirty="0" err="1" smtClean="0"/>
              <a:t>배열형</a:t>
            </a:r>
            <a:r>
              <a:rPr lang="ko-KR" altLang="en-US" sz="2000" dirty="0" smtClean="0"/>
              <a:t> 자료구조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최대값</a:t>
            </a:r>
            <a:r>
              <a:rPr lang="ko-KR" altLang="en-US" sz="2000" dirty="0" smtClean="0"/>
              <a:t> 또는 </a:t>
            </a:r>
            <a:r>
              <a:rPr lang="ko-KR" altLang="en-US" sz="2000" b="1" dirty="0" smtClean="0">
                <a:solidFill>
                  <a:srgbClr val="B4DC00"/>
                </a:solidFill>
              </a:rPr>
              <a:t>최소값</a:t>
            </a:r>
            <a:r>
              <a:rPr lang="ko-KR" altLang="en-US" sz="2000" dirty="0" smtClean="0"/>
              <a:t>을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빠르게 찾는데 효율적이다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64904"/>
            <a:ext cx="6380953" cy="331809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15873"/>
              </p:ext>
            </p:extLst>
          </p:nvPr>
        </p:nvGraphicFramePr>
        <p:xfrm>
          <a:off x="1691680" y="5827237"/>
          <a:ext cx="6096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941748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221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0376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6047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69137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104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925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1103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0159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910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64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1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Heap</a:t>
            </a:r>
            <a:r>
              <a:rPr lang="ko-KR" altLang="en-US" sz="2400" b="1" dirty="0" smtClean="0">
                <a:latin typeface="+mj-lt"/>
              </a:rPr>
              <a:t>이란</a:t>
            </a:r>
            <a:r>
              <a:rPr lang="en-US" altLang="ko-KR" sz="2400" b="1" dirty="0" smtClean="0">
                <a:latin typeface="+mj-lt"/>
              </a:rPr>
              <a:t>?  (2/3)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이 </a:t>
            </a:r>
            <a:r>
              <a:rPr lang="ko-KR" altLang="en-US" sz="2000" dirty="0" err="1"/>
              <a:t>트리는</a:t>
            </a:r>
            <a:r>
              <a:rPr lang="ko-KR" altLang="en-US" sz="2000" dirty="0"/>
              <a:t> 가장 낮은 층을 제외하고는 완전히 차 있고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가장 낮은 </a:t>
            </a:r>
            <a:r>
              <a:rPr lang="ko-KR" altLang="en-US" sz="2000" dirty="0" smtClean="0"/>
              <a:t>층은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왼쪽에서부터 채워 넣는다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64904"/>
            <a:ext cx="6380953" cy="331809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52500"/>
              </p:ext>
            </p:extLst>
          </p:nvPr>
        </p:nvGraphicFramePr>
        <p:xfrm>
          <a:off x="1691680" y="5827237"/>
          <a:ext cx="6096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941748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221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0376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6047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69137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104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925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1103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0159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910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64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1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1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Heap</a:t>
            </a:r>
            <a:r>
              <a:rPr lang="ko-KR" altLang="en-US" sz="2400" b="1" dirty="0" smtClean="0">
                <a:latin typeface="+mj-lt"/>
              </a:rPr>
              <a:t>이란</a:t>
            </a:r>
            <a:r>
              <a:rPr lang="en-US" altLang="ko-KR" sz="2400" b="1" dirty="0" smtClean="0">
                <a:latin typeface="+mj-lt"/>
              </a:rPr>
              <a:t>?  (3/3)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cs typeface="Courier New" pitchFamily="49" charset="0"/>
              </a:rPr>
              <a:t>	</a:t>
            </a:r>
            <a:r>
              <a:rPr lang="ko-KR" altLang="en-US" sz="2000" dirty="0" smtClean="0">
                <a:cs typeface="Courier New" pitchFamily="49" charset="0"/>
              </a:rPr>
              <a:t>어떤 </a:t>
            </a:r>
            <a:r>
              <a:rPr lang="ko-KR" altLang="en-US" sz="2000" dirty="0" err="1" smtClean="0">
                <a:cs typeface="Courier New" pitchFamily="49" charset="0"/>
              </a:rPr>
              <a:t>노드가</a:t>
            </a:r>
            <a:r>
              <a:rPr lang="ko-KR" altLang="en-US" sz="2000" dirty="0" smtClean="0">
                <a:cs typeface="Courier New" pitchFamily="49" charset="0"/>
              </a:rPr>
              <a:t> 저장된 인덱스를 </a:t>
            </a:r>
            <a:r>
              <a:rPr lang="en-US" altLang="ko-KR" sz="2000" dirty="0" err="1" smtClean="0">
                <a:cs typeface="Courier New" pitchFamily="49" charset="0"/>
              </a:rPr>
              <a:t>i</a:t>
            </a:r>
            <a:r>
              <a:rPr lang="ko-KR" altLang="en-US" sz="2000" dirty="0" smtClean="0">
                <a:cs typeface="Courier New" pitchFamily="49" charset="0"/>
              </a:rPr>
              <a:t>라 할 때</a:t>
            </a:r>
            <a:r>
              <a:rPr lang="en-US" altLang="ko-KR" sz="2000" dirty="0" smtClean="0">
                <a:cs typeface="Courier New" pitchFamily="49" charset="0"/>
              </a:rPr>
              <a:t>,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cs typeface="Courier New" pitchFamily="49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PARENT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  return </a:t>
            </a:r>
            <a:r>
              <a:rPr lang="ko-KR" altLang="en-US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⌊ </a:t>
            </a:r>
            <a:r>
              <a:rPr lang="en-US" altLang="ko-KR" b="1" i="1" dirty="0" err="1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/2 </a:t>
            </a:r>
            <a:r>
              <a:rPr lang="ko-KR" altLang="en-US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⌋</a:t>
            </a:r>
            <a:endParaRPr lang="en-US" altLang="ko-KR" b="1" i="1" dirty="0">
              <a:solidFill>
                <a:srgbClr val="009696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LEFT-CHILD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2i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RIGHT-CHILD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2i+1</a:t>
            </a:r>
            <a:endParaRPr lang="en-US" altLang="ko-KR" b="1" i="1" dirty="0">
              <a:solidFill>
                <a:srgbClr val="00969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64904"/>
            <a:ext cx="6380953" cy="331809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52500"/>
              </p:ext>
            </p:extLst>
          </p:nvPr>
        </p:nvGraphicFramePr>
        <p:xfrm>
          <a:off x="1691680" y="5827237"/>
          <a:ext cx="6096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941748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221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0376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6047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69137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104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925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1103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0159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910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64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1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최대 </a:t>
            </a:r>
            <a:r>
              <a:rPr lang="ko-KR" altLang="en-US" sz="2400" b="1" dirty="0" err="1" smtClean="0">
                <a:latin typeface="+mj-lt"/>
              </a:rPr>
              <a:t>힙과</a:t>
            </a:r>
            <a:r>
              <a:rPr lang="ko-KR" altLang="en-US" sz="2400" b="1" dirty="0" smtClean="0">
                <a:latin typeface="+mj-lt"/>
              </a:rPr>
              <a:t> 최소 </a:t>
            </a:r>
            <a:r>
              <a:rPr lang="ko-KR" altLang="en-US" sz="2400" b="1" dirty="0" err="1" smtClean="0">
                <a:latin typeface="+mj-lt"/>
              </a:rPr>
              <a:t>힙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1) </a:t>
            </a:r>
            <a:r>
              <a:rPr lang="ko-KR" altLang="en-US" sz="2000" dirty="0" smtClean="0"/>
              <a:t>최대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(Max Heap) :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루트에 최대값이 저장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	</a:t>
            </a:r>
            <a:r>
              <a:rPr lang="ko-KR" altLang="en-US" sz="2000" dirty="0" smtClean="0"/>
              <a:t>부모의 키 값 ≥ 자식의 키 값</a:t>
            </a:r>
            <a:endParaRPr lang="en-US" altLang="ko-KR" sz="2000" dirty="0" smtClean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5" y="3573016"/>
            <a:ext cx="8069580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20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최대 </a:t>
            </a:r>
            <a:r>
              <a:rPr lang="ko-KR" altLang="en-US" sz="2400" b="1" dirty="0" err="1" smtClean="0">
                <a:latin typeface="+mj-lt"/>
              </a:rPr>
              <a:t>힙과</a:t>
            </a:r>
            <a:r>
              <a:rPr lang="ko-KR" altLang="en-US" sz="2400" b="1" dirty="0" smtClean="0">
                <a:latin typeface="+mj-lt"/>
              </a:rPr>
              <a:t> 최소 </a:t>
            </a:r>
            <a:r>
              <a:rPr lang="ko-KR" altLang="en-US" sz="2400" b="1" dirty="0" err="1" smtClean="0">
                <a:latin typeface="+mj-lt"/>
              </a:rPr>
              <a:t>힙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2) </a:t>
            </a:r>
            <a:r>
              <a:rPr lang="ko-KR" altLang="en-US" sz="2000" dirty="0"/>
              <a:t>최소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</a:t>
            </a:r>
            <a:r>
              <a:rPr lang="en-US" altLang="ko-KR" sz="2000" dirty="0"/>
              <a:t>(Min Heap) : </a:t>
            </a:r>
            <a:r>
              <a:rPr lang="ko-KR" altLang="en-US" sz="2000" b="1" dirty="0">
                <a:solidFill>
                  <a:srgbClr val="0070C0"/>
                </a:solidFill>
              </a:rPr>
              <a:t>루트에 최소값이 저장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	</a:t>
            </a:r>
            <a:r>
              <a:rPr lang="ko-KR" altLang="en-US" sz="2000" dirty="0"/>
              <a:t>부모의 키 값 ≤ 자식의 키 값</a:t>
            </a:r>
            <a:endParaRPr lang="en-US" altLang="ko-KR" sz="2000" dirty="0" smtClean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705" y="3573016"/>
            <a:ext cx="8069579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4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60" y="3068960"/>
            <a:ext cx="6857434" cy="35658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73" y="3068960"/>
            <a:ext cx="6857434" cy="35658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73" y="3068960"/>
            <a:ext cx="6857434" cy="3565866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ko-KR" altLang="en-US" sz="2400" b="1" dirty="0" err="1" smtClean="0">
                <a:latin typeface="+mj-lt"/>
              </a:rPr>
              <a:t>힙의</a:t>
            </a:r>
            <a:r>
              <a:rPr lang="ko-KR" altLang="en-US" sz="2400" b="1" dirty="0" smtClean="0">
                <a:latin typeface="+mj-lt"/>
              </a:rPr>
              <a:t> 구현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MAX-HEAPIFY </a:t>
            </a:r>
            <a:r>
              <a:rPr lang="en-US" altLang="ko-KR" sz="2000" dirty="0" smtClean="0"/>
              <a:t>(S,2)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　특정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기점으로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트리를</a:t>
            </a:r>
            <a:r>
              <a:rPr lang="ko-KR" altLang="en-US" sz="2000" dirty="0" smtClean="0"/>
              <a:t> 내려가며 최대 </a:t>
            </a:r>
            <a:r>
              <a:rPr lang="ko-KR" altLang="en-US" sz="2000" dirty="0" err="1" smtClean="0"/>
              <a:t>힙이</a:t>
            </a:r>
            <a:r>
              <a:rPr lang="ko-KR" altLang="en-US" sz="2000" dirty="0" smtClean="0"/>
              <a:t> 되도록 함</a:t>
            </a:r>
            <a:endParaRPr lang="en-US" altLang="ko-KR" sz="20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5816" y="386318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31865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73180" y="386318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0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Quick Sort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Quick Sort</a:t>
            </a:r>
            <a:r>
              <a:rPr lang="ko-KR" altLang="en-US" sz="2400" b="1" dirty="0" smtClean="0">
                <a:latin typeface="+mj-lt"/>
              </a:rPr>
              <a:t>란</a:t>
            </a:r>
            <a:r>
              <a:rPr lang="en-US" altLang="ko-KR" sz="2400" b="1" dirty="0" smtClean="0">
                <a:latin typeface="+mj-lt"/>
              </a:rPr>
              <a:t>?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Divide-and-conquer</a:t>
            </a:r>
            <a:r>
              <a:rPr lang="ko-KR" altLang="en-US" sz="2000" dirty="0" smtClean="0"/>
              <a:t>를 기반으로 하는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내부 정렬</a:t>
            </a:r>
            <a:r>
              <a:rPr lang="ko-KR" altLang="en-US" sz="2000" dirty="0" smtClean="0"/>
              <a:t> 알고리즘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분할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결합을 수행하는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프로시</a:t>
            </a:r>
            <a:r>
              <a:rPr lang="ko-KR" altLang="en-US" sz="2000" dirty="0"/>
              <a:t>저</a:t>
            </a:r>
            <a:r>
              <a:rPr lang="ko-KR" altLang="en-US" sz="2000" dirty="0" smtClean="0"/>
              <a:t>가 필요하다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chemeClr val="accent3"/>
                </a:solidFill>
              </a:rPr>
              <a:t>	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▷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accent3"/>
                </a:solidFill>
              </a:rPr>
              <a:t>퀵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 정렬이 구현된 재귀 프로시저</a:t>
            </a:r>
            <a:endParaRPr lang="en-US" altLang="ko-KR" sz="2000" b="1" dirty="0">
              <a:solidFill>
                <a:schemeClr val="accent3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QUICKSORT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if 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    then 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ko-KR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PARTITION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        QUICKSORT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1)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        QUICKSORT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0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ko-KR" altLang="en-US" sz="2400" b="1" dirty="0" err="1" smtClean="0">
                <a:latin typeface="+mj-lt"/>
              </a:rPr>
              <a:t>힙의</a:t>
            </a:r>
            <a:r>
              <a:rPr lang="ko-KR" altLang="en-US" sz="2400" b="1" dirty="0" smtClean="0">
                <a:latin typeface="+mj-lt"/>
              </a:rPr>
              <a:t> 구현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MAX-HEAPIFY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(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A,i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       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←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LEFT-CHILD(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 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R </a:t>
            </a:r>
            <a:r>
              <a:rPr lang="ko-KR" altLang="en-US" b="1" i="1" dirty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←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RIGHT-CHILD(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if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≤ 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heap_size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[A]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and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A[L] &gt; A[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        then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largest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←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        else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largest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←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if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R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≤ 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heap_size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[A]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and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A[R] &gt; A[largest]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        then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largest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←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R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 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if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largest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≠ 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  <a:endParaRPr lang="en-US" altLang="ko-KR" b="1" i="1" dirty="0" smtClean="0">
              <a:solidFill>
                <a:srgbClr val="009696"/>
              </a:solidFill>
              <a:latin typeface="Times New Roman" pitchFamily="18" charset="0"/>
              <a:ea typeface="바탕체" pitchFamily="17" charset="-127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 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       then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A[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]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↔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A[largest]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                        MAX-HEAPIFY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(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A,largest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)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ko-KR" altLang="en-US" sz="2400" b="1" dirty="0" err="1" smtClean="0">
                <a:latin typeface="+mj-lt"/>
              </a:rPr>
              <a:t>힙의</a:t>
            </a:r>
            <a:r>
              <a:rPr lang="ko-KR" altLang="en-US" sz="2400" b="1" dirty="0" smtClean="0">
                <a:latin typeface="+mj-lt"/>
              </a:rPr>
              <a:t> 구현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b="1" dirty="0" smtClean="0"/>
              <a:t>BUILD-MAX-HEAP(A)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　입력 받은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배열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최대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힙으로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만드는 함수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　자식을 갖는 마지막 </a:t>
            </a:r>
            <a:r>
              <a:rPr lang="ko-KR" altLang="en-US" sz="2000" dirty="0" err="1" smtClean="0"/>
              <a:t>노드부터</a:t>
            </a:r>
            <a:r>
              <a:rPr lang="ko-KR" altLang="en-US" sz="2000" dirty="0" smtClean="0"/>
              <a:t> 루트 </a:t>
            </a:r>
            <a:r>
              <a:rPr lang="ko-KR" altLang="en-US" sz="2000" dirty="0" err="1" smtClean="0"/>
              <a:t>노드까지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　순서대로 검사하며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MAX-HEAPIFY </a:t>
            </a:r>
            <a:r>
              <a:rPr lang="ko-KR" altLang="en-US" sz="2000" dirty="0" smtClean="0"/>
              <a:t>함수를 실행한다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BUILD-MAX-HEAP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ko-KR" sz="2000" b="1" i="1" dirty="0" err="1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heap_size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[A] </a:t>
            </a:r>
            <a:r>
              <a:rPr lang="ko-KR" altLang="en-US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length[A]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       for </a:t>
            </a:r>
            <a:r>
              <a:rPr lang="en-US" altLang="ko-KR" sz="2000" b="1" i="1" dirty="0" err="1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← ⌊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length[A]/2 </a:t>
            </a:r>
            <a:r>
              <a:rPr lang="ko-KR" altLang="en-US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⌋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               do MAX-HEAPIFY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A,i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b="1" i="1" dirty="0">
              <a:solidFill>
                <a:srgbClr val="009696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ko-KR" altLang="en-US" sz="2400" b="1" dirty="0" err="1" smtClean="0">
                <a:latin typeface="+mj-lt"/>
              </a:rPr>
              <a:t>힙의</a:t>
            </a:r>
            <a:r>
              <a:rPr lang="ko-KR" altLang="en-US" sz="2400" b="1" dirty="0" smtClean="0">
                <a:latin typeface="+mj-lt"/>
              </a:rPr>
              <a:t> 구현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b="1" dirty="0" smtClean="0"/>
              <a:t>BUILD-MAX-HEAP(A)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81028"/>
              </p:ext>
            </p:extLst>
          </p:nvPr>
        </p:nvGraphicFramePr>
        <p:xfrm>
          <a:off x="1691680" y="2564904"/>
          <a:ext cx="6096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941748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221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0376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6047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69137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104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925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1103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0159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910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64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13088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86" y="3414969"/>
            <a:ext cx="5616624" cy="32260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86" y="3415328"/>
            <a:ext cx="5616000" cy="32256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386" y="3415402"/>
            <a:ext cx="5615871" cy="32256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386" y="3415402"/>
            <a:ext cx="5615871" cy="3225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386" y="3415402"/>
            <a:ext cx="5615871" cy="32256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86" y="3415402"/>
            <a:ext cx="5613193" cy="32256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86" y="3415402"/>
            <a:ext cx="5613193" cy="32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5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Complete Heap Sort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b="1" dirty="0">
                <a:latin typeface="+mj-lt"/>
              </a:rPr>
              <a:t>	</a:t>
            </a:r>
            <a:r>
              <a:rPr lang="en-US" altLang="ko-KR" sz="2400" b="1" dirty="0" smtClean="0">
                <a:latin typeface="+mj-lt"/>
              </a:rPr>
              <a:t>loop </a:t>
            </a:r>
            <a:r>
              <a:rPr lang="en-US" altLang="ko-KR" sz="2400" b="1" dirty="0" err="1" smtClean="0">
                <a:latin typeface="+mj-lt"/>
              </a:rPr>
              <a:t>Extract_max</a:t>
            </a:r>
            <a:endParaRPr lang="en-US" altLang="ko-KR" sz="24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b="1" dirty="0">
                <a:latin typeface="+mj-lt"/>
              </a:rPr>
              <a:t>	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2708920"/>
            <a:ext cx="4608510" cy="36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Priority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Priority Queue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</a:p>
          <a:p>
            <a:pPr marL="457200" lvl="1" indent="0" algn="just">
              <a:buNone/>
              <a:defRPr/>
            </a:pPr>
            <a:endParaRPr lang="en-US" altLang="ko-KR" sz="1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자료구조를 이용한 효율적인 큐</a:t>
            </a:r>
            <a:r>
              <a:rPr lang="en-US" altLang="ko-KR" sz="2000" dirty="0"/>
              <a:t>(Queue) 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노드에 저장되는 키 값을 </a:t>
            </a:r>
            <a:r>
              <a:rPr lang="ko-KR" altLang="en-US" sz="2000" dirty="0" smtClean="0"/>
              <a:t>우선순위로 </a:t>
            </a:r>
            <a:r>
              <a:rPr lang="ko-KR" altLang="en-US" sz="2000" dirty="0"/>
              <a:t>하고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우선순위가 최대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/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최소인 작업을 먼저 꺼내서 처리</a:t>
            </a:r>
            <a:r>
              <a:rPr lang="ko-KR" altLang="en-US" sz="2000" spc="-150" dirty="0" smtClean="0"/>
              <a:t>하는 방법으로</a:t>
            </a:r>
            <a:r>
              <a:rPr lang="en-US" altLang="ko-KR" sz="2000" spc="-150" dirty="0" smtClean="0"/>
              <a:t>,</a:t>
            </a:r>
            <a:endParaRPr lang="en-US" altLang="ko-KR" sz="2000" spc="-150" dirty="0"/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작업 스케줄링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트래픽 제어 등에 활용된다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b="1" dirty="0" err="1">
                <a:solidFill>
                  <a:srgbClr val="0070C0"/>
                </a:solidFill>
              </a:rPr>
              <a:t>힙</a:t>
            </a:r>
            <a:r>
              <a:rPr lang="ko-KR" altLang="en-US" sz="2000" b="1" dirty="0">
                <a:solidFill>
                  <a:srgbClr val="0070C0"/>
                </a:solidFill>
              </a:rPr>
              <a:t> 자료구조에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삽입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추출 프로세스를 추가</a:t>
            </a:r>
            <a:r>
              <a:rPr lang="ko-KR" altLang="en-US" sz="2000" dirty="0"/>
              <a:t>하는 것만으로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간단하게 구현할 수 있으며</a:t>
            </a:r>
            <a:r>
              <a:rPr lang="en-US" altLang="ko-KR" sz="2000" dirty="0"/>
              <a:t>,</a:t>
            </a:r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 err="1"/>
              <a:t>힙과</a:t>
            </a:r>
            <a:r>
              <a:rPr lang="ko-KR" altLang="en-US" sz="2000" dirty="0"/>
              <a:t> 마찬가지로 최대</a:t>
            </a:r>
            <a:r>
              <a:rPr lang="en-US" altLang="ko-KR" sz="2000" dirty="0"/>
              <a:t>/</a:t>
            </a:r>
            <a:r>
              <a:rPr lang="ko-KR" altLang="en-US" sz="2000" dirty="0"/>
              <a:t>최소 우선 순위 큐로 나누어진다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1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  <a:defRPr/>
            </a:pPr>
            <a:r>
              <a:rPr lang="ko-KR" altLang="en-US" sz="2400" b="1" dirty="0"/>
              <a:t>▶ </a:t>
            </a:r>
            <a:r>
              <a:rPr lang="ko-KR" altLang="en-US" sz="2400" b="1" dirty="0" smtClean="0"/>
              <a:t>최대 </a:t>
            </a:r>
            <a:r>
              <a:rPr lang="ko-KR" altLang="en-US" sz="2400" b="1" dirty="0"/>
              <a:t>우선 순위 큐의 삽입 과정</a:t>
            </a:r>
            <a:endParaRPr lang="en-US" altLang="ko-KR" sz="2400" b="1" dirty="0"/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1) </a:t>
            </a:r>
            <a:r>
              <a:rPr lang="ko-KR" altLang="en-US" sz="2000" dirty="0"/>
              <a:t>트리의 가장 마지막 부분에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새로운 노드를 삽입한다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2) </a:t>
            </a:r>
            <a:r>
              <a:rPr lang="ko-KR" altLang="en-US" sz="2000" dirty="0"/>
              <a:t>삽입한 노드와 부모 노드의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크기를 비교한다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3) </a:t>
            </a:r>
            <a:r>
              <a:rPr lang="ko-KR" altLang="en-US" sz="2000" dirty="0"/>
              <a:t>부모 노드가 더 </a:t>
            </a:r>
            <a:r>
              <a:rPr lang="ko-KR" altLang="en-US" sz="2000" dirty="0" smtClean="0"/>
              <a:t>크면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삽입 프로세스를 종료한다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204864"/>
            <a:ext cx="3421666" cy="38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Priority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  <a:defRPr/>
            </a:pPr>
            <a:r>
              <a:rPr lang="ko-KR" altLang="en-US" sz="2400" b="1" dirty="0"/>
              <a:t>▶ </a:t>
            </a:r>
            <a:r>
              <a:rPr lang="ko-KR" altLang="en-US" sz="2400" b="1" dirty="0" smtClean="0"/>
              <a:t>최대 </a:t>
            </a:r>
            <a:r>
              <a:rPr lang="ko-KR" altLang="en-US" sz="2400" b="1" dirty="0"/>
              <a:t>우선 순위 큐의 삽입 과정</a:t>
            </a:r>
            <a:endParaRPr lang="en-US" altLang="ko-KR" sz="2400" b="1" dirty="0"/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4) </a:t>
            </a:r>
            <a:r>
              <a:rPr lang="ko-KR" altLang="en-US" sz="2000" dirty="0"/>
              <a:t>삽입한 노드가 더 </a:t>
            </a:r>
            <a:r>
              <a:rPr lang="ko-KR" altLang="en-US" sz="2000" dirty="0" smtClean="0"/>
              <a:t>크면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이를 부모 노드와 교체한다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5) </a:t>
            </a:r>
            <a:r>
              <a:rPr lang="ko-KR" altLang="en-US" sz="2000" dirty="0"/>
              <a:t>프로세스가 종료되거나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루트에</a:t>
            </a:r>
            <a:r>
              <a:rPr lang="en-US" altLang="ko-KR" sz="2000" dirty="0"/>
              <a:t> </a:t>
            </a:r>
            <a:r>
              <a:rPr lang="ko-KR" altLang="en-US" sz="2000" dirty="0"/>
              <a:t>도달할 때까지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</a:t>
            </a:r>
            <a:r>
              <a:rPr lang="ko-KR" altLang="en-US" sz="2000" dirty="0" err="1"/>
              <a:t>상방향으로</a:t>
            </a:r>
            <a:r>
              <a:rPr lang="ko-KR" altLang="en-US" sz="2000" dirty="0"/>
              <a:t> 연산을 반복한다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518" y="2204864"/>
            <a:ext cx="3420310" cy="38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Priority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  <a:defRPr/>
            </a:pPr>
            <a:r>
              <a:rPr lang="ko-KR" altLang="en-US" sz="2400" b="1" dirty="0"/>
              <a:t>▶ </a:t>
            </a:r>
            <a:r>
              <a:rPr lang="ko-KR" altLang="en-US" sz="2400" b="1" dirty="0" smtClean="0"/>
              <a:t>최대 </a:t>
            </a:r>
            <a:r>
              <a:rPr lang="ko-KR" altLang="en-US" sz="2400" b="1" dirty="0"/>
              <a:t>우선 순위 큐의 추출 과정</a:t>
            </a:r>
            <a:endParaRPr lang="en-US" altLang="ko-KR" sz="2400" b="1" dirty="0"/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1) </a:t>
            </a:r>
            <a:r>
              <a:rPr lang="ko-KR" altLang="en-US" sz="2000" dirty="0"/>
              <a:t>루트 노드를 추출한다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2) </a:t>
            </a:r>
            <a:r>
              <a:rPr lang="ko-KR" altLang="en-US" sz="2000" dirty="0"/>
              <a:t>가장 마지막에 위치한 노드를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루트 위치로 이동시킨다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3) </a:t>
            </a:r>
            <a:r>
              <a:rPr lang="ko-KR" altLang="en-US" sz="2000" dirty="0"/>
              <a:t>새로운 루트 노드를 기준으로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</a:t>
            </a:r>
            <a:r>
              <a:rPr lang="en-US" altLang="ko-KR" sz="2000" dirty="0" smtClean="0"/>
              <a:t>MAX-HEAPIFY</a:t>
            </a:r>
            <a:r>
              <a:rPr lang="ko-KR" altLang="en-US" sz="2000" dirty="0"/>
              <a:t>를 수행한다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204864"/>
            <a:ext cx="2500801" cy="41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  <a:defRPr/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수업 </a:t>
            </a:r>
            <a:r>
              <a:rPr lang="en-US" altLang="ko-KR" sz="2000" b="1" dirty="0"/>
              <a:t>PPT</a:t>
            </a:r>
            <a:r>
              <a:rPr lang="ko-KR" altLang="en-US" sz="2000" b="1" dirty="0"/>
              <a:t>에 제시된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Partition </a:t>
            </a:r>
            <a:r>
              <a:rPr lang="ko-KR" altLang="en-US" sz="2000" b="1" dirty="0">
                <a:solidFill>
                  <a:srgbClr val="FF0000"/>
                </a:solidFill>
              </a:rPr>
              <a:t>알고리즘을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사용</a:t>
            </a:r>
            <a:r>
              <a:rPr lang="ko-KR" altLang="en-US" sz="2000" b="1" dirty="0" smtClean="0"/>
              <a:t>하여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첨부된 데이터를 </a:t>
            </a:r>
            <a:r>
              <a:rPr lang="ko-KR" altLang="en-US" sz="2000" b="1" dirty="0" err="1"/>
              <a:t>퀵</a:t>
            </a:r>
            <a:r>
              <a:rPr lang="ko-KR" altLang="en-US" sz="2000" b="1" dirty="0"/>
              <a:t> 정렬하고 출력하는 </a:t>
            </a:r>
            <a:r>
              <a:rPr lang="en-US" altLang="ko-KR" sz="2000" b="1" u="sng" dirty="0"/>
              <a:t>1</a:t>
            </a:r>
            <a:r>
              <a:rPr lang="ko-KR" altLang="en-US" sz="2000" b="1" u="sng" dirty="0"/>
              <a:t>개</a:t>
            </a:r>
            <a:r>
              <a:rPr lang="ko-KR" altLang="en-US" sz="2000" b="1" dirty="0"/>
              <a:t>의 프로그램을 구현하라</a:t>
            </a:r>
            <a:r>
              <a:rPr lang="en-US" altLang="ko-KR" sz="2000" b="1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</a:t>
            </a:r>
            <a:r>
              <a:rPr lang="ko-KR" altLang="en-US" sz="2000" dirty="0" err="1"/>
              <a:t>ａ．정렬</a:t>
            </a:r>
            <a:r>
              <a:rPr lang="ko-KR" altLang="en-US" sz="2000" dirty="0"/>
              <a:t> 결과를 파일로 출력할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파일명은 다음과 같이 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　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</a:rPr>
              <a:t>_quick.txt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”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</a:t>
            </a:r>
            <a:r>
              <a:rPr lang="ko-KR" altLang="en-US" sz="2000" dirty="0" err="1"/>
              <a:t>ｂ．정렬</a:t>
            </a:r>
            <a:r>
              <a:rPr lang="ko-KR" altLang="en-US" sz="2000" dirty="0"/>
              <a:t> 후 출력된 파일은</a:t>
            </a:r>
            <a:r>
              <a:rPr lang="en-US" altLang="ko-KR" sz="2000" dirty="0"/>
              <a:t>,</a:t>
            </a:r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　　</a:t>
            </a:r>
            <a:r>
              <a:rPr lang="en-US" altLang="ko-KR" sz="2000" b="1" dirty="0" smtClean="0">
                <a:solidFill>
                  <a:srgbClr val="C8F000"/>
                </a:solidFill>
              </a:rPr>
              <a:t>Best-case</a:t>
            </a:r>
            <a:r>
              <a:rPr lang="ko-KR" altLang="en-US" sz="2000" b="1" dirty="0" smtClean="0">
                <a:solidFill>
                  <a:srgbClr val="C8F000"/>
                </a:solidFill>
              </a:rPr>
              <a:t>에 있는 파일과 </a:t>
            </a:r>
            <a:r>
              <a:rPr lang="ko-KR" altLang="en-US" sz="2000" b="1" dirty="0">
                <a:solidFill>
                  <a:srgbClr val="C8F000"/>
                </a:solidFill>
              </a:rPr>
              <a:t>완전히 같은 파일</a:t>
            </a:r>
            <a:r>
              <a:rPr lang="ko-KR" altLang="en-US" sz="2000" dirty="0"/>
              <a:t>이 되어야 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　　즉</a:t>
            </a:r>
            <a:r>
              <a:rPr lang="en-US" altLang="ko-KR" sz="2000" dirty="0"/>
              <a:t>, </a:t>
            </a:r>
            <a:r>
              <a:rPr lang="ko-KR" altLang="en-US" sz="2000" dirty="0"/>
              <a:t>파일 쓰기를 할 때</a:t>
            </a:r>
            <a:r>
              <a:rPr lang="en-US" altLang="ko-KR" sz="2000" dirty="0"/>
              <a:t> </a:t>
            </a:r>
            <a:r>
              <a:rPr lang="ko-KR" altLang="en-US" sz="2000" b="1" u="sng" dirty="0"/>
              <a:t>동일한 양식</a:t>
            </a:r>
            <a:r>
              <a:rPr lang="ko-KR" altLang="en-US" sz="2000" dirty="0"/>
              <a:t>으로 작성하여야 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89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  <a:defRPr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수업 </a:t>
            </a:r>
            <a:r>
              <a:rPr lang="en-US" altLang="ko-KR" sz="2000" b="1" dirty="0"/>
              <a:t>PPT</a:t>
            </a:r>
            <a:r>
              <a:rPr lang="ko-KR" altLang="en-US" sz="2000" b="1" dirty="0"/>
              <a:t>에 제시된 </a:t>
            </a:r>
            <a:r>
              <a:rPr lang="en-US" altLang="ko-KR" sz="2000" b="1" dirty="0">
                <a:solidFill>
                  <a:srgbClr val="FF0000"/>
                </a:solidFill>
              </a:rPr>
              <a:t>Partition </a:t>
            </a:r>
            <a:r>
              <a:rPr lang="ko-KR" altLang="en-US" sz="2000" b="1" dirty="0">
                <a:solidFill>
                  <a:srgbClr val="FF0000"/>
                </a:solidFill>
              </a:rPr>
              <a:t>알고리즘을 사용</a:t>
            </a:r>
            <a:r>
              <a:rPr lang="ko-KR" altLang="en-US" sz="2000" b="1" dirty="0"/>
              <a:t>하여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첨부된 데이터를 </a:t>
            </a:r>
            <a:r>
              <a:rPr lang="ko-KR" altLang="en-US" sz="2000" b="1" dirty="0" err="1"/>
              <a:t>퀵</a:t>
            </a:r>
            <a:r>
              <a:rPr lang="ko-KR" altLang="en-US" sz="2000" b="1" dirty="0"/>
              <a:t> 정렬하고 출력하는 </a:t>
            </a:r>
            <a:r>
              <a:rPr lang="en-US" altLang="ko-KR" sz="2000" b="1" u="sng" dirty="0"/>
              <a:t>1</a:t>
            </a:r>
            <a:r>
              <a:rPr lang="ko-KR" altLang="en-US" sz="2000" b="1" u="sng" dirty="0"/>
              <a:t>개</a:t>
            </a:r>
            <a:r>
              <a:rPr lang="ko-KR" altLang="en-US" sz="2000" b="1" dirty="0"/>
              <a:t>의 프로그램을 구현하라</a:t>
            </a:r>
            <a:r>
              <a:rPr lang="en-US" altLang="ko-KR" sz="2000" b="1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</a:t>
            </a:r>
            <a:r>
              <a:rPr lang="ko-KR" altLang="en-US" sz="2000" dirty="0" err="1"/>
              <a:t>ｃ．다음</a:t>
            </a:r>
            <a:r>
              <a:rPr lang="ko-KR" altLang="en-US" sz="2000" dirty="0"/>
              <a:t> 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가지 함수가 </a:t>
            </a:r>
            <a:r>
              <a:rPr lang="ko-KR" altLang="en-US" sz="2000" b="1" dirty="0">
                <a:solidFill>
                  <a:srgbClr val="0070C0"/>
                </a:solidFill>
              </a:rPr>
              <a:t>반드시</a:t>
            </a:r>
            <a:r>
              <a:rPr lang="ko-KR" altLang="en-US" sz="2000" dirty="0"/>
              <a:t> 구현되어 있어야 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1000" dirty="0"/>
          </a:p>
          <a:p>
            <a:pPr marL="1314450" lvl="3" indent="0" algn="just">
              <a:buNone/>
              <a:defRPr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partition(A, p,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r);</a:t>
            </a:r>
          </a:p>
          <a:p>
            <a:pPr lvl="1" algn="just">
              <a:defRPr/>
            </a:pPr>
            <a:endParaRPr lang="en-US" altLang="ko-KR" sz="500" dirty="0">
              <a:latin typeface="Consolas" pitchFamily="49" charset="0"/>
              <a:cs typeface="Consolas" pitchFamily="49" charset="0"/>
            </a:endParaRPr>
          </a:p>
          <a:p>
            <a:pPr marL="1314450" lvl="3" indent="0" algn="just">
              <a:buNone/>
              <a:defRPr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(A, p,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r);</a:t>
            </a:r>
          </a:p>
          <a:p>
            <a:pPr lvl="1" algn="just">
              <a:defRPr/>
            </a:pPr>
            <a:endParaRPr lang="en-US" altLang="ko-KR" sz="500" dirty="0">
              <a:latin typeface="Consolas" pitchFamily="49" charset="0"/>
              <a:cs typeface="Consolas" pitchFamily="49" charset="0"/>
            </a:endParaRPr>
          </a:p>
          <a:p>
            <a:pPr marL="457200" lvl="1" indent="0" algn="just">
              <a:buNone/>
              <a:defRPr/>
            </a:pPr>
            <a:endParaRPr lang="en-US" altLang="ko-KR" sz="2000" dirty="0" smtClean="0"/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</a:t>
            </a:r>
            <a:r>
              <a:rPr lang="ko-KR" altLang="en-US" sz="2000" dirty="0" smtClean="0"/>
              <a:t>．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주차 때 진행했던 </a:t>
            </a:r>
            <a:r>
              <a:rPr lang="en-US" altLang="ko-KR" sz="2000" dirty="0" smtClean="0"/>
              <a:t>insertion sort</a:t>
            </a:r>
            <a:r>
              <a:rPr lang="en-US" altLang="ko-KR" sz="2000" dirty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merge sort</a:t>
            </a:r>
            <a:r>
              <a:rPr lang="ko-KR" altLang="en-US" sz="2000" dirty="0" smtClean="0"/>
              <a:t> 알고리즘과 비</a:t>
            </a:r>
            <a:endParaRPr lang="en-US" altLang="ko-KR" sz="2000" dirty="0" smtClean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분석</a:t>
            </a:r>
            <a:r>
              <a:rPr lang="ko-KR" altLang="en-US" sz="2000" dirty="0" smtClean="0"/>
              <a:t>하여 보고서 작성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38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Quick Sort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Quick Sort</a:t>
            </a:r>
            <a:r>
              <a:rPr lang="ko-KR" altLang="en-US" sz="2400" b="1" dirty="0" smtClean="0">
                <a:latin typeface="+mj-lt"/>
              </a:rPr>
              <a:t>의 내부 정렬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ko-KR" altLang="en-US" sz="2400" b="1" dirty="0" smtClean="0">
                <a:latin typeface="+mj-lt"/>
              </a:rPr>
              <a:t>과정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내부 정렬을 담당하는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PARTITION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프로시저</a:t>
            </a:r>
            <a:r>
              <a:rPr lang="ko-KR" altLang="en-US" sz="2000" dirty="0" smtClean="0"/>
              <a:t>는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다음과 같은 순서로 동작한다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교재에 기술된 알고리즘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1) input parameter = A[p .. r], p, r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2) X = A[r]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3) </a:t>
            </a:r>
            <a:r>
              <a:rPr lang="ko-KR" altLang="en-US" sz="2000" dirty="0" smtClean="0"/>
              <a:t>정렬 </a:t>
            </a:r>
            <a:r>
              <a:rPr lang="en-US" altLang="ko-KR" sz="2000" dirty="0" smtClean="0"/>
              <a:t>: 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{Value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≤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X}  {X}  {Value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＞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X}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4) </a:t>
            </a:r>
            <a:r>
              <a:rPr lang="ko-KR" altLang="en-US" sz="2000" dirty="0" smtClean="0"/>
              <a:t>반환</a:t>
            </a:r>
            <a:r>
              <a:rPr lang="en-US" altLang="ko-KR" sz="2000" dirty="0" smtClean="0"/>
              <a:t> :  </a:t>
            </a:r>
            <a:r>
              <a:rPr lang="en-US" altLang="ko-KR" sz="2000" b="1" dirty="0" smtClean="0">
                <a:solidFill>
                  <a:srgbClr val="B4DC00"/>
                </a:solidFill>
              </a:rPr>
              <a:t>{X}</a:t>
            </a:r>
            <a:r>
              <a:rPr lang="ko-KR" altLang="en-US" sz="2000" b="1" dirty="0" smtClean="0">
                <a:solidFill>
                  <a:srgbClr val="B4DC00"/>
                </a:solidFill>
              </a:rPr>
              <a:t>의 인덱스</a:t>
            </a:r>
            <a:endParaRPr lang="en-US" altLang="ko-KR" sz="2000" b="1" dirty="0" smtClean="0">
              <a:solidFill>
                <a:srgbClr val="B4D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  <a:defRPr/>
            </a:pPr>
            <a:r>
              <a:rPr lang="en-US" altLang="ko-KR" sz="2000" b="1" dirty="0" smtClean="0"/>
              <a:t>2. data_heap.txt </a:t>
            </a:r>
            <a:r>
              <a:rPr lang="ko-KR" altLang="en-US" sz="2000" b="1" dirty="0"/>
              <a:t>파일의 데이터로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Max </a:t>
            </a:r>
            <a:r>
              <a:rPr lang="en-US" altLang="ko-KR" sz="2000" b="1" dirty="0">
                <a:solidFill>
                  <a:srgbClr val="FF0000"/>
                </a:solidFill>
              </a:rPr>
              <a:t>Heap</a:t>
            </a:r>
            <a:r>
              <a:rPr lang="ko-KR" altLang="en-US" sz="2000" b="1" dirty="0"/>
              <a:t>을 만들고</a:t>
            </a:r>
            <a:endParaRPr lang="en-US" altLang="ko-KR" sz="2000" b="1" dirty="0"/>
          </a:p>
          <a:p>
            <a:pPr marL="457200" lvl="1" indent="0" algn="just">
              <a:buNone/>
              <a:defRPr/>
            </a:pPr>
            <a:r>
              <a:rPr lang="ko-KR" altLang="en-US" sz="2000" b="1" dirty="0"/>
              <a:t>삽입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추출 프로세스를 추가하여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Max </a:t>
            </a:r>
            <a:r>
              <a:rPr lang="en-US" altLang="ko-KR" sz="2000" b="1" dirty="0">
                <a:solidFill>
                  <a:srgbClr val="0070C0"/>
                </a:solidFill>
              </a:rPr>
              <a:t>Priority Queue</a:t>
            </a:r>
            <a:r>
              <a:rPr lang="ko-KR" altLang="en-US" sz="2000" b="1" dirty="0"/>
              <a:t>를 구현하라</a:t>
            </a:r>
            <a:r>
              <a:rPr lang="en-US" altLang="ko-KR" sz="2000" b="1" dirty="0"/>
              <a:t>.</a:t>
            </a:r>
          </a:p>
          <a:p>
            <a:pPr marL="457200" lvl="1" indent="0" algn="just">
              <a:buNone/>
              <a:defRPr/>
            </a:pPr>
            <a:r>
              <a:rPr lang="ko-KR" altLang="en-US" sz="2000" b="1" dirty="0"/>
              <a:t>삽입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추출을 수행할 때마다 남은 노드 목록을 출력하여야 한다</a:t>
            </a:r>
            <a:r>
              <a:rPr lang="en-US" altLang="ko-KR" sz="2000" b="1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 smtClean="0"/>
              <a:t>	1</a:t>
            </a:r>
            <a:r>
              <a:rPr lang="en-US" altLang="ko-KR" sz="2000" dirty="0"/>
              <a:t>) </a:t>
            </a:r>
            <a:r>
              <a:rPr lang="ko-KR" altLang="en-US" sz="2000" dirty="0"/>
              <a:t>하나의 노드와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배열로 갖는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구조체를 정의한다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2) </a:t>
            </a:r>
            <a:r>
              <a:rPr lang="ko-KR" altLang="en-US" sz="2000" dirty="0" err="1"/>
              <a:t>힙을</a:t>
            </a:r>
            <a:r>
              <a:rPr lang="ko-KR" altLang="en-US" sz="2000" dirty="0"/>
              <a:t> 생성하고 </a:t>
            </a:r>
            <a:r>
              <a:rPr lang="ko-KR" altLang="en-US" sz="2000" dirty="0" smtClean="0"/>
              <a:t>공간을 </a:t>
            </a:r>
            <a:r>
              <a:rPr lang="ko-KR" altLang="en-US" sz="2000" dirty="0"/>
              <a:t>할당한 후에</a:t>
            </a:r>
            <a:r>
              <a:rPr lang="en-US" altLang="ko-KR" sz="2000" dirty="0"/>
              <a:t>,</a:t>
            </a:r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파일 읽기가 수행되는 순서대로 각 데이터 정보를 저장한다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3) </a:t>
            </a:r>
            <a:r>
              <a:rPr lang="en-US" altLang="ko-KR" sz="2000" dirty="0" smtClean="0"/>
              <a:t>MAX-HEAPIFY</a:t>
            </a:r>
            <a:r>
              <a:rPr lang="ko-KR" altLang="en-US" sz="2000" dirty="0"/>
              <a:t>와 </a:t>
            </a:r>
            <a:r>
              <a:rPr lang="en-US" altLang="ko-KR" sz="2000" dirty="0" smtClean="0"/>
              <a:t>BUILD-MAX-HEAP</a:t>
            </a:r>
            <a:r>
              <a:rPr lang="ko-KR" altLang="en-US" sz="2000" dirty="0"/>
              <a:t>을 구현</a:t>
            </a:r>
            <a:r>
              <a:rPr lang="en-US" altLang="ko-KR" sz="2000" dirty="0"/>
              <a:t> </a:t>
            </a:r>
            <a:r>
              <a:rPr lang="ko-KR" altLang="en-US" sz="2000" dirty="0"/>
              <a:t>및</a:t>
            </a:r>
            <a:r>
              <a:rPr lang="en-US" altLang="ko-KR" sz="2000" dirty="0"/>
              <a:t> </a:t>
            </a:r>
            <a:r>
              <a:rPr lang="ko-KR" altLang="en-US" sz="2000" dirty="0"/>
              <a:t>사용하여</a:t>
            </a:r>
            <a:r>
              <a:rPr lang="en-US" altLang="ko-KR" sz="2000" dirty="0"/>
              <a:t>,</a:t>
            </a:r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</a:t>
            </a:r>
            <a:r>
              <a:rPr lang="en-US" altLang="ko-KR" sz="2000" dirty="0"/>
              <a:t>2</a:t>
            </a:r>
            <a:r>
              <a:rPr lang="ko-KR" altLang="en-US" sz="2000" dirty="0"/>
              <a:t>번에서 얻은 배열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힙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 smtClean="0"/>
              <a:t>Max </a:t>
            </a:r>
            <a:r>
              <a:rPr lang="en-US" altLang="ko-KR" sz="2000" dirty="0"/>
              <a:t>Heap</a:t>
            </a:r>
            <a:r>
              <a:rPr lang="ko-KR" altLang="en-US" sz="2000" dirty="0"/>
              <a:t>으로 바꾼다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06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  <a:defRPr/>
            </a:pPr>
            <a:r>
              <a:rPr lang="en-US" altLang="ko-KR" sz="2000" b="1" dirty="0" smtClean="0"/>
              <a:t>2. data_heap.txt </a:t>
            </a:r>
            <a:r>
              <a:rPr lang="ko-KR" altLang="en-US" sz="2000" b="1" dirty="0"/>
              <a:t>파일의 데이터로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Max </a:t>
            </a:r>
            <a:r>
              <a:rPr lang="en-US" altLang="ko-KR" sz="2000" b="1" dirty="0">
                <a:solidFill>
                  <a:srgbClr val="FF0000"/>
                </a:solidFill>
              </a:rPr>
              <a:t>Heap</a:t>
            </a:r>
            <a:r>
              <a:rPr lang="ko-KR" altLang="en-US" sz="2000" b="1" dirty="0"/>
              <a:t>을 만들고</a:t>
            </a:r>
            <a:endParaRPr lang="en-US" altLang="ko-KR" sz="2000" b="1" dirty="0"/>
          </a:p>
          <a:p>
            <a:pPr marL="457200" lvl="1" indent="0" algn="just">
              <a:buNone/>
              <a:defRPr/>
            </a:pPr>
            <a:r>
              <a:rPr lang="ko-KR" altLang="en-US" sz="2000" b="1" dirty="0"/>
              <a:t>삽입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추출 프로세스를 추가하여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Max </a:t>
            </a:r>
            <a:r>
              <a:rPr lang="en-US" altLang="ko-KR" sz="2000" b="1" dirty="0">
                <a:solidFill>
                  <a:srgbClr val="0070C0"/>
                </a:solidFill>
              </a:rPr>
              <a:t>Priority Queue</a:t>
            </a:r>
            <a:r>
              <a:rPr lang="ko-KR" altLang="en-US" sz="2000" b="1" dirty="0"/>
              <a:t>를 구현하라</a:t>
            </a:r>
            <a:r>
              <a:rPr lang="en-US" altLang="ko-KR" sz="2000" b="1" dirty="0"/>
              <a:t>.</a:t>
            </a:r>
          </a:p>
          <a:p>
            <a:pPr marL="457200" lvl="1" indent="0" algn="just">
              <a:buNone/>
              <a:defRPr/>
            </a:pPr>
            <a:r>
              <a:rPr lang="ko-KR" altLang="en-US" sz="2000" b="1" dirty="0"/>
              <a:t>삽입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추출을 수행할 때마다 남은 노드 목록을 출력하여야 한다</a:t>
            </a:r>
            <a:r>
              <a:rPr lang="en-US" altLang="ko-KR" sz="2000" b="1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4) </a:t>
            </a:r>
            <a:r>
              <a:rPr lang="ko-KR" altLang="en-US" sz="2000" dirty="0"/>
              <a:t>삽입 함수 </a:t>
            </a:r>
            <a:r>
              <a:rPr lang="en-US" altLang="ko-KR" sz="2000" dirty="0"/>
              <a:t>insert()</a:t>
            </a:r>
            <a:r>
              <a:rPr lang="ko-KR" altLang="en-US" sz="2000" dirty="0"/>
              <a:t>와 추출 함수 </a:t>
            </a:r>
            <a:r>
              <a:rPr lang="en-US" altLang="ko-KR" sz="2000" dirty="0" err="1" smtClean="0"/>
              <a:t>extractMax</a:t>
            </a:r>
            <a:r>
              <a:rPr lang="en-US" altLang="ko-KR" sz="2000" dirty="0" smtClean="0"/>
              <a:t>()</a:t>
            </a:r>
            <a:r>
              <a:rPr lang="ko-KR" altLang="en-US" sz="2000" dirty="0"/>
              <a:t>를 구현한다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5) </a:t>
            </a:r>
            <a:r>
              <a:rPr lang="ko-KR" altLang="en-US" sz="2000" dirty="0"/>
              <a:t>완성된 프로그램을 구동하고</a:t>
            </a:r>
            <a:r>
              <a:rPr lang="en-US" altLang="ko-KR" sz="2000" dirty="0"/>
              <a:t>,</a:t>
            </a:r>
            <a:r>
              <a:rPr lang="ko-KR" altLang="en-US" sz="2000" dirty="0"/>
              <a:t> 파일을 큐에 읽어 들인 후에도</a:t>
            </a:r>
            <a:endParaRPr lang="en-US" altLang="ko-KR" sz="2000" dirty="0"/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사용자가 노드를 추가하거나</a:t>
            </a:r>
            <a:r>
              <a:rPr lang="en-US" altLang="ko-KR" sz="2000" dirty="0"/>
              <a:t> </a:t>
            </a:r>
            <a:r>
              <a:rPr lang="ko-KR" altLang="en-US" sz="2000" dirty="0"/>
              <a:t>우선도가 가장 높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노드를</a:t>
            </a:r>
            <a:endParaRPr lang="en-US" altLang="ko-KR" sz="2000" dirty="0"/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추출</a:t>
            </a:r>
            <a:r>
              <a:rPr lang="en-US" altLang="ko-KR" sz="2000" dirty="0"/>
              <a:t>(</a:t>
            </a:r>
            <a:r>
              <a:rPr lang="ko-KR" altLang="en-US" sz="2000" dirty="0"/>
              <a:t>삭제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등 다음 페이지에 나와있는 기능들이 동작 할 </a:t>
            </a:r>
            <a:r>
              <a:rPr lang="ko-KR" altLang="en-US" sz="2000" dirty="0"/>
              <a:t>수 </a:t>
            </a:r>
            <a:r>
              <a:rPr lang="en-US" altLang="ko-KR" sz="500" dirty="0" smtClean="0"/>
              <a:t>	</a:t>
            </a:r>
            <a:endParaRPr lang="en-US" altLang="ko-KR" sz="2000" dirty="0" smtClean="0"/>
          </a:p>
          <a:p>
            <a:pPr marL="457200" lvl="1" indent="0" algn="just">
              <a:buNone/>
              <a:defRPr/>
            </a:pPr>
            <a:r>
              <a:rPr lang="en-US" altLang="ko-KR" sz="2000" dirty="0" smtClean="0"/>
              <a:t>  	   </a:t>
            </a:r>
            <a:r>
              <a:rPr lang="ko-KR" altLang="en-US" sz="2000" dirty="0" smtClean="0"/>
              <a:t>있도록 </a:t>
            </a:r>
            <a:r>
              <a:rPr lang="ko-KR" altLang="en-US" sz="2000" dirty="0"/>
              <a:t>메인 </a:t>
            </a:r>
            <a:r>
              <a:rPr lang="ko-KR" altLang="en-US" sz="2000" dirty="0" smtClean="0"/>
              <a:t>함수를 </a:t>
            </a:r>
            <a:r>
              <a:rPr lang="ko-KR" altLang="en-US" sz="2000" dirty="0"/>
              <a:t>완성한다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989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600200"/>
            <a:ext cx="8229600" cy="535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defRPr/>
            </a:pPr>
            <a:r>
              <a:rPr lang="en-US" altLang="ko-KR" sz="2000" b="1" dirty="0" smtClean="0">
                <a:solidFill>
                  <a:schemeClr val="tx1"/>
                </a:solidFill>
              </a:rPr>
              <a:t>2. data_heap.txt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파일의 데이터로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Max Heap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만들고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ko-KR" altLang="en-US" sz="2000" b="1" dirty="0" smtClean="0">
                <a:solidFill>
                  <a:schemeClr val="tx1"/>
                </a:solidFill>
              </a:rPr>
              <a:t>삽입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추출 프로세스를 추가하여 </a:t>
            </a:r>
            <a:r>
              <a:rPr lang="en-US" altLang="ko-KR" sz="2000" b="1" dirty="0">
                <a:solidFill>
                  <a:srgbClr val="0070C0"/>
                </a:solidFill>
              </a:rPr>
              <a:t>Max Priority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구현하라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defRPr/>
            </a:pPr>
            <a:r>
              <a:rPr lang="ko-KR" altLang="en-US" sz="2000" b="1" dirty="0" smtClean="0">
                <a:solidFill>
                  <a:schemeClr val="tx1"/>
                </a:solidFill>
              </a:rPr>
              <a:t>삽입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추출을 수행할 때마다 남은 노드 목록을 출력하여야 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defRPr/>
            </a:pPr>
            <a:r>
              <a:rPr lang="ko-KR" altLang="en-US" sz="2000" b="1" dirty="0" smtClean="0">
                <a:solidFill>
                  <a:schemeClr val="tx1"/>
                </a:solidFill>
              </a:rPr>
              <a:t>아래 기능의 함수들은 전부 구현되어야 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700" dirty="0" smtClean="0">
                <a:solidFill>
                  <a:schemeClr val="tx1"/>
                </a:solidFill>
              </a:rPr>
              <a:t>a</a:t>
            </a:r>
            <a:r>
              <a:rPr lang="en-US" altLang="ko-KR" sz="1700" dirty="0">
                <a:solidFill>
                  <a:schemeClr val="tx1"/>
                </a:solidFill>
              </a:rPr>
              <a:t>. insert(S, x)	</a:t>
            </a:r>
            <a:r>
              <a:rPr lang="en-US" altLang="ko-KR" sz="1700" dirty="0" smtClean="0">
                <a:solidFill>
                  <a:schemeClr val="tx1"/>
                </a:solidFill>
              </a:rPr>
              <a:t>	- </a:t>
            </a:r>
            <a:r>
              <a:rPr lang="en-US" altLang="ko-KR" sz="1700" dirty="0">
                <a:solidFill>
                  <a:schemeClr val="tx1"/>
                </a:solidFill>
              </a:rPr>
              <a:t>S</a:t>
            </a:r>
            <a:r>
              <a:rPr lang="ko-KR" altLang="en-US" sz="1700" dirty="0">
                <a:solidFill>
                  <a:schemeClr val="tx1"/>
                </a:solidFill>
              </a:rPr>
              <a:t>에 원소 </a:t>
            </a:r>
            <a:r>
              <a:rPr lang="en-US" altLang="ko-KR" sz="1700" dirty="0">
                <a:solidFill>
                  <a:schemeClr val="tx1"/>
                </a:solidFill>
              </a:rPr>
              <a:t>x</a:t>
            </a:r>
            <a:r>
              <a:rPr lang="ko-KR" altLang="en-US" sz="1700" dirty="0">
                <a:solidFill>
                  <a:schemeClr val="tx1"/>
                </a:solidFill>
              </a:rPr>
              <a:t>를 새로 넣는다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b. max(S)		</a:t>
            </a:r>
            <a:r>
              <a:rPr lang="en-US" altLang="ko-KR" sz="1700" dirty="0" smtClean="0">
                <a:solidFill>
                  <a:schemeClr val="tx1"/>
                </a:solidFill>
              </a:rPr>
              <a:t>	- </a:t>
            </a:r>
            <a:r>
              <a:rPr lang="en-US" altLang="ko-KR" sz="1700" dirty="0">
                <a:solidFill>
                  <a:schemeClr val="tx1"/>
                </a:solidFill>
              </a:rPr>
              <a:t>S</a:t>
            </a:r>
            <a:r>
              <a:rPr lang="ko-KR" altLang="en-US" sz="1700" dirty="0">
                <a:solidFill>
                  <a:schemeClr val="tx1"/>
                </a:solidFill>
              </a:rPr>
              <a:t>에서 </a:t>
            </a:r>
            <a:r>
              <a:rPr lang="ko-KR" altLang="en-US" sz="1700" dirty="0" err="1">
                <a:solidFill>
                  <a:schemeClr val="tx1"/>
                </a:solidFill>
              </a:rPr>
              <a:t>키값이</a:t>
            </a:r>
            <a:r>
              <a:rPr lang="ko-KR" altLang="en-US" sz="1700" dirty="0">
                <a:solidFill>
                  <a:schemeClr val="tx1"/>
                </a:solidFill>
              </a:rPr>
              <a:t> 최대인 원소를 </a:t>
            </a:r>
            <a:r>
              <a:rPr lang="ko-KR" altLang="en-US" sz="1700" dirty="0" err="1">
                <a:solidFill>
                  <a:schemeClr val="tx1"/>
                </a:solidFill>
              </a:rPr>
              <a:t>리턴한다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just">
              <a:lnSpc>
                <a:spcPct val="20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c. </a:t>
            </a:r>
            <a:r>
              <a:rPr lang="en-US" altLang="ko-KR" sz="1700" dirty="0" err="1">
                <a:solidFill>
                  <a:schemeClr val="tx1"/>
                </a:solidFill>
              </a:rPr>
              <a:t>extract_max</a:t>
            </a:r>
            <a:r>
              <a:rPr lang="en-US" altLang="ko-KR" sz="1700" dirty="0">
                <a:solidFill>
                  <a:schemeClr val="tx1"/>
                </a:solidFill>
              </a:rPr>
              <a:t>(S)		- S</a:t>
            </a:r>
            <a:r>
              <a:rPr lang="ko-KR" altLang="en-US" sz="1700" dirty="0">
                <a:solidFill>
                  <a:schemeClr val="tx1"/>
                </a:solidFill>
              </a:rPr>
              <a:t>에서 </a:t>
            </a:r>
            <a:r>
              <a:rPr lang="ko-KR" altLang="en-US" sz="1700" dirty="0" err="1">
                <a:solidFill>
                  <a:schemeClr val="tx1"/>
                </a:solidFill>
              </a:rPr>
              <a:t>키값이</a:t>
            </a:r>
            <a:r>
              <a:rPr lang="ko-KR" altLang="en-US" sz="1700" dirty="0">
                <a:solidFill>
                  <a:schemeClr val="tx1"/>
                </a:solidFill>
              </a:rPr>
              <a:t> 최대인 원소를 제거한다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d. </a:t>
            </a:r>
            <a:r>
              <a:rPr lang="en-US" altLang="ko-KR" sz="1700" dirty="0" err="1">
                <a:solidFill>
                  <a:schemeClr val="tx1"/>
                </a:solidFill>
              </a:rPr>
              <a:t>increase_key</a:t>
            </a:r>
            <a:r>
              <a:rPr lang="en-US" altLang="ko-KR" sz="1700" dirty="0">
                <a:solidFill>
                  <a:schemeClr val="tx1"/>
                </a:solidFill>
              </a:rPr>
              <a:t>(S, x, k)	- </a:t>
            </a:r>
            <a:r>
              <a:rPr lang="ko-KR" altLang="en-US" sz="1700" dirty="0">
                <a:solidFill>
                  <a:schemeClr val="tx1"/>
                </a:solidFill>
              </a:rPr>
              <a:t>원소 </a:t>
            </a:r>
            <a:r>
              <a:rPr lang="en-US" altLang="ko-KR" sz="1700" dirty="0">
                <a:solidFill>
                  <a:schemeClr val="tx1"/>
                </a:solidFill>
              </a:rPr>
              <a:t>x</a:t>
            </a:r>
            <a:r>
              <a:rPr lang="ko-KR" altLang="en-US" sz="1700" dirty="0">
                <a:solidFill>
                  <a:schemeClr val="tx1"/>
                </a:solidFill>
              </a:rPr>
              <a:t>의 </a:t>
            </a:r>
            <a:r>
              <a:rPr lang="ko-KR" altLang="en-US" sz="1700" dirty="0" err="1">
                <a:solidFill>
                  <a:schemeClr val="tx1"/>
                </a:solidFill>
              </a:rPr>
              <a:t>키값을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k</a:t>
            </a:r>
            <a:r>
              <a:rPr lang="ko-KR" altLang="en-US" sz="1700" dirty="0">
                <a:solidFill>
                  <a:schemeClr val="tx1"/>
                </a:solidFill>
              </a:rPr>
              <a:t>로 증가시킨다</a:t>
            </a:r>
            <a:r>
              <a:rPr lang="en-US" altLang="ko-KR" sz="1700" dirty="0">
                <a:solidFill>
                  <a:schemeClr val="tx1"/>
                </a:solidFill>
              </a:rPr>
              <a:t>. </a:t>
            </a:r>
            <a:r>
              <a:rPr lang="ko-KR" altLang="en-US" sz="1700" dirty="0">
                <a:solidFill>
                  <a:schemeClr val="tx1"/>
                </a:solidFill>
              </a:rPr>
              <a:t>이때 </a:t>
            </a:r>
            <a:r>
              <a:rPr lang="en-US" altLang="ko-KR" sz="1700" dirty="0">
                <a:solidFill>
                  <a:schemeClr val="tx1"/>
                </a:solidFill>
              </a:rPr>
              <a:t>k</a:t>
            </a:r>
            <a:r>
              <a:rPr lang="ko-KR" altLang="en-US" sz="1700" dirty="0">
                <a:solidFill>
                  <a:schemeClr val="tx1"/>
                </a:solidFill>
              </a:rPr>
              <a:t>는 </a:t>
            </a:r>
            <a:r>
              <a:rPr lang="en-US" altLang="ko-KR" sz="1700" dirty="0">
                <a:solidFill>
                  <a:schemeClr val="tx1"/>
                </a:solidFill>
              </a:rPr>
              <a:t>x</a:t>
            </a:r>
            <a:r>
              <a:rPr lang="ko-KR" altLang="en-US" sz="1700" dirty="0">
                <a:solidFill>
                  <a:schemeClr val="tx1"/>
                </a:solidFill>
              </a:rPr>
              <a:t>의 </a:t>
            </a:r>
            <a:r>
              <a:rPr lang="en-US" altLang="ko-KR" sz="1700" dirty="0">
                <a:solidFill>
                  <a:schemeClr val="tx1"/>
                </a:solidFill>
              </a:rPr>
              <a:t>			  </a:t>
            </a:r>
            <a:r>
              <a:rPr lang="ko-KR" altLang="en-US" sz="1700" dirty="0">
                <a:solidFill>
                  <a:schemeClr val="tx1"/>
                </a:solidFill>
              </a:rPr>
              <a:t>현재 </a:t>
            </a:r>
            <a:r>
              <a:rPr lang="ko-KR" altLang="en-US" sz="1700" dirty="0" err="1">
                <a:solidFill>
                  <a:schemeClr val="tx1"/>
                </a:solidFill>
              </a:rPr>
              <a:t>키값보다</a:t>
            </a:r>
            <a:r>
              <a:rPr lang="ko-KR" altLang="en-US" sz="1700" dirty="0">
                <a:solidFill>
                  <a:schemeClr val="tx1"/>
                </a:solidFill>
              </a:rPr>
              <a:t> 작아지지 않는다고 가정한다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e. </a:t>
            </a:r>
            <a:r>
              <a:rPr lang="en-US" altLang="ko-KR" sz="1700" dirty="0" smtClean="0">
                <a:solidFill>
                  <a:schemeClr val="tx1"/>
                </a:solidFill>
              </a:rPr>
              <a:t>delete(S</a:t>
            </a:r>
            <a:r>
              <a:rPr lang="en-US" altLang="ko-KR" sz="1700" dirty="0">
                <a:solidFill>
                  <a:schemeClr val="tx1"/>
                </a:solidFill>
              </a:rPr>
              <a:t>, x)		- S</a:t>
            </a:r>
            <a:r>
              <a:rPr lang="ko-KR" altLang="en-US" sz="1700" dirty="0">
                <a:solidFill>
                  <a:schemeClr val="tx1"/>
                </a:solidFill>
              </a:rPr>
              <a:t>에서 노드 </a:t>
            </a:r>
            <a:r>
              <a:rPr lang="en-US" altLang="ko-KR" sz="1700" dirty="0">
                <a:solidFill>
                  <a:schemeClr val="tx1"/>
                </a:solidFill>
              </a:rPr>
              <a:t>x</a:t>
            </a:r>
            <a:r>
              <a:rPr lang="ko-KR" altLang="en-US" sz="1700" dirty="0">
                <a:solidFill>
                  <a:schemeClr val="tx1"/>
                </a:solidFill>
              </a:rPr>
              <a:t>를 제거한다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  <a:r>
              <a:rPr lang="ko-KR" altLang="en-US" sz="1700" dirty="0" smtClean="0">
                <a:solidFill>
                  <a:schemeClr val="tx1"/>
                </a:solidFill>
              </a:rPr>
              <a:t>제거 후 </a:t>
            </a:r>
            <a:r>
              <a:rPr lang="en-US" altLang="ko-KR" sz="1700" dirty="0" smtClean="0">
                <a:solidFill>
                  <a:schemeClr val="tx1"/>
                </a:solidFill>
              </a:rPr>
              <a:t>Max heap </a:t>
            </a:r>
            <a:r>
              <a:rPr lang="ko-KR" altLang="en-US" sz="1700" dirty="0" smtClean="0">
                <a:solidFill>
                  <a:schemeClr val="tx1"/>
                </a:solidFill>
              </a:rPr>
              <a:t>유지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lvl="1" algn="just">
              <a:defRPr/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▶ 결과 화면 예시 </a:t>
            </a:r>
            <a:r>
              <a:rPr lang="en-US" altLang="ko-KR" sz="2400" b="1" dirty="0"/>
              <a:t>: </a:t>
            </a:r>
            <a:r>
              <a:rPr lang="en-US" altLang="ko-KR" sz="2400" b="1" dirty="0" smtClean="0"/>
              <a:t>sample03_MaxPriorityQueue.exe</a:t>
            </a:r>
            <a:endParaRPr lang="en-US" altLang="ko-KR" sz="2400" b="1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명령어 입력에 따라 작업을 수행한 결과를 화면에 출력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02" t="2610" r="1905" b="2610"/>
          <a:stretch/>
        </p:blipFill>
        <p:spPr>
          <a:xfrm>
            <a:off x="2339752" y="2132856"/>
            <a:ext cx="468052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프로젝트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폴더채로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37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72032"/>
              </p:ext>
            </p:extLst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15197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Quick Sort, Priority</a:t>
                      </a:r>
                      <a:r>
                        <a:rPr lang="en-US" altLang="ko-KR" baseline="0" dirty="0" smtClean="0"/>
                        <a:t> Queue JAVA</a:t>
                      </a:r>
                      <a:r>
                        <a:rPr lang="ko-KR" altLang="en-US" baseline="0" dirty="0" smtClean="0"/>
                        <a:t>코드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28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2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46630" y="3112243"/>
            <a:ext cx="239758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for   = p to r-1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과정 </a:t>
            </a:r>
            <a:r>
              <a:rPr lang="en-US" altLang="ko-KR" sz="2400" b="1" dirty="0" smtClean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PARTITION </a:t>
            </a:r>
            <a:r>
              <a:rPr lang="ko-KR" altLang="en-US" sz="2000" dirty="0" smtClean="0">
                <a:latin typeface="+mj-lt"/>
              </a:rPr>
              <a:t>프로시저의 초기 설정은 다음과 같다</a:t>
            </a:r>
            <a:r>
              <a:rPr lang="en-US" altLang="ko-KR" sz="2000" dirty="0" smtClean="0">
                <a:latin typeface="+mj-lt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7307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826096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10538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829327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3903" y="6351710"/>
            <a:ext cx="12298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= p-1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9598" y="6351711"/>
            <a:ext cx="10743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= A[r]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반복문</a:t>
            </a:r>
            <a:r>
              <a:rPr lang="ko-KR" altLang="en-US" sz="2000" dirty="0" smtClean="0">
                <a:latin typeface="+mj-lt"/>
              </a:rPr>
              <a:t> 안에는 하나의 </a:t>
            </a:r>
            <a:r>
              <a:rPr lang="ko-KR" altLang="en-US" sz="2000" dirty="0" err="1" smtClean="0">
                <a:latin typeface="+mj-lt"/>
              </a:rPr>
              <a:t>조건문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if A[j] </a:t>
            </a:r>
            <a:r>
              <a:rPr lang="ko-KR" altLang="en-US" sz="2000" b="1" dirty="0">
                <a:solidFill>
                  <a:srgbClr val="FF0000"/>
                </a:solidFill>
              </a:rPr>
              <a:t>≤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2000" dirty="0" smtClean="0">
                <a:latin typeface="+mj-lt"/>
              </a:rPr>
              <a:t>만 존재한다</a:t>
            </a:r>
            <a:r>
              <a:rPr lang="en-US" altLang="ko-KR" sz="2000" dirty="0" smtClean="0">
                <a:latin typeface="+mj-lt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7307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826096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10538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829327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3903" y="6351710"/>
            <a:ext cx="12298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= p-1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6630" y="3112243"/>
            <a:ext cx="239758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for   = p to r-1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9598" y="6351711"/>
            <a:ext cx="10743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= A[r]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4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조건문이</a:t>
            </a:r>
            <a:r>
              <a:rPr lang="ko-KR" altLang="en-US" sz="2000" dirty="0" smtClean="0">
                <a:latin typeface="+mj-lt"/>
              </a:rPr>
              <a:t> 참일 때만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+mj-lt"/>
              </a:rPr>
              <a:t>+1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시키고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] 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↔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A[j]</a:t>
            </a:r>
            <a:r>
              <a:rPr lang="ko-KR" altLang="en-US" sz="2000" dirty="0" smtClean="0">
                <a:latin typeface="+mj-lt"/>
              </a:rPr>
              <a:t>를 수행한다</a:t>
            </a:r>
            <a:r>
              <a:rPr lang="en-US" altLang="ko-KR" sz="2000" dirty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7307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826096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10538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829327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25019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843808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조건문이</a:t>
            </a:r>
            <a:r>
              <a:rPr lang="ko-KR" altLang="en-US" sz="2000" dirty="0" smtClean="0">
                <a:latin typeface="+mj-lt"/>
              </a:rPr>
              <a:t> 참일 때만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+mj-lt"/>
              </a:rPr>
              <a:t>+1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시키고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] 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↔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A[j]</a:t>
            </a:r>
            <a:r>
              <a:rPr lang="ko-KR" altLang="en-US" sz="2000" dirty="0" smtClean="0">
                <a:latin typeface="+mj-lt"/>
              </a:rPr>
              <a:t>를 수행한다</a:t>
            </a:r>
            <a:r>
              <a:rPr lang="en-US" altLang="ko-KR" sz="2000" dirty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7307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826096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25019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2843808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0485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182364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33131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3851920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532674" y="455579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9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조건문이</a:t>
            </a:r>
            <a:r>
              <a:rPr lang="ko-KR" altLang="en-US" sz="2000" dirty="0" smtClean="0">
                <a:latin typeface="+mj-lt"/>
              </a:rPr>
              <a:t> 참일 때만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+mj-lt"/>
              </a:rPr>
              <a:t>+1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시키고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] 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↔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A[j]</a:t>
            </a:r>
            <a:r>
              <a:rPr lang="ko-KR" altLang="en-US" sz="2000" dirty="0" smtClean="0">
                <a:latin typeface="+mj-lt"/>
              </a:rPr>
              <a:t>를 수행한다</a:t>
            </a:r>
            <a:r>
              <a:rPr lang="en-US" altLang="ko-KR" sz="2000" dirty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0485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182364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131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3851920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41243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860032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9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1151</Words>
  <Application>Microsoft Office PowerPoint</Application>
  <PresentationFormat>화면 슬라이드 쇼(4:3)</PresentationFormat>
  <Paragraphs>738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맑은 고딕</vt:lpstr>
      <vt:lpstr>바탕체</vt:lpstr>
      <vt:lpstr>휴먼둥근헤드라인</vt:lpstr>
      <vt:lpstr>Arial</vt:lpstr>
      <vt:lpstr>Consolas</vt:lpstr>
      <vt:lpstr>Courier New</vt:lpstr>
      <vt:lpstr>Times New Roman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Heap</vt:lpstr>
      <vt:lpstr>PowerPoint 프레젠테이션</vt:lpstr>
      <vt:lpstr>Priority Queue</vt:lpstr>
      <vt:lpstr>Priority Queue</vt:lpstr>
      <vt:lpstr>Priority Queue</vt:lpstr>
      <vt:lpstr>Priority Queue</vt:lpstr>
      <vt:lpstr>Practice / Homework</vt:lpstr>
      <vt:lpstr>Practice / Homework</vt:lpstr>
      <vt:lpstr>Practice / Homework</vt:lpstr>
      <vt:lpstr>Practice / Homework</vt:lpstr>
      <vt:lpstr>PowerPoint 프레젠테이션</vt:lpstr>
      <vt:lpstr>Practice / Homework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like_jj@naver.com</cp:lastModifiedBy>
  <cp:revision>317</cp:revision>
  <dcterms:created xsi:type="dcterms:W3CDTF">2006-10-05T04:04:58Z</dcterms:created>
  <dcterms:modified xsi:type="dcterms:W3CDTF">2017-09-20T10:31:14Z</dcterms:modified>
</cp:coreProperties>
</file>