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05" r:id="rId3"/>
    <p:sldId id="608" r:id="rId4"/>
    <p:sldId id="609" r:id="rId5"/>
    <p:sldId id="610" r:id="rId6"/>
    <p:sldId id="611" r:id="rId7"/>
    <p:sldId id="612" r:id="rId8"/>
    <p:sldId id="616" r:id="rId9"/>
    <p:sldId id="624" r:id="rId10"/>
    <p:sldId id="622" r:id="rId11"/>
    <p:sldId id="62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C00000"/>
    <a:srgbClr val="018E01"/>
    <a:srgbClr val="008600"/>
    <a:srgbClr val="009B9B"/>
    <a:srgbClr val="0000FF"/>
    <a:srgbClr val="9B1F13"/>
    <a:srgbClr val="C8F000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903" autoAdjust="0"/>
  </p:normalViewPr>
  <p:slideViewPr>
    <p:cSldViewPr>
      <p:cViewPr varScale="1">
        <p:scale>
          <a:sx n="113" d="100"/>
          <a:sy n="113" d="100"/>
        </p:scale>
        <p:origin x="31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무게가 가장 큰 것을 포함시켰을 때와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때를 모두 비교해 보아야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2017. 11. 16.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en-US" altLang="ko-KR" sz="2000" b="1" spc="100" dirty="0" smtClean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9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Sequence Alignment</a:t>
            </a: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87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21134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baseline="0" dirty="0" smtClean="0"/>
                        <a:t>hw08_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23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latin typeface="Comic Sans MS" panose="030F0702030302020204" pitchFamily="66" charset="0"/>
              </a:rPr>
              <a:t>▶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 Sequence Alignment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Practice &amp; Homework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Comic Sans MS" panose="030F0702030302020204" pitchFamily="66" charset="0"/>
              </a:rPr>
              <a:t>▶ </a:t>
            </a:r>
            <a:r>
              <a:rPr lang="en-US" altLang="ko-KR" sz="2400" b="1" dirty="0" smtClean="0">
                <a:latin typeface="Comic Sans MS" panose="030F0702030302020204" pitchFamily="66" charset="0"/>
              </a:rPr>
              <a:t>Sequence Alignment</a:t>
            </a:r>
            <a:r>
              <a:rPr lang="ko-KR" altLang="en-US" sz="2400" b="1" dirty="0" smtClean="0">
                <a:latin typeface="Comic Sans MS" panose="030F0702030302020204" pitchFamily="66" charset="0"/>
              </a:rPr>
              <a:t>의 개요</a:t>
            </a:r>
            <a:endParaRPr lang="en-US" altLang="ko-KR" sz="2400" b="1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Comic Sans MS" panose="030F0702030302020204" pitchFamily="66" charset="0"/>
              </a:rPr>
              <a:t>	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비교하여 최소 비용으로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alignment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를 찾는 방법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비용은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Gap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과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Mismatch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가 있음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Gap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은 하나의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Shift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했을 때 만들어지는 빈칸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  <a:endParaRPr lang="en-US" altLang="ko-KR" sz="2000" b="1" dirty="0" smtClean="0">
              <a:solidFill>
                <a:schemeClr val="accent3"/>
              </a:solidFill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Mismatch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는 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비교했을 때 다른 경우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0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sp>
        <p:nvSpPr>
          <p:cNvPr id="46" name="object 34"/>
          <p:cNvSpPr txBox="1"/>
          <p:nvPr/>
        </p:nvSpPr>
        <p:spPr>
          <a:xfrm>
            <a:off x="4933546" y="2385209"/>
            <a:ext cx="2066535" cy="533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20" dirty="0">
                <a:latin typeface="Comic Sans MS"/>
                <a:cs typeface="Comic Sans MS"/>
              </a:rPr>
              <a:t>6</a:t>
            </a:r>
            <a:r>
              <a:rPr sz="1600" spc="15" dirty="0" smtClean="0">
                <a:latin typeface="Comic Sans MS"/>
                <a:cs typeface="Comic Sans MS"/>
              </a:rPr>
              <a:t> mismatches,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1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gap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47" name="텍스트 개체 틀 2"/>
          <p:cNvSpPr txBox="1">
            <a:spLocks/>
          </p:cNvSpPr>
          <p:nvPr/>
        </p:nvSpPr>
        <p:spPr>
          <a:xfrm>
            <a:off x="609600" y="1752600"/>
            <a:ext cx="8229600" cy="477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err="1" smtClean="0">
                <a:latin typeface="Comic Sans MS" panose="030F0702030302020204" pitchFamily="66" charset="0"/>
              </a:rPr>
              <a:t>ocurrance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occurrence	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59067"/>
              </p:ext>
            </p:extLst>
          </p:nvPr>
        </p:nvGraphicFramePr>
        <p:xfrm>
          <a:off x="3446190" y="1589244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05918"/>
              </p:ext>
            </p:extLst>
          </p:nvPr>
        </p:nvGraphicFramePr>
        <p:xfrm>
          <a:off x="3451269" y="2042563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1244834510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62913256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286076924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865540813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2033227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19533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2784450073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86912023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7486176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494800710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36360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1869"/>
              </p:ext>
            </p:extLst>
          </p:nvPr>
        </p:nvGraphicFramePr>
        <p:xfrm>
          <a:off x="3451269" y="3081885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1596"/>
              </p:ext>
            </p:extLst>
          </p:nvPr>
        </p:nvGraphicFramePr>
        <p:xfrm>
          <a:off x="3446190" y="3530248"/>
          <a:ext cx="5031090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9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503109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50" name="object 34"/>
          <p:cNvSpPr txBox="1"/>
          <p:nvPr/>
        </p:nvSpPr>
        <p:spPr>
          <a:xfrm>
            <a:off x="4933546" y="3940055"/>
            <a:ext cx="2066535" cy="533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20" dirty="0" smtClean="0">
                <a:latin typeface="Comic Sans MS"/>
                <a:cs typeface="Comic Sans MS"/>
              </a:rPr>
              <a:t>1</a:t>
            </a:r>
            <a:r>
              <a:rPr sz="1600" spc="15" dirty="0" smtClean="0">
                <a:latin typeface="Comic Sans MS"/>
                <a:cs typeface="Comic Sans MS"/>
              </a:rPr>
              <a:t> mismatch,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1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gap</a:t>
            </a:r>
            <a:endParaRPr sz="1600" dirty="0">
              <a:latin typeface="Comic Sans MS"/>
              <a:cs typeface="Comic Sans MS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21334"/>
              </p:ext>
            </p:extLst>
          </p:nvPr>
        </p:nvGraphicFramePr>
        <p:xfrm>
          <a:off x="3446188" y="4650125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57157"/>
              </p:ext>
            </p:extLst>
          </p:nvPr>
        </p:nvGraphicFramePr>
        <p:xfrm>
          <a:off x="3446188" y="5101686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O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U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R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N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E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55" name="object 34"/>
          <p:cNvSpPr txBox="1"/>
          <p:nvPr/>
        </p:nvSpPr>
        <p:spPr>
          <a:xfrm>
            <a:off x="4933546" y="5560144"/>
            <a:ext cx="2066535" cy="533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20" dirty="0">
                <a:latin typeface="Comic Sans MS"/>
                <a:cs typeface="Comic Sans MS"/>
              </a:rPr>
              <a:t>0</a:t>
            </a:r>
            <a:r>
              <a:rPr sz="1600" spc="15" dirty="0" smtClean="0">
                <a:latin typeface="Comic Sans MS"/>
                <a:cs typeface="Comic Sans MS"/>
              </a:rPr>
              <a:t> mismatch</a:t>
            </a:r>
            <a:r>
              <a:rPr lang="en-US" sz="1600" spc="15" dirty="0" smtClean="0">
                <a:latin typeface="Comic Sans MS"/>
                <a:cs typeface="Comic Sans MS"/>
              </a:rPr>
              <a:t>es</a:t>
            </a:r>
            <a:r>
              <a:rPr sz="1600" spc="15" dirty="0" smtClean="0">
                <a:latin typeface="Comic Sans MS"/>
                <a:cs typeface="Comic Sans MS"/>
              </a:rPr>
              <a:t>,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lang="en-US" sz="1600" spc="10" dirty="0" smtClean="0">
                <a:latin typeface="Comic Sans MS"/>
                <a:cs typeface="Comic Sans MS"/>
              </a:rPr>
              <a:t>3</a:t>
            </a:r>
            <a:r>
              <a:rPr sz="1600" spc="10" dirty="0" smtClean="0">
                <a:latin typeface="Comic Sans MS"/>
                <a:cs typeface="Comic Sans MS"/>
              </a:rPr>
              <a:t> </a:t>
            </a:r>
            <a:r>
              <a:rPr sz="1600" spc="15" dirty="0" smtClean="0">
                <a:latin typeface="Comic Sans MS"/>
                <a:cs typeface="Comic Sans MS"/>
              </a:rPr>
              <a:t>gap</a:t>
            </a:r>
            <a:endParaRPr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392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20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77054"/>
              </p:ext>
            </p:extLst>
          </p:nvPr>
        </p:nvGraphicFramePr>
        <p:xfrm>
          <a:off x="2056454" y="3050850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9" name="텍스트 개체 틀 2"/>
          <p:cNvSpPr txBox="1">
            <a:spLocks/>
          </p:cNvSpPr>
          <p:nvPr/>
        </p:nvSpPr>
        <p:spPr>
          <a:xfrm>
            <a:off x="609600" y="1752600"/>
            <a:ext cx="8229600" cy="477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Gap penalty δ;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mismatch </a:t>
            </a:r>
            <a:r>
              <a:rPr lang="en-US" altLang="ko-KR" sz="2000" dirty="0">
                <a:latin typeface="Comic Sans MS" panose="030F0702030302020204" pitchFamily="66" charset="0"/>
              </a:rPr>
              <a:t>penalty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α</a:t>
            </a:r>
            <a:r>
              <a:rPr lang="en-US" altLang="ko-KR" sz="2000" baseline="-25000" dirty="0" err="1" smtClean="0">
                <a:latin typeface="Comic Sans MS" panose="030F0702030302020204" pitchFamily="66" charset="0"/>
              </a:rPr>
              <a:t>pq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;	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61892"/>
              </p:ext>
            </p:extLst>
          </p:nvPr>
        </p:nvGraphicFramePr>
        <p:xfrm>
          <a:off x="2056454" y="3509308"/>
          <a:ext cx="5031092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72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57372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63110" y="382386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mic Sans MS" panose="030F0702030302020204" pitchFamily="66" charset="0"/>
              </a:rPr>
              <a:t>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TC</a:t>
            </a:r>
            <a:r>
              <a:rPr lang="en-US" altLang="ko-KR" dirty="0" smtClean="0">
                <a:latin typeface="Comic Sans MS" panose="030F0702030302020204" pitchFamily="66" charset="0"/>
              </a:rPr>
              <a:t> + 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GT</a:t>
            </a:r>
            <a:r>
              <a:rPr lang="en-US" altLang="ko-KR" dirty="0" smtClean="0">
                <a:latin typeface="Comic Sans MS" panose="030F0702030302020204" pitchFamily="66" charset="0"/>
              </a:rPr>
              <a:t> + 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AG</a:t>
            </a:r>
            <a:r>
              <a:rPr lang="en-US" altLang="ko-KR" dirty="0" smtClean="0">
                <a:latin typeface="Comic Sans MS" panose="030F0702030302020204" pitchFamily="66" charset="0"/>
              </a:rPr>
              <a:t> + 2α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CA</a:t>
            </a:r>
            <a:endParaRPr lang="ko-KR" altLang="en-US" baseline="-25000" dirty="0">
              <a:latin typeface="Comic Sans MS" panose="030F0702030302020204" pitchFamily="66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7028"/>
              </p:ext>
            </p:extLst>
          </p:nvPr>
        </p:nvGraphicFramePr>
        <p:xfrm>
          <a:off x="2056454" y="4488231"/>
          <a:ext cx="5031096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21179172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32897"/>
              </p:ext>
            </p:extLst>
          </p:nvPr>
        </p:nvGraphicFramePr>
        <p:xfrm>
          <a:off x="2056454" y="4959413"/>
          <a:ext cx="5031096" cy="30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58">
                  <a:extLst>
                    <a:ext uri="{9D8B030D-6E8A-4147-A177-3AD203B41FA5}">
                      <a16:colId xmlns:a16="http://schemas.microsoft.com/office/drawing/2014/main" val="387458141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43523336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89892822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5634894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111468632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020397209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7734397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139816897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154478530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555163465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3674295078"/>
                    </a:ext>
                  </a:extLst>
                </a:gridCol>
                <a:gridCol w="419258">
                  <a:extLst>
                    <a:ext uri="{9D8B030D-6E8A-4147-A177-3AD203B41FA5}">
                      <a16:colId xmlns:a16="http://schemas.microsoft.com/office/drawing/2014/main" val="4211791728"/>
                    </a:ext>
                  </a:extLst>
                </a:gridCol>
              </a:tblGrid>
              <a:tr h="306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G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-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C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A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T</a:t>
                      </a:r>
                      <a:endParaRPr lang="ko-KR" altLang="en-US" sz="1500" dirty="0"/>
                    </a:p>
                  </a:txBody>
                  <a:tcPr marL="75466" marR="75466" marT="37733" marB="377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5807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9852" y="52744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mic Sans MS" panose="030F0702030302020204" pitchFamily="66" charset="0"/>
              </a:rPr>
              <a:t>2δ + α</a:t>
            </a:r>
            <a:r>
              <a:rPr lang="en-US" altLang="ko-KR" baseline="-25000" dirty="0" smtClean="0">
                <a:latin typeface="Comic Sans MS" panose="030F0702030302020204" pitchFamily="66" charset="0"/>
              </a:rPr>
              <a:t>CA</a:t>
            </a:r>
            <a:endParaRPr lang="ko-KR" altLang="en-US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altLang="ko-KR" sz="1600" spc="10" dirty="0">
                <a:solidFill>
                  <a:srgbClr val="0048AA"/>
                </a:solidFill>
                <a:latin typeface="Comic Sans MS"/>
                <a:cs typeface="Comic Sans MS"/>
              </a:rPr>
              <a:t>Def. </a:t>
            </a:r>
            <a:r>
              <a:rPr lang="en-US" altLang="ko-KR" sz="1600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lang="en-US" altLang="ko-KR" sz="1600" spc="20" dirty="0">
                <a:latin typeface="Comic Sans MS"/>
                <a:cs typeface="Comic Sans MS"/>
              </a:rPr>
              <a:t>O</a:t>
            </a:r>
            <a:r>
              <a:rPr lang="en-US" altLang="ko-KR" sz="1600" spc="10" dirty="0">
                <a:latin typeface="Comic Sans MS"/>
                <a:cs typeface="Comic Sans MS"/>
              </a:rPr>
              <a:t>PT(</a:t>
            </a:r>
            <a:r>
              <a:rPr lang="en-US" altLang="ko-KR" sz="1600" spc="10" dirty="0" err="1">
                <a:latin typeface="Comic Sans MS"/>
                <a:cs typeface="Comic Sans MS"/>
              </a:rPr>
              <a:t>i</a:t>
            </a:r>
            <a:r>
              <a:rPr lang="en-US" altLang="ko-KR" sz="1600" spc="10" dirty="0">
                <a:latin typeface="Comic Sans MS"/>
                <a:cs typeface="Comic Sans MS"/>
              </a:rPr>
              <a:t>,</a:t>
            </a:r>
            <a:r>
              <a:rPr lang="en-US" altLang="ko-KR" sz="1600" spc="5" dirty="0">
                <a:latin typeface="Comic Sans MS"/>
                <a:cs typeface="Comic Sans MS"/>
              </a:rPr>
              <a:t> j) </a:t>
            </a:r>
            <a:r>
              <a:rPr lang="en-US" altLang="ko-KR" sz="1600" spc="10" dirty="0">
                <a:latin typeface="Comic Sans MS"/>
                <a:cs typeface="Comic Sans MS"/>
              </a:rPr>
              <a:t>=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strings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x</a:t>
            </a:r>
            <a:r>
              <a:rPr lang="en-US" altLang="ko-KR" sz="1600" spc="15" baseline="-25252" dirty="0">
                <a:latin typeface="Comic Sans MS"/>
                <a:cs typeface="Comic Sans MS"/>
              </a:rPr>
              <a:t>1 </a:t>
            </a:r>
            <a:r>
              <a:rPr lang="en-US" altLang="ko-KR" sz="1600" spc="-112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z="1600" baseline="-25252" dirty="0">
                <a:latin typeface="Comic Sans MS"/>
                <a:cs typeface="Comic Sans MS"/>
              </a:rPr>
              <a:t>2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10" dirty="0">
                <a:latin typeface="Comic Sans MS"/>
                <a:cs typeface="Comic Sans MS"/>
              </a:rPr>
              <a:t>x</a:t>
            </a:r>
            <a:r>
              <a:rPr lang="en-US" altLang="ko-KR" sz="1600" spc="15" baseline="-25252" dirty="0">
                <a:latin typeface="Comic Sans MS"/>
                <a:cs typeface="Comic Sans MS"/>
              </a:rPr>
              <a:t>i </a:t>
            </a:r>
            <a:r>
              <a:rPr lang="en-US" altLang="ko-KR" sz="1600" spc="-97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z="1600" baseline="-25252" dirty="0">
                <a:latin typeface="Comic Sans MS"/>
                <a:cs typeface="Comic Sans MS"/>
              </a:rPr>
              <a:t>1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y</a:t>
            </a:r>
            <a:r>
              <a:rPr lang="en-US" altLang="ko-KR" sz="1600" baseline="-25252" dirty="0">
                <a:latin typeface="Comic Sans MS"/>
                <a:cs typeface="Comic Sans MS"/>
              </a:rPr>
              <a:t>2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5" dirty="0" err="1">
                <a:latin typeface="Comic Sans MS"/>
                <a:cs typeface="Comic Sans MS"/>
              </a:rPr>
              <a:t>y</a:t>
            </a:r>
            <a:r>
              <a:rPr lang="en-US" altLang="ko-KR" sz="1600" spc="7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spc="5" dirty="0">
                <a:latin typeface="Comic Sans MS"/>
                <a:cs typeface="Comic Sans MS"/>
              </a:rPr>
              <a:t>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171450" indent="-106680">
              <a:lnSpc>
                <a:spcPct val="100000"/>
              </a:lnSpc>
              <a:spcBef>
                <a:spcPts val="225"/>
              </a:spcBef>
              <a:buSzPct val="31250"/>
              <a:buFont typeface="Arial"/>
              <a:buChar char="■"/>
              <a:tabLst>
                <a:tab pos="171450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Case</a:t>
            </a:r>
            <a:r>
              <a:rPr lang="en-US" altLang="ko-KR" sz="1600" spc="5" dirty="0">
                <a:latin typeface="Comic Sans MS"/>
                <a:cs typeface="Comic Sans MS"/>
              </a:rPr>
              <a:t> 1: </a:t>
            </a:r>
            <a:r>
              <a:rPr lang="en-US" altLang="ko-KR" sz="1600" spc="15" dirty="0">
                <a:latin typeface="Comic Sans MS"/>
                <a:cs typeface="Comic Sans MS"/>
              </a:rPr>
              <a:t> OPT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matches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5" dirty="0">
                <a:latin typeface="Comic Sans MS"/>
                <a:cs typeface="Comic Sans MS"/>
              </a:rPr>
              <a:t>x</a:t>
            </a:r>
            <a:r>
              <a:rPr lang="en-US" altLang="ko-KR" sz="1600" spc="15" baseline="-25252" dirty="0">
                <a:latin typeface="Comic Sans MS"/>
                <a:cs typeface="Comic Sans MS"/>
              </a:rPr>
              <a:t>i</a:t>
            </a:r>
            <a:r>
              <a:rPr lang="en-US" altLang="ko-KR" sz="1600" spc="10" dirty="0">
                <a:latin typeface="Comic Sans MS"/>
                <a:cs typeface="Comic Sans MS"/>
              </a:rPr>
              <a:t>-</a:t>
            </a:r>
            <a:r>
              <a:rPr lang="en-US" altLang="ko-KR" sz="1600" spc="5" dirty="0" err="1">
                <a:latin typeface="Comic Sans MS"/>
                <a:cs typeface="Comic Sans MS"/>
              </a:rPr>
              <a:t>y</a:t>
            </a:r>
            <a:r>
              <a:rPr lang="en-US" altLang="ko-KR" sz="1600" spc="-7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spc="5" dirty="0">
                <a:latin typeface="Comic Sans MS"/>
                <a:cs typeface="Comic Sans MS"/>
              </a:rPr>
              <a:t>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300355" marR="466090" lvl="1" indent="-76835">
              <a:lnSpc>
                <a:spcPct val="123800"/>
              </a:lnSpc>
              <a:spcBef>
                <a:spcPts val="10"/>
              </a:spcBef>
              <a:buSzPct val="75000"/>
              <a:buFont typeface="Comic Sans MS"/>
              <a:buChar char="–"/>
              <a:tabLst>
                <a:tab pos="300355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pay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mismatch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for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5" dirty="0">
                <a:latin typeface="Comic Sans MS"/>
                <a:cs typeface="Comic Sans MS"/>
              </a:rPr>
              <a:t>x</a:t>
            </a:r>
            <a:r>
              <a:rPr lang="en-US" altLang="ko-KR" sz="1600" spc="-7" baseline="-25252" dirty="0">
                <a:latin typeface="Comic Sans MS"/>
                <a:cs typeface="Comic Sans MS"/>
              </a:rPr>
              <a:t>i</a:t>
            </a:r>
            <a:r>
              <a:rPr lang="en-US" altLang="ko-KR" sz="1600" spc="10" dirty="0">
                <a:latin typeface="Comic Sans MS"/>
                <a:cs typeface="Comic Sans MS"/>
              </a:rPr>
              <a:t>-</a:t>
            </a:r>
            <a:r>
              <a:rPr lang="en-US" altLang="ko-KR" sz="1600" spc="15" dirty="0" err="1">
                <a:latin typeface="Comic Sans MS"/>
                <a:cs typeface="Comic Sans MS"/>
              </a:rPr>
              <a:t>y</a:t>
            </a:r>
            <a:r>
              <a:rPr lang="en-US" altLang="ko-KR" sz="1600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baseline="-25252" dirty="0">
                <a:latin typeface="Comic Sans MS"/>
                <a:cs typeface="Comic Sans MS"/>
              </a:rPr>
              <a:t>  </a:t>
            </a:r>
            <a:r>
              <a:rPr lang="en-US" altLang="ko-KR" sz="1600" spc="3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+ 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two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strings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04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x</a:t>
            </a:r>
            <a:r>
              <a:rPr lang="en-US" altLang="ko-KR" spc="-7" baseline="-23148" dirty="0">
                <a:latin typeface="Comic Sans MS"/>
                <a:cs typeface="Comic Sans MS"/>
              </a:rPr>
              <a:t>i-1</a:t>
            </a:r>
            <a:r>
              <a:rPr lang="en-US" altLang="ko-KR" spc="9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9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2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baseline="-23148" dirty="0">
                <a:latin typeface="Comic Sans MS"/>
                <a:cs typeface="Comic Sans MS"/>
              </a:rPr>
              <a:t>j</a:t>
            </a:r>
            <a:r>
              <a:rPr lang="en-US" altLang="ko-KR" spc="-7" baseline="-23148" dirty="0">
                <a:latin typeface="Comic Sans MS"/>
                <a:cs typeface="Comic Sans MS"/>
              </a:rPr>
              <a:t>-1</a:t>
            </a:r>
            <a:endParaRPr lang="en-US" altLang="ko-KR" baseline="-23148" dirty="0">
              <a:latin typeface="Comic Sans MS"/>
              <a:cs typeface="Comic Sans MS"/>
            </a:endParaRPr>
          </a:p>
          <a:p>
            <a:pPr marL="171450" indent="-106680">
              <a:lnSpc>
                <a:spcPct val="100000"/>
              </a:lnSpc>
              <a:spcBef>
                <a:spcPts val="225"/>
              </a:spcBef>
              <a:buSzPct val="31250"/>
              <a:buFont typeface="Arial"/>
              <a:buChar char="■"/>
              <a:tabLst>
                <a:tab pos="171450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Case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2a: </a:t>
            </a:r>
            <a:r>
              <a:rPr lang="en-US" altLang="ko-KR" sz="1600" spc="15" dirty="0">
                <a:latin typeface="Comic Sans MS"/>
                <a:cs typeface="Comic Sans MS"/>
              </a:rPr>
              <a:t> OPT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leaves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z="1600" baseline="-25252" dirty="0">
                <a:latin typeface="Comic Sans MS"/>
                <a:cs typeface="Comic Sans MS"/>
              </a:rPr>
              <a:t>i </a:t>
            </a:r>
            <a:r>
              <a:rPr lang="en-US" altLang="ko-KR" sz="1600" spc="-127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unmatched.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300355" lvl="1" indent="-76835">
              <a:lnSpc>
                <a:spcPct val="100000"/>
              </a:lnSpc>
              <a:spcBef>
                <a:spcPts val="235"/>
              </a:spcBef>
              <a:buSzPct val="75000"/>
              <a:buFont typeface="Comic Sans MS"/>
              <a:buChar char="–"/>
              <a:tabLst>
                <a:tab pos="300355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pay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gap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for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z="1600" baseline="-25252" dirty="0">
                <a:latin typeface="Comic Sans MS"/>
                <a:cs typeface="Comic Sans MS"/>
              </a:rPr>
              <a:t>i </a:t>
            </a:r>
            <a:r>
              <a:rPr lang="en-US" altLang="ko-KR" sz="1600" spc="-97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dirty="0">
                <a:latin typeface="Comic Sans MS"/>
                <a:cs typeface="Comic Sans MS"/>
              </a:rPr>
              <a:t>x</a:t>
            </a:r>
            <a:r>
              <a:rPr lang="en-US" altLang="ko-KR" baseline="-23148" dirty="0">
                <a:latin typeface="Comic Sans MS"/>
                <a:cs typeface="Comic Sans MS"/>
              </a:rPr>
              <a:t>i</a:t>
            </a:r>
            <a:r>
              <a:rPr lang="en-US" altLang="ko-KR" spc="-7" baseline="-23148" dirty="0">
                <a:latin typeface="Comic Sans MS"/>
                <a:cs typeface="Comic Sans MS"/>
              </a:rPr>
              <a:t>-1</a:t>
            </a:r>
            <a:r>
              <a:rPr lang="en-US" altLang="ko-KR" spc="112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12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</a:t>
            </a:r>
            <a:r>
              <a:rPr lang="en-US" altLang="ko-KR" sz="1600" spc="10" dirty="0">
                <a:latin typeface="Comic Sans MS"/>
                <a:cs typeface="Comic Sans MS"/>
              </a:rPr>
              <a:t> </a:t>
            </a:r>
            <a:r>
              <a:rPr lang="en-US" altLang="ko-KR" sz="1600" spc="20" dirty="0" err="1">
                <a:latin typeface="Comic Sans MS"/>
                <a:cs typeface="Comic Sans MS"/>
              </a:rPr>
              <a:t>y</a:t>
            </a:r>
            <a:r>
              <a:rPr lang="en-US" altLang="ko-KR" spc="-7" baseline="-23148" dirty="0" err="1">
                <a:latin typeface="Comic Sans MS"/>
                <a:cs typeface="Comic Sans MS"/>
              </a:rPr>
              <a:t>j</a:t>
            </a:r>
            <a:endParaRPr lang="en-US" altLang="ko-KR" baseline="-23148" dirty="0">
              <a:latin typeface="Comic Sans MS"/>
              <a:cs typeface="Comic Sans MS"/>
            </a:endParaRPr>
          </a:p>
          <a:p>
            <a:pPr marL="171450" indent="-106680">
              <a:lnSpc>
                <a:spcPct val="100000"/>
              </a:lnSpc>
              <a:spcBef>
                <a:spcPts val="225"/>
              </a:spcBef>
              <a:buSzPct val="31250"/>
              <a:buFont typeface="Arial"/>
              <a:buChar char="■"/>
              <a:tabLst>
                <a:tab pos="171450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Case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2b:  </a:t>
            </a:r>
            <a:r>
              <a:rPr lang="en-US" altLang="ko-KR" sz="1600" spc="15" dirty="0">
                <a:latin typeface="Comic Sans MS"/>
                <a:cs typeface="Comic Sans MS"/>
              </a:rPr>
              <a:t>OPT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leaves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20" dirty="0" err="1">
                <a:latin typeface="Comic Sans MS"/>
                <a:cs typeface="Comic Sans MS"/>
              </a:rPr>
              <a:t>y</a:t>
            </a:r>
            <a:r>
              <a:rPr lang="en-US" altLang="ko-KR" sz="1600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-12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5" dirty="0">
                <a:latin typeface="Comic Sans MS"/>
                <a:cs typeface="Comic Sans MS"/>
              </a:rPr>
              <a:t>u</a:t>
            </a:r>
            <a:r>
              <a:rPr lang="en-US" altLang="ko-KR" sz="1600" spc="10" dirty="0">
                <a:latin typeface="Comic Sans MS"/>
                <a:cs typeface="Comic Sans MS"/>
              </a:rPr>
              <a:t>nmatched.</a:t>
            </a:r>
            <a:endParaRPr lang="en-US" altLang="ko-KR" sz="1600" dirty="0">
              <a:latin typeface="Comic Sans MS"/>
              <a:cs typeface="Comic Sans MS"/>
            </a:endParaRPr>
          </a:p>
          <a:p>
            <a:pPr marL="300355" lvl="1" indent="-76835">
              <a:lnSpc>
                <a:spcPct val="100000"/>
              </a:lnSpc>
              <a:spcBef>
                <a:spcPts val="225"/>
              </a:spcBef>
              <a:buSzPct val="75000"/>
              <a:buFont typeface="Comic Sans MS"/>
              <a:buChar char="–"/>
              <a:tabLst>
                <a:tab pos="300355" algn="l"/>
              </a:tabLst>
            </a:pPr>
            <a:r>
              <a:rPr lang="en-US" altLang="ko-KR" sz="1600" spc="10" dirty="0">
                <a:latin typeface="Comic Sans MS"/>
                <a:cs typeface="Comic Sans MS"/>
              </a:rPr>
              <a:t>pay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gap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for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20" dirty="0" err="1">
                <a:latin typeface="Comic Sans MS"/>
                <a:cs typeface="Comic Sans MS"/>
              </a:rPr>
              <a:t>y</a:t>
            </a:r>
            <a:r>
              <a:rPr lang="en-US" altLang="ko-KR" sz="1600" baseline="-25252" dirty="0" err="1">
                <a:latin typeface="Comic Sans MS"/>
                <a:cs typeface="Comic Sans MS"/>
              </a:rPr>
              <a:t>j</a:t>
            </a:r>
            <a:r>
              <a:rPr lang="en-US" altLang="ko-KR" sz="1600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-104" baseline="-25252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min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cost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of</a:t>
            </a:r>
            <a:r>
              <a:rPr lang="en-US" altLang="ko-KR" sz="1600" spc="5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aligning</a:t>
            </a:r>
            <a:r>
              <a:rPr lang="en-US" altLang="ko-KR" sz="1600" spc="5" dirty="0">
                <a:latin typeface="Comic Sans MS"/>
                <a:cs typeface="Comic Sans MS"/>
              </a:rPr>
              <a:t> x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x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04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x</a:t>
            </a:r>
            <a:r>
              <a:rPr lang="en-US" altLang="ko-KR" spc="-7" baseline="-23148" dirty="0">
                <a:latin typeface="Comic Sans MS"/>
                <a:cs typeface="Comic Sans MS"/>
              </a:rPr>
              <a:t>i</a:t>
            </a:r>
            <a:r>
              <a:rPr lang="en-US" altLang="ko-KR" spc="120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and</a:t>
            </a:r>
            <a:r>
              <a:rPr lang="en-US" altLang="ko-KR" sz="1600" spc="5" dirty="0">
                <a:latin typeface="Comic Sans MS"/>
                <a:cs typeface="Comic Sans MS"/>
              </a:rPr>
              <a:t> y</a:t>
            </a:r>
            <a:r>
              <a:rPr lang="en-US" altLang="ko-KR" spc="-7" baseline="-23148" dirty="0">
                <a:latin typeface="Comic Sans MS"/>
                <a:cs typeface="Comic Sans MS"/>
              </a:rPr>
              <a:t>1</a:t>
            </a:r>
            <a:r>
              <a:rPr lang="en-US" altLang="ko-KR" spc="9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10" dirty="0">
                <a:latin typeface="Comic Sans MS"/>
                <a:cs typeface="Comic Sans MS"/>
              </a:rPr>
              <a:t>y</a:t>
            </a:r>
            <a:r>
              <a:rPr lang="en-US" altLang="ko-KR" spc="-7" baseline="-23148" dirty="0">
                <a:latin typeface="Comic Sans MS"/>
                <a:cs typeface="Comic Sans MS"/>
              </a:rPr>
              <a:t>2</a:t>
            </a:r>
            <a:r>
              <a:rPr lang="en-US" altLang="ko-KR" spc="127" baseline="-23148" dirty="0">
                <a:latin typeface="Comic Sans MS"/>
                <a:cs typeface="Comic Sans MS"/>
              </a:rPr>
              <a:t> </a:t>
            </a:r>
            <a:r>
              <a:rPr lang="en-US" altLang="ko-KR" sz="1600" spc="5" dirty="0">
                <a:latin typeface="Comic Sans MS"/>
                <a:cs typeface="Comic Sans MS"/>
              </a:rPr>
              <a:t>. . . </a:t>
            </a:r>
            <a:r>
              <a:rPr lang="en-US" altLang="ko-KR" sz="1600" spc="10" dirty="0" smtClean="0">
                <a:latin typeface="Comic Sans MS"/>
                <a:cs typeface="Comic Sans MS"/>
              </a:rPr>
              <a:t>y</a:t>
            </a:r>
            <a:r>
              <a:rPr lang="en-US" altLang="ko-KR" baseline="-23148" dirty="0" smtClean="0">
                <a:latin typeface="Comic Sans MS"/>
                <a:cs typeface="Comic Sans MS"/>
              </a:rPr>
              <a:t>j</a:t>
            </a:r>
            <a:r>
              <a:rPr lang="en-US" altLang="ko-KR" spc="-7" baseline="-23148" dirty="0" smtClean="0">
                <a:latin typeface="Comic Sans MS"/>
                <a:cs typeface="Comic Sans MS"/>
              </a:rPr>
              <a:t>-1</a:t>
            </a:r>
            <a:endParaRPr lang="en-US" altLang="ko-KR" baseline="-23148" dirty="0">
              <a:latin typeface="Comic Sans MS"/>
              <a:cs typeface="Comic Sans M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00" y="4437112"/>
            <a:ext cx="3825000" cy="13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Sequence Alignment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pseudo Code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99" y="2464189"/>
            <a:ext cx="69680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Comic Sans MS" panose="030F0702030302020204" pitchFamily="66" charset="0"/>
              </a:rPr>
              <a:t>1.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20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자리 이하의 두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의 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Sequence Alignment</a:t>
            </a:r>
            <a:r>
              <a:rPr lang="ko-KR" altLang="en-US" sz="2000" b="1" dirty="0" smtClean="0">
                <a:latin typeface="Comic Sans MS" panose="030F0702030302020204" pitchFamily="66" charset="0"/>
              </a:rPr>
              <a:t>를 구현</a:t>
            </a:r>
            <a:r>
              <a:rPr lang="en-US" altLang="ko-KR" sz="2000" b="1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입력은 표준 입력으로 두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String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순서대로 입력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- Gap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은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1,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Mismatches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는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2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로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Cost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 고정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이차원 배열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M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을 출력하여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path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확인</a:t>
            </a:r>
            <a:endParaRPr lang="en-US" altLang="ko-KR" sz="2000" dirty="0" smtClean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latin typeface="Comic Sans MS" panose="030F0702030302020204" pitchFamily="66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>
                <a:latin typeface="Comic Sans MS" panose="030F0702030302020204" pitchFamily="66" charset="0"/>
              </a:rPr>
              <a:t>　</a:t>
            </a:r>
            <a:r>
              <a:rPr lang="en-US" altLang="ko-KR" sz="2000" dirty="0">
                <a:latin typeface="Comic Sans MS" panose="030F0702030302020204" pitchFamily="66" charset="0"/>
              </a:rPr>
              <a:t>-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최종 </a:t>
            </a:r>
            <a:r>
              <a:rPr lang="en-US" altLang="ko-KR" sz="2000" dirty="0" smtClean="0">
                <a:latin typeface="Comic Sans MS" panose="030F0702030302020204" pitchFamily="66" charset="0"/>
              </a:rPr>
              <a:t>Cost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값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출력</a:t>
            </a:r>
            <a:endParaRPr lang="en-US" altLang="ko-KR" sz="2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latin typeface="Comic Sans MS" panose="030F0702030302020204" pitchFamily="66" charset="0"/>
              </a:rPr>
              <a:t>▶ </a:t>
            </a:r>
            <a:r>
              <a:rPr lang="ko-KR" altLang="en-US" sz="2000" dirty="0" smtClean="0">
                <a:latin typeface="Comic Sans MS" panose="030F0702030302020204" pitchFamily="66" charset="0"/>
              </a:rPr>
              <a:t>예시</a:t>
            </a:r>
            <a:endParaRPr lang="en-US" altLang="ko-KR" sz="2000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96" y="2300974"/>
            <a:ext cx="3761008" cy="2941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90" y="2360013"/>
            <a:ext cx="4113837" cy="28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450</Words>
  <Application>Microsoft Office PowerPoint</Application>
  <PresentationFormat>화면 슬라이드 쇼(4:3)</PresentationFormat>
  <Paragraphs>205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휴먼둥근헤드라인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436</cp:revision>
  <dcterms:created xsi:type="dcterms:W3CDTF">2006-10-05T04:04:58Z</dcterms:created>
  <dcterms:modified xsi:type="dcterms:W3CDTF">2017-11-16T06:24:38Z</dcterms:modified>
</cp:coreProperties>
</file>