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91" r:id="rId3"/>
    <p:sldId id="592" r:id="rId4"/>
    <p:sldId id="618" r:id="rId5"/>
    <p:sldId id="619" r:id="rId6"/>
    <p:sldId id="620" r:id="rId7"/>
    <p:sldId id="621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6" r:id="rId18"/>
    <p:sldId id="614" r:id="rId19"/>
    <p:sldId id="622" r:id="rId20"/>
    <p:sldId id="62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97EC6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03" autoAdjust="0"/>
  </p:normalViewPr>
  <p:slideViewPr>
    <p:cSldViewPr>
      <p:cViewPr varScale="1">
        <p:scale>
          <a:sx n="120" d="100"/>
          <a:sy n="120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34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0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8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8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Huffman code</a:t>
            </a:r>
            <a:r>
              <a:rPr lang="ko-KR" altLang="en-US" baseline="0" dirty="0" smtClean="0"/>
              <a:t>를 얻기 위한 트리 생성 과정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 smtClean="0"/>
              <a:t>각 문자의 발생빈도를 </a:t>
            </a:r>
            <a:r>
              <a:rPr lang="en-US" altLang="ko-KR" baseline="0" dirty="0" smtClean="0"/>
              <a:t>key </a:t>
            </a:r>
            <a:r>
              <a:rPr lang="ko-KR" altLang="en-US" baseline="0" dirty="0" smtClean="0"/>
              <a:t>값으로 하여 단일 </a:t>
            </a:r>
            <a:r>
              <a:rPr lang="en-US" altLang="ko-KR" baseline="0" dirty="0" smtClean="0"/>
              <a:t>node </a:t>
            </a:r>
            <a:r>
              <a:rPr lang="ko-KR" altLang="en-US" baseline="0" dirty="0" smtClean="0"/>
              <a:t>생성</a:t>
            </a:r>
            <a:endParaRPr lang="en-US" altLang="ko-KR" baseline="0" dirty="0" smtClean="0"/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aseline="0" dirty="0" smtClean="0"/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 smtClean="0"/>
              <a:t>정렬</a:t>
            </a:r>
            <a:endParaRPr lang="en-US" altLang="ko-KR" baseline="0" dirty="0" smtClean="0"/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aseline="0" dirty="0" smtClean="0"/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 smtClean="0"/>
              <a:t>가장 작은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를 가진 </a:t>
            </a:r>
            <a:r>
              <a:rPr lang="en-US" altLang="ko-KR" baseline="0" dirty="0" smtClean="0"/>
              <a:t>node 2</a:t>
            </a:r>
            <a:r>
              <a:rPr lang="ko-KR" altLang="en-US" baseline="0" dirty="0" smtClean="0"/>
              <a:t>개를 추출하여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left/right child</a:t>
            </a:r>
            <a:r>
              <a:rPr lang="ko-KR" altLang="en-US" baseline="0" dirty="0" smtClean="0"/>
              <a:t>로 가지는 </a:t>
            </a:r>
            <a:r>
              <a:rPr lang="en-US" altLang="ko-KR" baseline="0" dirty="0" smtClean="0"/>
              <a:t>sub-tree</a:t>
            </a:r>
            <a:r>
              <a:rPr lang="ko-KR" altLang="en-US" baseline="0" dirty="0" smtClean="0"/>
              <a:t>를 생성하고</a:t>
            </a:r>
            <a:r>
              <a:rPr lang="en-US" altLang="ko-KR" baseline="0" dirty="0" smtClean="0"/>
              <a:t>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　  </a:t>
            </a:r>
            <a:r>
              <a:rPr lang="en-US" altLang="ko-KR" baseline="0" dirty="0" smtClean="0"/>
              <a:t>left child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key 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발생빈도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right child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key </a:t>
            </a:r>
            <a:r>
              <a:rPr lang="ko-KR" altLang="en-US" baseline="0" dirty="0" smtClean="0"/>
              <a:t>값의 합을 </a:t>
            </a:r>
            <a:r>
              <a:rPr lang="en-US" altLang="ko-KR" baseline="0" dirty="0" smtClean="0"/>
              <a:t>sub-tree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root node</a:t>
            </a:r>
            <a:r>
              <a:rPr lang="ko-KR" altLang="en-US" baseline="0" dirty="0" smtClean="0"/>
              <a:t>에 저장한다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4. </a:t>
            </a:r>
            <a:r>
              <a:rPr lang="ko-KR" altLang="en-US" baseline="0" dirty="0" smtClean="0"/>
              <a:t>완성된 </a:t>
            </a:r>
            <a:r>
              <a:rPr lang="en-US" altLang="ko-KR" baseline="0" dirty="0" smtClean="0"/>
              <a:t>sub-tree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Queue</a:t>
            </a:r>
            <a:r>
              <a:rPr lang="ko-KR" altLang="en-US" baseline="0" dirty="0" smtClean="0"/>
              <a:t>에 집어넣고 재정렬한다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5. 3~4 </a:t>
            </a:r>
            <a:r>
              <a:rPr lang="ko-KR" altLang="en-US" baseline="0" dirty="0" smtClean="0"/>
              <a:t>과정을 반복하여 최종적으로 하나의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만 남으면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root node</a:t>
            </a:r>
            <a:r>
              <a:rPr lang="ko-KR" altLang="en-US" baseline="0" dirty="0" smtClean="0"/>
              <a:t>로서 추출한다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6. root node</a:t>
            </a:r>
            <a:r>
              <a:rPr lang="ko-KR" altLang="en-US" baseline="0" dirty="0" smtClean="0"/>
              <a:t>에서 탐색을 시작하여 각 </a:t>
            </a:r>
            <a:r>
              <a:rPr lang="en-US" altLang="ko-KR" baseline="0" dirty="0" smtClean="0"/>
              <a:t>leaf node</a:t>
            </a:r>
            <a:r>
              <a:rPr lang="ko-KR" altLang="en-US" baseline="0" dirty="0" smtClean="0"/>
              <a:t>까지 도달하는 경로를 따라가며 가변 길이 코드를 얻는다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7. </a:t>
            </a:r>
            <a:r>
              <a:rPr lang="ko-KR" altLang="en-US" baseline="0" dirty="0" smtClean="0"/>
              <a:t>얻은 코드를 기준으로 하여 </a:t>
            </a:r>
            <a:r>
              <a:rPr lang="en-US" altLang="ko-KR" baseline="0" dirty="0" smtClean="0"/>
              <a:t>input data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compressed data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huffman</a:t>
            </a:r>
            <a:r>
              <a:rPr lang="en-US" altLang="ko-KR" baseline="0" dirty="0" smtClean="0"/>
              <a:t> code table data</a:t>
            </a:r>
            <a:r>
              <a:rPr lang="ko-KR" altLang="en-US" baseline="0" dirty="0" smtClean="0"/>
              <a:t>로 나누어 추출한다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Pseudo-code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Line:2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BUILD-MIN-HEAP </a:t>
            </a:r>
            <a:r>
              <a:rPr lang="ko-KR" altLang="en-US" dirty="0" smtClean="0"/>
              <a:t>프로시저를 이용하여 </a:t>
            </a:r>
            <a:r>
              <a:rPr lang="en-US" altLang="ko-KR" dirty="0" smtClean="0"/>
              <a:t>O(n) </a:t>
            </a:r>
            <a:r>
              <a:rPr lang="ko-KR" altLang="en-US" dirty="0" smtClean="0"/>
              <a:t>시간 내에 수행될 수 있으며</a:t>
            </a:r>
            <a:endParaRPr lang="en-US" altLang="ko-KR" dirty="0" smtClean="0"/>
          </a:p>
          <a:p>
            <a:r>
              <a:rPr lang="ko-KR" altLang="en-US" dirty="0" smtClean="0"/>
              <a:t>이 알고리즘의 총 수행시간은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nlgn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8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8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1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5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0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대상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각 정보를 이진 문자열</a:t>
            </a:r>
            <a:r>
              <a:rPr lang="en-US" altLang="ko-KR" dirty="0" smtClean="0"/>
              <a:t>(binary string)</a:t>
            </a:r>
            <a:r>
              <a:rPr lang="ko-KR" altLang="en-US" dirty="0" smtClean="0"/>
              <a:t>으로 표현할 수 있는 최적의 방법을 만들기 위해</a:t>
            </a:r>
            <a:endParaRPr lang="en-US" altLang="ko-KR" dirty="0" smtClean="0"/>
          </a:p>
          <a:p>
            <a:r>
              <a:rPr lang="ko-KR" altLang="en-US" dirty="0" smtClean="0"/>
              <a:t>문자들의 발생 빈도를 나타내는 테이블을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1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- Frequency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발생 빈도 수 </a:t>
                </a:r>
                <a:r>
                  <a:rPr lang="en-US" altLang="ko-KR" baseline="0" dirty="0" smtClean="0"/>
                  <a:t>(0~1 </a:t>
                </a:r>
                <a:r>
                  <a:rPr lang="ko-KR" altLang="en-US" baseline="0" dirty="0" smtClean="0"/>
                  <a:t>사이의 확률 값이 아닌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발생한 횟수 자체를 정수 값으로 나타냄</a:t>
                </a:r>
                <a:r>
                  <a:rPr lang="en-US" altLang="ko-KR" baseline="0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Fixed-length</a:t>
                </a:r>
                <a:r>
                  <a:rPr lang="en-US" altLang="ko-KR" baseline="0" dirty="0" smtClean="0"/>
                  <a:t> code : </a:t>
                </a:r>
                <a:r>
                  <a:rPr lang="ko-KR" altLang="en-US" baseline="0" dirty="0" smtClean="0"/>
                  <a:t>고정 길이 코드</a:t>
                </a:r>
                <a:endParaRPr lang="en-US" altLang="ko-KR" baseline="0" dirty="0" smtClean="0"/>
              </a:p>
              <a:p>
                <a:endParaRPr lang="en-US" altLang="ko-KR" dirty="0" smtClean="0"/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- Variable-length code :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가변 길이 코드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Prefix</a:t>
                </a:r>
                <a:r>
                  <a:rPr lang="en-US" altLang="ko-KR" baseline="0" dirty="0" smtClean="0"/>
                  <a:t> code (Prefix-free code) : </a:t>
                </a:r>
                <a:r>
                  <a:rPr lang="ko-KR" altLang="en-US" baseline="0" dirty="0" err="1" smtClean="0"/>
                  <a:t>프리픽스</a:t>
                </a:r>
                <a:r>
                  <a:rPr lang="ko-KR" altLang="en-US" baseline="0" dirty="0" smtClean="0"/>
                  <a:t> 코드</a:t>
                </a:r>
                <a:r>
                  <a:rPr lang="en-US" altLang="ko-KR" baseline="0" dirty="0" smtClean="0"/>
                  <a:t>. </a:t>
                </a:r>
                <a:r>
                  <a:rPr lang="ko-KR" altLang="en-US" baseline="0" dirty="0" smtClean="0"/>
                  <a:t>어떠한 코드단어도 다른 코드단어의 접두사가 되지 않는 코드들</a:t>
                </a:r>
                <a:r>
                  <a:rPr lang="en-US" altLang="ko-KR" baseline="0" dirty="0" smtClean="0"/>
                  <a:t>.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marR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smtClean="0"/>
                  <a:t>- B(T) : Tree</a:t>
                </a:r>
                <a:r>
                  <a:rPr lang="ko-KR" altLang="en-US" dirty="0" smtClean="0"/>
                  <a:t>의 비용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코스트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※ </a:t>
                </a:r>
                <a:r>
                  <a:rPr lang="ko-KR" altLang="en-US" dirty="0" smtClean="0"/>
                  <a:t>위 </a:t>
                </a:r>
                <a:r>
                  <a:rPr lang="en-US" altLang="ko-KR" dirty="0" smtClean="0"/>
                  <a:t>Tree</a:t>
                </a:r>
                <a:r>
                  <a:rPr lang="ko-KR" altLang="en-US" dirty="0" smtClean="0"/>
                  <a:t>는 양쪽 모두 이진 </a:t>
                </a:r>
                <a:r>
                  <a:rPr lang="ko-KR" altLang="en-US" dirty="0" err="1" smtClean="0"/>
                  <a:t>트리가</a:t>
                </a:r>
                <a:r>
                  <a:rPr lang="ko-KR" altLang="en-US" dirty="0" smtClean="0"/>
                  <a:t> 아님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　 </a:t>
                </a:r>
                <a:r>
                  <a:rPr lang="en-US" altLang="ko-KR" dirty="0" smtClean="0"/>
                  <a:t>leaf</a:t>
                </a:r>
                <a:r>
                  <a:rPr lang="en-US" altLang="ko-KR" baseline="0" dirty="0" smtClean="0"/>
                  <a:t> node</a:t>
                </a:r>
                <a:r>
                  <a:rPr lang="ko-KR" altLang="en-US" dirty="0" smtClean="0"/>
                  <a:t>가 정렬되어 있을 필요가 없고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내부 </a:t>
                </a:r>
                <a:r>
                  <a:rPr lang="ko-KR" altLang="en-US" dirty="0" err="1" smtClean="0"/>
                  <a:t>노드</a:t>
                </a:r>
                <a:r>
                  <a:rPr lang="ko-KR" altLang="en-US" dirty="0" smtClean="0"/>
                  <a:t> 들은 문자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a~z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값을 키</a:t>
                </a:r>
                <a:r>
                  <a:rPr lang="en-US" altLang="ko-KR" dirty="0" smtClean="0"/>
                  <a:t>(key)</a:t>
                </a:r>
                <a:r>
                  <a:rPr lang="ko-KR" altLang="en-US" dirty="0" smtClean="0"/>
                  <a:t>로서 포함하지 않기 때문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b="1" dirty="0" smtClean="0"/>
                  <a:t>- </a:t>
                </a:r>
                <a:r>
                  <a:rPr lang="ko-KR" altLang="en-US" b="1" dirty="0" smtClean="0"/>
                  <a:t>하나의 파일에 대한 최적의 코드는 항상 전 이진 트리</a:t>
                </a:r>
                <a:r>
                  <a:rPr lang="en-US" altLang="ko-KR" b="1" dirty="0" smtClean="0"/>
                  <a:t>(Full</a:t>
                </a:r>
                <a:r>
                  <a:rPr lang="en-US" altLang="ko-KR" b="1" baseline="0" dirty="0" smtClean="0"/>
                  <a:t> binary tree)</a:t>
                </a:r>
                <a:r>
                  <a:rPr lang="ko-KR" altLang="en-US" b="1" baseline="0" dirty="0" smtClean="0"/>
                  <a:t>로 표현된다</a:t>
                </a:r>
                <a:r>
                  <a:rPr lang="en-US" altLang="ko-KR" b="1" baseline="0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</a:t>
                </a:r>
                <a:r>
                  <a:rPr lang="en-US" altLang="ko-KR" baseline="0" dirty="0" smtClean="0"/>
                  <a:t> </a:t>
                </a:r>
                <a:r>
                  <a:rPr lang="ko-KR" altLang="en-US" dirty="0" smtClean="0"/>
                  <a:t>전 이진 트리</a:t>
                </a:r>
                <a:r>
                  <a:rPr lang="en-US" altLang="ko-KR" dirty="0" smtClean="0"/>
                  <a:t>(Full binary tree)</a:t>
                </a:r>
                <a:r>
                  <a:rPr lang="ko-KR" altLang="en-US" dirty="0" smtClean="0"/>
                  <a:t>란</a:t>
                </a:r>
                <a:r>
                  <a:rPr lang="en-US" altLang="ko-KR" dirty="0" smtClean="0"/>
                  <a:t>, leap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node</a:t>
                </a:r>
                <a:r>
                  <a:rPr lang="ko-KR" altLang="en-US" dirty="0" smtClean="0"/>
                  <a:t>가 아닌 모든 </a:t>
                </a:r>
                <a:r>
                  <a:rPr lang="en-US" altLang="ko-KR" dirty="0" smtClean="0"/>
                  <a:t>node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child</a:t>
                </a:r>
                <a:r>
                  <a:rPr lang="ko-KR" altLang="en-US" dirty="0" smtClean="0"/>
                  <a:t>를 가지고 있는 </a:t>
                </a:r>
                <a:r>
                  <a:rPr lang="en-US" altLang="ko-KR" dirty="0" smtClean="0"/>
                  <a:t>tree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pPr marL="171450" indent="-171450">
                  <a:buFontTx/>
                  <a:buChar char="-"/>
                </a:pPr>
                <a:r>
                  <a:rPr lang="ko-KR" altLang="en-US" dirty="0" smtClean="0"/>
                  <a:t>전 이진 </a:t>
                </a:r>
                <a:r>
                  <a:rPr lang="ko-KR" altLang="en-US" dirty="0" err="1" smtClean="0"/>
                  <a:t>트리는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leap node</a:t>
                </a:r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, n-1</a:t>
                </a:r>
                <a:r>
                  <a:rPr lang="ko-KR" altLang="en-US" dirty="0" smtClean="0"/>
                  <a:t>개의 내부 </a:t>
                </a:r>
                <a:r>
                  <a:rPr lang="en-US" altLang="ko-KR" dirty="0" smtClean="0"/>
                  <a:t>node</a:t>
                </a:r>
                <a:r>
                  <a:rPr lang="ko-KR" altLang="en-US" dirty="0" smtClean="0"/>
                  <a:t>를 가지고 있다</a:t>
                </a:r>
                <a:r>
                  <a:rPr lang="en-US" altLang="ko-KR" dirty="0" smtClean="0"/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5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는 사용된 문자들의 집합이며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Q</a:t>
            </a:r>
            <a:r>
              <a:rPr lang="ko-KR" altLang="en-US" baseline="0" dirty="0" smtClean="0"/>
              <a:t>는 최소 우선순위 큐를 의미한다</a:t>
            </a:r>
            <a:r>
              <a:rPr lang="en-US" altLang="ko-KR" baseline="0" dirty="0" smtClean="0"/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은 사용된 문자들의 수</a:t>
            </a:r>
            <a:r>
              <a:rPr lang="en-US" altLang="ko-KR" baseline="0" dirty="0" smtClean="0"/>
              <a:t>(=leap node)</a:t>
            </a:r>
            <a:r>
              <a:rPr lang="ko-KR" altLang="en-US" baseline="0" dirty="0" smtClean="0"/>
              <a:t>들의 수이며</a:t>
            </a:r>
            <a:r>
              <a:rPr lang="en-US" altLang="ko-KR" baseline="0" dirty="0" smtClean="0"/>
              <a:t>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문을 통해 모든 내부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들에 대해 </a:t>
            </a:r>
            <a:r>
              <a:rPr lang="en-US" altLang="ko-KR" baseline="0" dirty="0" smtClean="0"/>
              <a:t>sub-tree </a:t>
            </a:r>
            <a:r>
              <a:rPr lang="ko-KR" altLang="en-US" baseline="0" dirty="0" smtClean="0"/>
              <a:t>생성과정을 수행한다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Line:2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Q</a:t>
            </a:r>
            <a:r>
              <a:rPr lang="ko-KR" altLang="en-US" baseline="0" dirty="0" smtClean="0"/>
              <a:t>에 집어넣고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한 것이다</a:t>
            </a:r>
            <a:r>
              <a:rPr lang="en-US" altLang="ko-KR" baseline="0" dirty="0" smtClean="0"/>
              <a:t>.  -&gt;</a:t>
            </a:r>
            <a:r>
              <a:rPr lang="ko-KR" altLang="en-US" baseline="0" dirty="0" smtClean="0"/>
              <a:t>최소 </a:t>
            </a:r>
            <a:r>
              <a:rPr lang="ko-KR" altLang="en-US" baseline="0" dirty="0" err="1" smtClean="0"/>
              <a:t>우선순위큐쪽에</a:t>
            </a:r>
            <a:r>
              <a:rPr lang="ko-KR" altLang="en-US" baseline="0" dirty="0" smtClean="0"/>
              <a:t> 있음</a:t>
            </a:r>
            <a:r>
              <a:rPr lang="en-US" altLang="ko-KR" baseline="0" smtClean="0"/>
              <a:t>…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3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5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2017. 10. 19.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6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Greedy Algorithm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83" y="1721926"/>
            <a:ext cx="6771429" cy="454285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331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1152"/>
            <a:ext cx="6019048" cy="403809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98" y="1703539"/>
            <a:ext cx="5280001" cy="3822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48" y="2760619"/>
            <a:ext cx="5288889" cy="12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1152"/>
            <a:ext cx="6019048" cy="403809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40" y="2004984"/>
            <a:ext cx="5280001" cy="1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91" y="2006424"/>
            <a:ext cx="5288889" cy="20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1152"/>
            <a:ext cx="6019048" cy="403809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273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1152"/>
            <a:ext cx="6019048" cy="403809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47" y="1629120"/>
            <a:ext cx="46844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1152"/>
            <a:ext cx="6019048" cy="403809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64" y="1340768"/>
            <a:ext cx="4106667" cy="3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9" y="1290497"/>
            <a:ext cx="8000001" cy="540571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51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1.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data06_lateness.txt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파일에서 데이터를 읽어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Minimize Lateness</a:t>
            </a:r>
            <a:r>
              <a:rPr lang="ko-KR" altLang="en-US" sz="2000" b="1" dirty="0" smtClean="0"/>
              <a:t>를 계산하는 프로그램을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</a:t>
            </a:r>
            <a:r>
              <a:rPr lang="en-US" altLang="ko-KR" sz="2000" b="1" dirty="0" smtClean="0"/>
              <a:t>: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6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3 6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2 8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1 9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4 9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3 14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2 15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Output </a:t>
            </a:r>
            <a:r>
              <a:rPr lang="en-US" altLang="ko-KR" sz="2000" b="1" dirty="0"/>
              <a:t>Data : 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</a:t>
            </a:r>
            <a:endParaRPr lang="en-US" altLang="ko-K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8248" y="2852936"/>
                <a:ext cx="4968552" cy="2641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Input Data </a:t>
                </a:r>
                <a:r>
                  <a:rPr lang="ko-KR" altLang="en-US" dirty="0" smtClean="0"/>
                  <a:t>설명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첫번째 줄에는 작업의 개수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이 입력된다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ko-KR" altLang="en-US" dirty="0" smtClean="0"/>
                  <a:t>왼쪽 예시에서는 </a:t>
                </a:r>
                <a:r>
                  <a:rPr lang="en-US" altLang="ko-KR" dirty="0" smtClean="0"/>
                  <a:t>6</a:t>
                </a:r>
                <a:r>
                  <a:rPr lang="ko-KR" altLang="en-US" dirty="0" smtClean="0"/>
                  <a:t>개의 작업이 있음을 말함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둘째 줄부터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줄에 걸쳐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공백을 사이에 두고 하나씩 입력된다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모든 입력 데이터는 정수이다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구현의 편의를 위해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기준으로 정렬된 데이터만 입력된다고 가정한다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248" y="2852936"/>
                <a:ext cx="4968552" cy="2641492"/>
              </a:xfrm>
              <a:prstGeom prst="rect">
                <a:avLst/>
              </a:prstGeom>
              <a:blipFill>
                <a:blip r:embed="rId3"/>
                <a:stretch>
                  <a:fillRect l="-1104" t="-1155" r="-245" b="-2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8562" y="5850493"/>
            <a:ext cx="51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Data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ko-KR" altLang="en-US" dirty="0" smtClean="0"/>
              <a:t>계산한 최소값의 </a:t>
            </a:r>
            <a:r>
              <a:rPr lang="en-US" altLang="ko-KR" dirty="0" smtClean="0"/>
              <a:t>Lateness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data06_huffman.txt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파일을 읽고</a:t>
            </a:r>
            <a:r>
              <a:rPr lang="en-US" altLang="ko-KR" sz="2000" b="1" dirty="0" smtClean="0"/>
              <a:t>,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Greedy algorithm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Min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heap    </a:t>
            </a:r>
            <a:r>
              <a:rPr lang="ko-KR" altLang="en-US" sz="2000" b="1" dirty="0" smtClean="0"/>
              <a:t>을 </a:t>
            </a:r>
            <a:r>
              <a:rPr lang="ko-KR" altLang="en-US" sz="2000" b="1" dirty="0" smtClean="0"/>
              <a:t>사용하여</a:t>
            </a:r>
            <a:r>
              <a:rPr lang="en-US" altLang="ko-KR" sz="2000" b="1" dirty="0" smtClean="0"/>
              <a:t>Huffman code</a:t>
            </a:r>
            <a:r>
              <a:rPr lang="ko-KR" altLang="en-US" sz="2000" b="1" dirty="0" smtClean="0"/>
              <a:t>를 얻기 위한 </a:t>
            </a:r>
            <a:r>
              <a:rPr lang="en-US" altLang="ko-KR" sz="2000" b="1" dirty="0" smtClean="0"/>
              <a:t>Tree</a:t>
            </a:r>
            <a:r>
              <a:rPr lang="ko-KR" altLang="en-US" sz="2000" b="1" dirty="0" smtClean="0"/>
              <a:t>를 구성하여 </a:t>
            </a:r>
            <a:r>
              <a:rPr lang="en-US" altLang="ko-KR" sz="2000" b="1" dirty="0" smtClean="0"/>
              <a:t> Huffman code</a:t>
            </a:r>
            <a:r>
              <a:rPr lang="ko-KR" altLang="en-US" sz="2000" b="1" dirty="0" smtClean="0"/>
              <a:t>의 테이블을 출력하는 프로그램 구현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data06_huffman.txt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파일은 알파벳 소문자로만 기술되어 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Input Data: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err="1"/>
              <a:t>a</a:t>
            </a:r>
            <a:r>
              <a:rPr lang="en-US" altLang="ko-KR" sz="2000" b="1" dirty="0" err="1" smtClean="0"/>
              <a:t>abbccadefaabcdffg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Output Data: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altLang="ko-KR" sz="2000" b="1" dirty="0"/>
              <a:t>a,10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altLang="ko-KR" sz="2000" b="1" dirty="0"/>
              <a:t>b,110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altLang="ko-KR" sz="2000" b="1" dirty="0"/>
              <a:t>c,111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altLang="ko-KR" sz="2000" b="1" dirty="0"/>
              <a:t>d,010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altLang="ko-KR" sz="2000" b="1" dirty="0"/>
              <a:t>e,0110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altLang="ko-KR" sz="2000" b="1" dirty="0"/>
              <a:t>f,00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altLang="ko-KR" sz="2000" b="1" dirty="0" smtClean="0"/>
              <a:t>g,0111</a:t>
            </a:r>
            <a:endParaRPr lang="en-US" altLang="ko-KR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54352" y="321297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Data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ko-KR" altLang="en-US" dirty="0" smtClean="0"/>
              <a:t>알파벳 소문자로만 구성된 문자열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54353" y="4150097"/>
            <a:ext cx="351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Data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Input Data</a:t>
            </a:r>
            <a:r>
              <a:rPr lang="ko-KR" altLang="en-US" dirty="0" smtClean="0"/>
              <a:t>로 주어진 알파벳들을 </a:t>
            </a:r>
            <a:r>
              <a:rPr lang="ko-KR" altLang="en-US" dirty="0" err="1" smtClean="0"/>
              <a:t>허프만</a:t>
            </a:r>
            <a:r>
              <a:rPr lang="ko-KR" altLang="en-US" dirty="0" smtClean="0"/>
              <a:t> 코드를 이용하여 각 알파벳이 가지는 </a:t>
            </a:r>
            <a:r>
              <a:rPr lang="ko-KR" altLang="en-US" dirty="0" err="1" smtClean="0"/>
              <a:t>비트값을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04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776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 smtClean="0"/>
              <a:t>Minimizing Lateness Problem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endParaRPr lang="en-US" altLang="ko-KR" sz="21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/>
              <a:t>Huffman code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 smtClean="0"/>
              <a:t>Practice &amp; Homework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7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92047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hw05_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26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363272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Scheduling to Minimizing Lateness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 smtClean="0"/>
                  <a:t>모든 작업을 수행하였을 때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가장 큰 </a:t>
                </a:r>
                <a:r>
                  <a:rPr lang="en-US" altLang="ko-KR" sz="2000" dirty="0" smtClean="0"/>
                  <a:t>Lateness </a:t>
                </a:r>
                <a:r>
                  <a:rPr lang="ko-KR" altLang="en-US" sz="2000" dirty="0" smtClean="0"/>
                  <a:t>값을 최소화하는 문제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하나의 자원은 같은 시간에 하나의 작업만 처리 가능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: j</a:t>
                </a:r>
                <a:r>
                  <a:rPr lang="ko-KR" altLang="en-US" sz="2000" dirty="0" smtClean="0"/>
                  <a:t>번째 작업이 수행되는데 필요한 시간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: j</a:t>
                </a:r>
                <a:r>
                  <a:rPr lang="ko-KR" altLang="en-US" sz="2000" dirty="0" smtClean="0"/>
                  <a:t>번째 작업이 완료되어야 하는 시간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: j</a:t>
                </a:r>
                <a:r>
                  <a:rPr lang="ko-KR" altLang="en-US" sz="2000" dirty="0" smtClean="0"/>
                  <a:t>번째 작업의 시작 시간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: j</a:t>
                </a:r>
                <a:r>
                  <a:rPr lang="ko-KR" altLang="en-US" sz="2000" dirty="0" smtClean="0"/>
                  <a:t>번째 작업의 종료 시간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Lateness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⁡{0,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363272" cy="5257800"/>
              </a:xfrm>
              <a:prstGeom prst="rect">
                <a:avLst/>
              </a:prstGeom>
              <a:blipFill>
                <a:blip r:embed="rId3"/>
                <a:stretch>
                  <a:fillRect t="-696" r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Minimizing Lateness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0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/>
              <a:t>Scheduling to Minimizing Lateness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endParaRPr lang="en-US" altLang="ko-KR" sz="2000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Minimizing Lateness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578541"/>
                  </p:ext>
                </p:extLst>
              </p:nvPr>
            </p:nvGraphicFramePr>
            <p:xfrm>
              <a:off x="2735795" y="2204864"/>
              <a:ext cx="3672410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630">
                      <a:extLst>
                        <a:ext uri="{9D8B030D-6E8A-4147-A177-3AD203B41FA5}">
                          <a16:colId xmlns:a16="http://schemas.microsoft.com/office/drawing/2014/main" val="344997571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97100763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69358754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285059509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302659890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196352645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091709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9782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248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68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578541"/>
                  </p:ext>
                </p:extLst>
              </p:nvPr>
            </p:nvGraphicFramePr>
            <p:xfrm>
              <a:off x="2735795" y="2204864"/>
              <a:ext cx="3672410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630">
                      <a:extLst>
                        <a:ext uri="{9D8B030D-6E8A-4147-A177-3AD203B41FA5}">
                          <a16:colId xmlns:a16="http://schemas.microsoft.com/office/drawing/2014/main" val="344997571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97100763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69358754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285059509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302659890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196352645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091709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978239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3125" r="-60697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248567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3125" r="-60697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684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17032"/>
            <a:ext cx="8643938" cy="11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/>
                  <a:t>Scheduling to Minimizing Lateness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1. </a:t>
                </a:r>
                <a:r>
                  <a:rPr lang="ko-KR" altLang="en-US" sz="2000" dirty="0" smtClean="0"/>
                  <a:t>작업 시간이 가장 적은 순서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2. </a:t>
                </a:r>
                <a:r>
                  <a:rPr lang="ko-KR" altLang="en-US" sz="2000" dirty="0" smtClean="0"/>
                  <a:t>작업이 완료 되어야하는 시간이 가장 빠른 순서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3. </a:t>
                </a:r>
                <a:r>
                  <a:rPr lang="ko-KR" altLang="en-US" sz="2000" dirty="0" smtClean="0"/>
                  <a:t>가장 적은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순서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Minimizing Lateness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1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/>
              <a:t>Scheduling to Minimizing Lateness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작업이 완료 되어야하는 시간이 가장 빠른 순서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Minimizing Lateness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2936"/>
            <a:ext cx="4680520" cy="159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655790"/>
                  </p:ext>
                </p:extLst>
              </p:nvPr>
            </p:nvGraphicFramePr>
            <p:xfrm>
              <a:off x="5155655" y="3075482"/>
              <a:ext cx="3672410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630">
                      <a:extLst>
                        <a:ext uri="{9D8B030D-6E8A-4147-A177-3AD203B41FA5}">
                          <a16:colId xmlns:a16="http://schemas.microsoft.com/office/drawing/2014/main" val="344997571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97100763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69358754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285059509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302659890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196352645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091709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9782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248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68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655790"/>
                  </p:ext>
                </p:extLst>
              </p:nvPr>
            </p:nvGraphicFramePr>
            <p:xfrm>
              <a:off x="5155655" y="3075482"/>
              <a:ext cx="3672410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630">
                      <a:extLst>
                        <a:ext uri="{9D8B030D-6E8A-4147-A177-3AD203B41FA5}">
                          <a16:colId xmlns:a16="http://schemas.microsoft.com/office/drawing/2014/main" val="344997571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97100763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69358754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285059509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302659890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196352645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091709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978239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103125" r="-60697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248567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203125" r="-60697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684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40730" y="4697494"/>
                <a:ext cx="394749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주어진 작업을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기준으로 정렬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30" y="4697494"/>
                <a:ext cx="3947494" cy="391646"/>
              </a:xfrm>
              <a:prstGeom prst="rect">
                <a:avLst/>
              </a:prstGeom>
              <a:blipFill>
                <a:blip r:embed="rId5"/>
                <a:stretch>
                  <a:fillRect l="-1235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3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/>
              <a:t>Scheduling to Minimizing Lateness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작업이 완료 되어야하는 시간이 가장 빠른 순서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Minimizing Lateness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2936"/>
            <a:ext cx="4680520" cy="159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793900"/>
                  </p:ext>
                </p:extLst>
              </p:nvPr>
            </p:nvGraphicFramePr>
            <p:xfrm>
              <a:off x="5155655" y="3075482"/>
              <a:ext cx="3672410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630">
                      <a:extLst>
                        <a:ext uri="{9D8B030D-6E8A-4147-A177-3AD203B41FA5}">
                          <a16:colId xmlns:a16="http://schemas.microsoft.com/office/drawing/2014/main" val="344997571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97100763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69358754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285059509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302659890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196352645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091709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9782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248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68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793900"/>
                  </p:ext>
                </p:extLst>
              </p:nvPr>
            </p:nvGraphicFramePr>
            <p:xfrm>
              <a:off x="5155655" y="3075482"/>
              <a:ext cx="3672410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630">
                      <a:extLst>
                        <a:ext uri="{9D8B030D-6E8A-4147-A177-3AD203B41FA5}">
                          <a16:colId xmlns:a16="http://schemas.microsoft.com/office/drawing/2014/main" val="344997571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97100763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69358754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285059509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2302659890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4196352645"/>
                        </a:ext>
                      </a:extLst>
                    </a:gridCol>
                    <a:gridCol w="524630">
                      <a:extLst>
                        <a:ext uri="{9D8B030D-6E8A-4147-A177-3AD203B41FA5}">
                          <a16:colId xmlns:a16="http://schemas.microsoft.com/office/drawing/2014/main" val="3091709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978239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103125" r="-60697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248567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203125" r="-60697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68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779912" y="4678667"/>
            <a:ext cx="17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순서대로 할당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71600" y="5527133"/>
            <a:ext cx="698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8385" y="5535861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0      1      2      3      4      5      6      7      8      9      10      11      12      13      14      15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043608" y="5229201"/>
                <a:ext cx="1257388" cy="29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1"/>
                <a:ext cx="1257388" cy="297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위쪽 화살표 32"/>
          <p:cNvSpPr/>
          <p:nvPr/>
        </p:nvSpPr>
        <p:spPr>
          <a:xfrm>
            <a:off x="5804449" y="4266320"/>
            <a:ext cx="288032" cy="33238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99592" y="5693619"/>
            <a:ext cx="249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lateness = max{ 0, 3-6 } = 0</a:t>
            </a:r>
            <a:endParaRPr lang="ko-KR" altLang="en-US" sz="1400" dirty="0"/>
          </a:p>
        </p:txBody>
      </p:sp>
      <p:sp>
        <p:nvSpPr>
          <p:cNvPr id="35" name="위쪽 화살표 34"/>
          <p:cNvSpPr/>
          <p:nvPr/>
        </p:nvSpPr>
        <p:spPr>
          <a:xfrm>
            <a:off x="6325131" y="4266320"/>
            <a:ext cx="288032" cy="33238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292682" y="5229201"/>
                <a:ext cx="822531" cy="29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82" y="5229201"/>
                <a:ext cx="822531" cy="297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위쪽 화살표 36"/>
          <p:cNvSpPr/>
          <p:nvPr/>
        </p:nvSpPr>
        <p:spPr>
          <a:xfrm>
            <a:off x="6839344" y="4260466"/>
            <a:ext cx="288032" cy="33238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3109691" y="5229201"/>
                <a:ext cx="440379" cy="29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000" dirty="0" smtClean="0"/>
                  <a:t>9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91" y="5229201"/>
                <a:ext cx="440379" cy="297932"/>
              </a:xfrm>
              <a:prstGeom prst="rect">
                <a:avLst/>
              </a:prstGeom>
              <a:blipFill>
                <a:blip r:embed="rId7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454075" y="5693618"/>
            <a:ext cx="249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lateness = max{ 0, 5-8 } = 0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895026" y="5693617"/>
            <a:ext cx="249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lateness = max{ 0, 6-9 } = 0</a:t>
            </a:r>
            <a:endParaRPr lang="ko-KR" altLang="en-US" sz="1400" dirty="0"/>
          </a:p>
        </p:txBody>
      </p:sp>
      <p:sp>
        <p:nvSpPr>
          <p:cNvPr id="44" name="위쪽 화살표 43"/>
          <p:cNvSpPr/>
          <p:nvPr/>
        </p:nvSpPr>
        <p:spPr>
          <a:xfrm>
            <a:off x="7355731" y="4260466"/>
            <a:ext cx="288032" cy="33238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550070" y="5229201"/>
                <a:ext cx="1670002" cy="29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 smtClean="0"/>
                  <a:t>9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70" y="5229201"/>
                <a:ext cx="1670002" cy="297932"/>
              </a:xfrm>
              <a:prstGeom prst="rect">
                <a:avLst/>
              </a:prstGeom>
              <a:blipFill>
                <a:blip r:embed="rId8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058023" y="5704089"/>
            <a:ext cx="259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lateness = max{ 0, 10-9 } = 1</a:t>
            </a:r>
            <a:endParaRPr lang="ko-KR" altLang="en-US" sz="1400" dirty="0"/>
          </a:p>
        </p:txBody>
      </p:sp>
      <p:sp>
        <p:nvSpPr>
          <p:cNvPr id="47" name="위쪽 화살표 46"/>
          <p:cNvSpPr/>
          <p:nvPr/>
        </p:nvSpPr>
        <p:spPr>
          <a:xfrm>
            <a:off x="7900487" y="4260466"/>
            <a:ext cx="288032" cy="33238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5220072" y="5229201"/>
                <a:ext cx="1440160" cy="29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 smtClean="0"/>
                  <a:t>14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229201"/>
                <a:ext cx="1440160" cy="297932"/>
              </a:xfrm>
              <a:prstGeom prst="rect">
                <a:avLst/>
              </a:prstGeom>
              <a:blipFill>
                <a:blip r:embed="rId9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483082" y="5704089"/>
            <a:ext cx="268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lateness = max{ 0, 13-14 } = 0</a:t>
            </a:r>
            <a:endParaRPr lang="ko-KR" altLang="en-US" sz="1400" dirty="0"/>
          </a:p>
        </p:txBody>
      </p:sp>
      <p:sp>
        <p:nvSpPr>
          <p:cNvPr id="50" name="위쪽 화살표 49"/>
          <p:cNvSpPr/>
          <p:nvPr/>
        </p:nvSpPr>
        <p:spPr>
          <a:xfrm>
            <a:off x="8419138" y="4260466"/>
            <a:ext cx="288032" cy="33238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6667356" y="5229200"/>
                <a:ext cx="976407" cy="29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56" y="5229200"/>
                <a:ext cx="976407" cy="2979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644043" y="5704089"/>
            <a:ext cx="272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lateness = max{ 0, 15-15 } = 0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779384" y="4733813"/>
            <a:ext cx="213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Lateness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3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 animBg="1"/>
      <p:bldP spid="37" grpId="0" animBg="1"/>
      <p:bldP spid="37" grpId="1" animBg="1"/>
      <p:bldP spid="41" grpId="0" animBg="1"/>
      <p:bldP spid="42" grpId="0"/>
      <p:bldP spid="42" grpId="1"/>
      <p:bldP spid="43" grpId="0"/>
      <p:bldP spid="43" grpId="1"/>
      <p:bldP spid="44" grpId="0" animBg="1"/>
      <p:bldP spid="44" grpId="1" animBg="1"/>
      <p:bldP spid="45" grpId="0" animBg="1"/>
      <p:bldP spid="46" grpId="0"/>
      <p:bldP spid="46" grpId="1"/>
      <p:bldP spid="47" grpId="0" animBg="1"/>
      <p:bldP spid="47" grpId="1" animBg="1"/>
      <p:bldP spid="48" grpId="0" animBg="1"/>
      <p:bldP spid="49" grpId="0"/>
      <p:bldP spid="49" grpId="1"/>
      <p:bldP spid="50" grpId="0" animBg="1"/>
      <p:bldP spid="50" grpId="1" animBg="1"/>
      <p:bldP spid="51" grpId="0" animBg="1"/>
      <p:bldP spid="52" grpId="0"/>
      <p:bldP spid="52" grpId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 smtClean="0"/>
              <a:t>Huffman code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1952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데이비드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허프만에</a:t>
            </a:r>
            <a:r>
              <a:rPr lang="ko-KR" altLang="en-US" sz="2000" dirty="0" smtClean="0"/>
              <a:t> 의해 개발된 부호 기술로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JPEG, ZIP </a:t>
            </a:r>
            <a:r>
              <a:rPr lang="ko-KR" altLang="en-US" sz="2000" dirty="0" smtClean="0"/>
              <a:t>등의 압축 기술에 사용되고 있다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반복되는 개체마다 고유의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code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부여</a:t>
            </a:r>
            <a:r>
              <a:rPr lang="ko-KR" altLang="en-US" sz="2000" dirty="0" smtClean="0"/>
              <a:t>하는데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발생빈도</a:t>
            </a:r>
            <a:r>
              <a:rPr lang="ko-KR" altLang="en-US" sz="2000" dirty="0" smtClean="0"/>
              <a:t>가 높은 것일 수록 짧은 코드를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부여하고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낮은 것일 수록 긴 코드를 부여하는 방법을 이용한다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대상 데이터의 특성에 따라 </a:t>
            </a:r>
            <a:r>
              <a:rPr lang="en-US" altLang="ko-KR" sz="2000" dirty="0" smtClean="0"/>
              <a:t>20~90%</a:t>
            </a:r>
            <a:r>
              <a:rPr lang="ko-KR" altLang="en-US" sz="2000" dirty="0" smtClean="0"/>
              <a:t>의 공간 절약이 가능한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널리 쓰여지고 있는 압축 기술이다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7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5" y="5417518"/>
            <a:ext cx="5916191" cy="9523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3093"/>
            <a:ext cx="4506667" cy="2582222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1" y="5643575"/>
            <a:ext cx="2469842" cy="5002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11" y="1600200"/>
            <a:ext cx="3128889" cy="33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735</Words>
  <Application>Microsoft Office PowerPoint</Application>
  <PresentationFormat>화면 슬라이드 쇼(4:3)</PresentationFormat>
  <Paragraphs>298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휴먼둥근헤드라인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404</cp:revision>
  <dcterms:created xsi:type="dcterms:W3CDTF">2006-10-05T04:04:58Z</dcterms:created>
  <dcterms:modified xsi:type="dcterms:W3CDTF">2017-10-19T04:23:42Z</dcterms:modified>
</cp:coreProperties>
</file>