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605" r:id="rId3"/>
    <p:sldId id="608" r:id="rId4"/>
    <p:sldId id="609" r:id="rId5"/>
    <p:sldId id="610" r:id="rId6"/>
    <p:sldId id="611" r:id="rId7"/>
    <p:sldId id="612" r:id="rId8"/>
    <p:sldId id="613" r:id="rId9"/>
    <p:sldId id="615" r:id="rId10"/>
    <p:sldId id="616" r:id="rId11"/>
    <p:sldId id="624" r:id="rId12"/>
    <p:sldId id="625" r:id="rId13"/>
    <p:sldId id="621" r:id="rId14"/>
    <p:sldId id="622" r:id="rId15"/>
    <p:sldId id="62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EC6"/>
    <a:srgbClr val="C00000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03" autoAdjust="0"/>
  </p:normalViewPr>
  <p:slideViewPr>
    <p:cSldViewPr>
      <p:cViewPr varScale="1">
        <p:scale>
          <a:sx n="120" d="100"/>
          <a:sy n="120" d="100"/>
        </p:scale>
        <p:origin x="13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무게가 가장 큰 것을 포함시켰을 때와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때를 모두 비교해 보아야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4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우측 하단의 테이블은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에 대해 오름차순 정렬되어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w_i</a:t>
            </a:r>
            <a:r>
              <a:rPr lang="en-US" altLang="ko-KR" baseline="0" dirty="0" smtClean="0"/>
              <a:t> &gt; w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가방의 용량보다 </a:t>
            </a:r>
            <a:r>
              <a:rPr lang="en-US" altLang="ko-KR" baseline="0" dirty="0" smtClean="0"/>
              <a:t>i 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의 무게가 무거운 것이므로</a:t>
            </a:r>
            <a:r>
              <a:rPr lang="en-US" altLang="ko-KR" baseline="0" dirty="0" smtClean="0"/>
              <a:t>, i </a:t>
            </a:r>
            <a:r>
              <a:rPr lang="ko-KR" altLang="en-US" baseline="0" dirty="0" smtClean="0"/>
              <a:t>를 제외하고 </a:t>
            </a:r>
            <a:r>
              <a:rPr lang="en-US" altLang="ko-KR" baseline="0" dirty="0" smtClean="0"/>
              <a:t>i-1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item </a:t>
            </a:r>
            <a:r>
              <a:rPr lang="ko-KR" altLang="en-US" baseline="0" dirty="0" smtClean="0"/>
              <a:t>까지만을 대상으로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아이템 </a:t>
            </a:r>
            <a:r>
              <a:rPr lang="en-US" altLang="ko-KR" baseline="0" dirty="0" smtClean="0"/>
              <a:t>i</a:t>
            </a:r>
            <a:r>
              <a:rPr lang="ko-KR" altLang="en-US" baseline="0" dirty="0" smtClean="0"/>
              <a:t>를 가방에 넣을 수 있을 경우에는</a:t>
            </a:r>
            <a:r>
              <a:rPr lang="en-US" altLang="ko-KR" baseline="0" dirty="0" smtClean="0"/>
              <a:t>, i</a:t>
            </a:r>
            <a:r>
              <a:rPr lang="ko-KR" altLang="en-US" baseline="0" dirty="0" smtClean="0"/>
              <a:t>를 제외시킨 것과</a:t>
            </a:r>
            <a:r>
              <a:rPr lang="en-US" altLang="ko-KR" baseline="0" dirty="0" smtClean="0"/>
              <a:t>, i</a:t>
            </a:r>
            <a:r>
              <a:rPr lang="ko-KR" altLang="en-US" baseline="0" dirty="0" smtClean="0"/>
              <a:t>를 포함시키고 그 나머지 용량에 </a:t>
            </a:r>
            <a:r>
              <a:rPr lang="en-US" altLang="ko-KR" baseline="0" dirty="0" smtClean="0"/>
              <a:t>i-1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item </a:t>
            </a:r>
            <a:r>
              <a:rPr lang="ko-KR" altLang="en-US" baseline="0" dirty="0" smtClean="0"/>
              <a:t>까지를 </a:t>
            </a:r>
            <a:r>
              <a:rPr lang="ko-KR" altLang="en-US" baseline="0" dirty="0" err="1" smtClean="0"/>
              <a:t>채워넣는</a:t>
            </a:r>
            <a:r>
              <a:rPr lang="ko-KR" altLang="en-US" baseline="0" dirty="0" smtClean="0"/>
              <a:t> 것 중 더 높은 것을 찾는다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9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2017. 11. 09.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8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다음 페이지의 입력데이터를 참고하여 </a:t>
            </a:r>
            <a:r>
              <a:rPr lang="en-US" altLang="ko-KR" sz="2000" b="1" dirty="0" smtClean="0"/>
              <a:t>0-1 knapsack problem</a:t>
            </a:r>
            <a:r>
              <a:rPr lang="ko-KR" altLang="en-US" sz="2000" b="1" dirty="0" smtClean="0"/>
              <a:t>을 해결하는 프로그램을 구현하라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ko-KR" altLang="en-US" sz="2000" dirty="0" err="1"/>
              <a:t>ａ</a:t>
            </a:r>
            <a:r>
              <a:rPr lang="ko-KR" altLang="en-US" sz="2000" dirty="0" err="1" smtClean="0"/>
              <a:t>．배열</a:t>
            </a:r>
            <a:r>
              <a:rPr lang="en-US" altLang="ko-KR" sz="2000" dirty="0" smtClean="0"/>
              <a:t>(Table)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OPT </a:t>
            </a:r>
            <a:r>
              <a:rPr lang="ko-KR" altLang="en-US" sz="2000" dirty="0" smtClean="0"/>
              <a:t>값을 채우는 함수와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　　완성된 배열을 분석하여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가치</a:t>
            </a:r>
            <a:r>
              <a:rPr lang="en-US" altLang="ko-KR" sz="2000" dirty="0" smtClean="0"/>
              <a:t>(value)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총</a:t>
            </a:r>
            <a:r>
              <a:rPr lang="ko-KR" altLang="en-US" sz="2000" dirty="0" smtClean="0"/>
              <a:t>합이 가장 높은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ko-KR" altLang="en-US" sz="2000" dirty="0" smtClean="0"/>
              <a:t>　　</a:t>
            </a:r>
            <a:r>
              <a:rPr lang="en-US" altLang="ko-KR" sz="2000" dirty="0" smtClean="0"/>
              <a:t>item </a:t>
            </a:r>
            <a:r>
              <a:rPr lang="ko-KR" altLang="en-US" sz="2000" dirty="0" smtClean="0"/>
              <a:t>구성 및 </a:t>
            </a:r>
            <a:r>
              <a:rPr lang="en-US" altLang="ko-KR" sz="2000" dirty="0" smtClean="0"/>
              <a:t>value </a:t>
            </a:r>
            <a:r>
              <a:rPr lang="ko-KR" altLang="en-US" sz="2000" dirty="0" smtClean="0"/>
              <a:t>합을 </a:t>
            </a:r>
            <a:r>
              <a:rPr lang="ko-KR" altLang="en-US" sz="2000" dirty="0" smtClean="0">
                <a:solidFill>
                  <a:srgbClr val="FF0000"/>
                </a:solidFill>
              </a:rPr>
              <a:t>출력</a:t>
            </a:r>
            <a:r>
              <a:rPr lang="ko-KR" altLang="en-US" sz="2000" dirty="0" smtClean="0"/>
              <a:t>하는</a:t>
            </a:r>
            <a:r>
              <a:rPr lang="en-US" altLang="ko-KR" sz="2000" dirty="0"/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함수를 각각 구현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9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입력 데이터 형식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입력은 </a:t>
            </a:r>
            <a:r>
              <a:rPr lang="ko-KR" altLang="en-US" sz="2000" b="1" dirty="0" smtClean="0"/>
              <a:t>표준 입력을 </a:t>
            </a:r>
            <a:r>
              <a:rPr lang="ko-KR" altLang="en-US" sz="2000" b="1" dirty="0" smtClean="0"/>
              <a:t>사용한다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첫 째 줄에는 아이템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개수 </a:t>
            </a:r>
            <a:r>
              <a:rPr lang="en-US" altLang="ko-KR" sz="2000" b="1" dirty="0" smtClean="0"/>
              <a:t>n</a:t>
            </a:r>
            <a:r>
              <a:rPr lang="ko-KR" altLang="en-US" sz="2000" b="1" dirty="0" smtClean="0"/>
              <a:t>과 가방의 무게 제한 </a:t>
            </a:r>
            <a:r>
              <a:rPr lang="en-US" altLang="ko-KR" sz="2000" b="1" dirty="0" smtClean="0"/>
              <a:t>w</a:t>
            </a:r>
            <a:r>
              <a:rPr lang="ko-KR" altLang="en-US" sz="2000" b="1" dirty="0" smtClean="0"/>
              <a:t>가 주어진다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두번째 </a:t>
            </a:r>
            <a:r>
              <a:rPr lang="ko-KR" altLang="en-US" sz="2000" b="1" dirty="0" smtClean="0"/>
              <a:t>줄부터 </a:t>
            </a:r>
            <a:r>
              <a:rPr lang="en-US" altLang="ko-KR" sz="2000" b="1" dirty="0" smtClean="0"/>
              <a:t>n</a:t>
            </a:r>
            <a:r>
              <a:rPr lang="ko-KR" altLang="en-US" sz="2000" b="1" dirty="0" smtClean="0"/>
              <a:t>개의 줄에 걸쳐 아이템의 가치와 무게가 주어진다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입력 예시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71600" y="3501008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 </a:t>
            </a:r>
            <a:r>
              <a:rPr lang="en-US" altLang="ko-KR" dirty="0" smtClean="0"/>
              <a:t>11	//</a:t>
            </a:r>
            <a:r>
              <a:rPr lang="ko-KR" altLang="en-US" dirty="0" smtClean="0"/>
              <a:t>아이템 개수 </a:t>
            </a:r>
            <a:r>
              <a:rPr lang="en-US" altLang="ko-KR" dirty="0" smtClean="0"/>
              <a:t>n=5, </a:t>
            </a:r>
            <a:r>
              <a:rPr lang="ko-KR" altLang="en-US" dirty="0" smtClean="0"/>
              <a:t>가방의 무게 제한 </a:t>
            </a:r>
            <a:r>
              <a:rPr lang="en-US" altLang="ko-KR" dirty="0" smtClean="0"/>
              <a:t>w=11 </a:t>
            </a:r>
            <a:endParaRPr lang="en-US" altLang="ko-KR" dirty="0"/>
          </a:p>
          <a:p>
            <a:r>
              <a:rPr lang="en-US" altLang="ko-KR" dirty="0"/>
              <a:t>1 </a:t>
            </a:r>
            <a:r>
              <a:rPr lang="en-US" altLang="ko-KR" dirty="0" smtClean="0"/>
              <a:t>1	//</a:t>
            </a:r>
            <a:r>
              <a:rPr lang="ko-KR" altLang="en-US" dirty="0" smtClean="0"/>
              <a:t>첫 번째 아이템의 가치</a:t>
            </a:r>
            <a:r>
              <a:rPr lang="en-US" altLang="ko-KR" dirty="0" smtClean="0"/>
              <a:t>=1, </a:t>
            </a:r>
            <a:r>
              <a:rPr lang="ko-KR" altLang="en-US" dirty="0" smtClean="0"/>
              <a:t>무게</a:t>
            </a:r>
            <a:r>
              <a:rPr lang="en-US" altLang="ko-KR" dirty="0" smtClean="0"/>
              <a:t>=1</a:t>
            </a:r>
            <a:endParaRPr lang="en-US" altLang="ko-KR" dirty="0"/>
          </a:p>
          <a:p>
            <a:r>
              <a:rPr lang="en-US" altLang="ko-KR" dirty="0"/>
              <a:t>6 </a:t>
            </a:r>
            <a:r>
              <a:rPr lang="en-US" altLang="ko-KR" dirty="0" smtClean="0"/>
              <a:t>2	//</a:t>
            </a:r>
            <a:r>
              <a:rPr lang="ko-KR" altLang="en-US" dirty="0" smtClean="0"/>
              <a:t>두 번째 아이템의 가치</a:t>
            </a:r>
            <a:r>
              <a:rPr lang="en-US" altLang="ko-KR" dirty="0" smtClean="0"/>
              <a:t>=6, </a:t>
            </a:r>
            <a:r>
              <a:rPr lang="ko-KR" altLang="en-US" dirty="0" smtClean="0"/>
              <a:t>무게</a:t>
            </a:r>
            <a:r>
              <a:rPr lang="en-US" altLang="ko-KR" dirty="0" smtClean="0"/>
              <a:t>=2</a:t>
            </a:r>
            <a:endParaRPr lang="en-US" altLang="ko-KR" dirty="0"/>
          </a:p>
          <a:p>
            <a:r>
              <a:rPr lang="en-US" altLang="ko-KR" dirty="0"/>
              <a:t>18 5</a:t>
            </a:r>
          </a:p>
          <a:p>
            <a:r>
              <a:rPr lang="en-US" altLang="ko-KR" dirty="0"/>
              <a:t>22 6</a:t>
            </a:r>
          </a:p>
          <a:p>
            <a:r>
              <a:rPr lang="en-US" altLang="ko-KR" dirty="0"/>
              <a:t>28 7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8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입력 데이터 </a:t>
            </a:r>
            <a:r>
              <a:rPr lang="ko-KR" altLang="en-US" sz="2000" b="1" dirty="0" smtClean="0"/>
              <a:t>형식</a:t>
            </a:r>
            <a:r>
              <a:rPr lang="en-US" altLang="ko-KR" sz="2000" b="1" dirty="0" smtClean="0"/>
              <a:t>, </a:t>
            </a:r>
            <a:r>
              <a:rPr lang="ko-KR" altLang="en-US" sz="2000" b="1" dirty="0"/>
              <a:t>입력은 </a:t>
            </a:r>
            <a:r>
              <a:rPr lang="ko-KR" altLang="en-US" sz="2000" b="1" dirty="0" smtClean="0"/>
              <a:t>표준 입력을 </a:t>
            </a:r>
            <a:r>
              <a:rPr lang="ko-KR" altLang="en-US" sz="2000" b="1" dirty="0"/>
              <a:t>사용한다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첫 째 줄에는 아이템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개수 </a:t>
            </a:r>
            <a:r>
              <a:rPr lang="en-US" altLang="ko-KR" sz="2000" b="1" dirty="0" smtClean="0"/>
              <a:t>n</a:t>
            </a:r>
            <a:r>
              <a:rPr lang="ko-KR" altLang="en-US" sz="2000" b="1" dirty="0" smtClean="0"/>
              <a:t>과 가방의 무게 제한 </a:t>
            </a:r>
            <a:r>
              <a:rPr lang="en-US" altLang="ko-KR" sz="2000" b="1" dirty="0" smtClean="0"/>
              <a:t>w</a:t>
            </a:r>
            <a:r>
              <a:rPr lang="ko-KR" altLang="en-US" sz="2000" b="1" dirty="0" smtClean="0"/>
              <a:t>가 주어진다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두번째 </a:t>
            </a:r>
            <a:r>
              <a:rPr lang="ko-KR" altLang="en-US" sz="2000" b="1" dirty="0" smtClean="0"/>
              <a:t>줄부터 </a:t>
            </a:r>
            <a:r>
              <a:rPr lang="en-US" altLang="ko-KR" sz="2000" b="1" dirty="0" smtClean="0"/>
              <a:t>n</a:t>
            </a:r>
            <a:r>
              <a:rPr lang="ko-KR" altLang="en-US" sz="2000" b="1" dirty="0" smtClean="0"/>
              <a:t>개의 줄에 걸쳐 아이템의 가치와 무게가 주어진다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13040" y="2947010"/>
            <a:ext cx="1440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입력 </a:t>
            </a:r>
            <a:r>
              <a:rPr lang="ko-KR" altLang="en-US" dirty="0" smtClean="0"/>
              <a:t>예시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en-US" altLang="ko-KR" dirty="0" smtClean="0"/>
              <a:t>10 </a:t>
            </a:r>
            <a:r>
              <a:rPr lang="en-US" altLang="ko-KR" dirty="0"/>
              <a:t>165</a:t>
            </a:r>
          </a:p>
          <a:p>
            <a:r>
              <a:rPr lang="en-US" altLang="ko-KR" dirty="0"/>
              <a:t>92 23</a:t>
            </a:r>
          </a:p>
          <a:p>
            <a:r>
              <a:rPr lang="en-US" altLang="ko-KR" dirty="0"/>
              <a:t>57 31</a:t>
            </a:r>
          </a:p>
          <a:p>
            <a:r>
              <a:rPr lang="en-US" altLang="ko-KR" dirty="0"/>
              <a:t>49 29</a:t>
            </a:r>
          </a:p>
          <a:p>
            <a:r>
              <a:rPr lang="en-US" altLang="ko-KR" dirty="0"/>
              <a:t>68 44</a:t>
            </a:r>
          </a:p>
          <a:p>
            <a:r>
              <a:rPr lang="en-US" altLang="ko-KR" dirty="0"/>
              <a:t>60 53</a:t>
            </a:r>
          </a:p>
          <a:p>
            <a:r>
              <a:rPr lang="en-US" altLang="ko-KR" dirty="0"/>
              <a:t>43 38</a:t>
            </a:r>
          </a:p>
          <a:p>
            <a:r>
              <a:rPr lang="en-US" altLang="ko-KR" dirty="0"/>
              <a:t>67 63</a:t>
            </a:r>
          </a:p>
          <a:p>
            <a:r>
              <a:rPr lang="en-US" altLang="ko-KR" dirty="0"/>
              <a:t>84 85</a:t>
            </a:r>
          </a:p>
          <a:p>
            <a:r>
              <a:rPr lang="en-US" altLang="ko-KR" dirty="0"/>
              <a:t>87 89</a:t>
            </a:r>
          </a:p>
          <a:p>
            <a:r>
              <a:rPr lang="en-US" altLang="ko-KR" dirty="0"/>
              <a:t>72 82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24321" y="2947010"/>
            <a:ext cx="1440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입력 예시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8 </a:t>
            </a:r>
            <a:r>
              <a:rPr lang="en-US" altLang="ko-KR" dirty="0"/>
              <a:t>104</a:t>
            </a:r>
          </a:p>
          <a:p>
            <a:r>
              <a:rPr lang="en-US" altLang="ko-KR" dirty="0"/>
              <a:t>350 25</a:t>
            </a:r>
          </a:p>
          <a:p>
            <a:r>
              <a:rPr lang="en-US" altLang="ko-KR" dirty="0"/>
              <a:t>400 35</a:t>
            </a:r>
          </a:p>
          <a:p>
            <a:r>
              <a:rPr lang="en-US" altLang="ko-KR" dirty="0"/>
              <a:t>450 45</a:t>
            </a:r>
          </a:p>
          <a:p>
            <a:r>
              <a:rPr lang="en-US" altLang="ko-KR" dirty="0"/>
              <a:t>20 5</a:t>
            </a:r>
          </a:p>
          <a:p>
            <a:r>
              <a:rPr lang="en-US" altLang="ko-KR" dirty="0"/>
              <a:t>70 25</a:t>
            </a:r>
          </a:p>
          <a:p>
            <a:r>
              <a:rPr lang="en-US" altLang="ko-KR" dirty="0"/>
              <a:t>8 3</a:t>
            </a:r>
          </a:p>
          <a:p>
            <a:r>
              <a:rPr lang="en-US" altLang="ko-KR" dirty="0"/>
              <a:t>5 2</a:t>
            </a:r>
          </a:p>
          <a:p>
            <a:r>
              <a:rPr lang="en-US" altLang="ko-KR" dirty="0"/>
              <a:t>5 2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5602" y="2947010"/>
            <a:ext cx="14401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입력 예시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5 11</a:t>
            </a:r>
            <a:endParaRPr lang="en-US" altLang="ko-KR" dirty="0"/>
          </a:p>
          <a:p>
            <a:r>
              <a:rPr lang="en-US" altLang="ko-KR" dirty="0"/>
              <a:t>1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6 2</a:t>
            </a:r>
          </a:p>
          <a:p>
            <a:r>
              <a:rPr lang="en-US" altLang="ko-KR" dirty="0" smtClean="0"/>
              <a:t>18 </a:t>
            </a:r>
            <a:r>
              <a:rPr lang="en-US" altLang="ko-KR" dirty="0"/>
              <a:t>5</a:t>
            </a:r>
          </a:p>
          <a:p>
            <a:r>
              <a:rPr lang="en-US" altLang="ko-KR" dirty="0"/>
              <a:t>22 6</a:t>
            </a:r>
          </a:p>
          <a:p>
            <a:r>
              <a:rPr lang="en-US" altLang="ko-KR" dirty="0"/>
              <a:t>28 7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프로그램 실행 결과 예시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32422"/>
            <a:ext cx="5257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87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68003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hw07_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Fractional / 0-1 </a:t>
            </a:r>
            <a:r>
              <a:rPr lang="en-US" altLang="ko-KR" sz="2000" b="1" dirty="0">
                <a:solidFill>
                  <a:srgbClr val="0070C0"/>
                </a:solidFill>
              </a:rPr>
              <a:t>knapsack problem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</a:t>
            </a:r>
            <a:r>
              <a:rPr lang="en-US" altLang="ko-KR" sz="2000" b="1" dirty="0" smtClean="0"/>
              <a:t>Practice &amp; Homework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Dynamic </a:t>
            </a:r>
            <a:r>
              <a:rPr lang="en-US" altLang="ko-KR" sz="2000" dirty="0"/>
              <a:t>programming for 0-1 knapsack problem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Knapsack problem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Knapsack problem</a:t>
            </a:r>
            <a:r>
              <a:rPr lang="ko-KR" altLang="en-US" sz="2400" b="1" dirty="0" smtClean="0">
                <a:latin typeface="+mj-lt"/>
              </a:rPr>
              <a:t>의 개요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W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만큼의 무게까지만 담을 수 있는 배낭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knapsack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dirty="0" smtClean="0"/>
              <a:t>이 있다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 smtClean="0"/>
              <a:t>개의 물건</a:t>
            </a:r>
            <a:r>
              <a:rPr lang="en-US" altLang="ko-KR" sz="2000" dirty="0" smtClean="0"/>
              <a:t>(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들이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물건마다 번호</a:t>
            </a:r>
            <a:r>
              <a:rPr lang="en-US" altLang="ko-KR" sz="2000" dirty="0" smtClean="0"/>
              <a:t>(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/>
              <a:t> )</a:t>
            </a:r>
            <a:r>
              <a:rPr lang="ko-KR" altLang="en-US" sz="2000" dirty="0" smtClean="0"/>
              <a:t>를 붙여놓았다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각각의 물건들은 </a:t>
            </a:r>
            <a:r>
              <a:rPr lang="en-US" altLang="ko-KR" sz="2400" b="1" i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400" b="1" i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만큼의 무게와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, </a:t>
            </a:r>
            <a:r>
              <a:rPr lang="en-US" altLang="ko-KR" sz="2400" b="1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400" b="1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만큼의 가치를 가진다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배낭 안에 담은 물건들이 지니는 가치의 총 합이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가장 높게 하려면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어떤 물건을 얼마만큼 담아야 할 것인가</a:t>
            </a:r>
            <a:r>
              <a:rPr lang="en-US" altLang="ko-KR" sz="2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0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Knapsack problem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000" b="1" dirty="0" smtClean="0">
                <a:latin typeface="+mj-lt"/>
              </a:rPr>
              <a:t>▶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0-1 knapsack problem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en-US" altLang="ko-KR" sz="2000" dirty="0" smtClean="0">
                <a:solidFill>
                  <a:prstClr val="black"/>
                </a:solidFill>
              </a:rPr>
              <a:t>item</a:t>
            </a:r>
            <a:r>
              <a:rPr lang="ko-KR" altLang="en-US" sz="2000" dirty="0" smtClean="0">
                <a:solidFill>
                  <a:prstClr val="black"/>
                </a:solidFill>
              </a:rPr>
              <a:t>을 쪼개거나 분할할 수 없는 경우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en-US" altLang="ko-KR" sz="2000" dirty="0" smtClean="0">
                <a:solidFill>
                  <a:prstClr val="black"/>
                </a:solidFill>
              </a:rPr>
              <a:t>Dynamic programming</a:t>
            </a:r>
            <a:r>
              <a:rPr lang="ko-KR" altLang="en-US" sz="2000" dirty="0" smtClean="0">
                <a:solidFill>
                  <a:prstClr val="black"/>
                </a:solidFill>
              </a:rPr>
              <a:t>으로 해</a:t>
            </a:r>
            <a:r>
              <a:rPr lang="ko-KR" altLang="en-US" sz="2000" dirty="0">
                <a:solidFill>
                  <a:prstClr val="black"/>
                </a:solidFill>
              </a:rPr>
              <a:t>결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  Fractional knapsack problem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en-US" altLang="ko-KR" sz="2000" dirty="0" smtClean="0">
                <a:solidFill>
                  <a:prstClr val="black"/>
                </a:solidFill>
              </a:rPr>
              <a:t>item</a:t>
            </a:r>
            <a:r>
              <a:rPr lang="ko-KR" altLang="en-US" sz="2000" dirty="0" smtClean="0">
                <a:solidFill>
                  <a:prstClr val="black"/>
                </a:solidFill>
              </a:rPr>
              <a:t>을 필요한 만큼 떼어낼 수 있는 것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en-US" altLang="ko-KR" sz="2000" dirty="0" smtClean="0">
                <a:solidFill>
                  <a:prstClr val="black"/>
                </a:solidFill>
              </a:rPr>
              <a:t>Greedy algorithm</a:t>
            </a:r>
            <a:r>
              <a:rPr lang="ko-KR" altLang="en-US" sz="2000" dirty="0" smtClean="0">
                <a:solidFill>
                  <a:prstClr val="black"/>
                </a:solidFill>
              </a:rPr>
              <a:t>으로 해결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</a:rPr>
              <a:t>	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392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Knapsack problem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1772816"/>
            <a:ext cx="4965700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Knapsack problem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1772816"/>
            <a:ext cx="1619250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Knapsack problem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2028159"/>
            <a:ext cx="4965700" cy="39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Knapsack problem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000" b="1" dirty="0" smtClean="0">
                <a:latin typeface="+mj-lt"/>
              </a:rPr>
              <a:t>▶ </a:t>
            </a:r>
            <a:r>
              <a:rPr lang="en-US" altLang="ko-KR" sz="2000" b="1" dirty="0" smtClean="0">
                <a:latin typeface="+mj-lt"/>
              </a:rPr>
              <a:t>Page-6 </a:t>
            </a:r>
            <a:r>
              <a:rPr lang="en-US" altLang="ko-KR" sz="2000" b="1" dirty="0" smtClean="0">
                <a:latin typeface="+mj-lt"/>
              </a:rPr>
              <a:t>solution</a:t>
            </a:r>
            <a:endParaRPr lang="en-US" altLang="ko-KR" sz="2000" b="1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Fractional knapsack problem</a:t>
            </a:r>
            <a:r>
              <a:rPr lang="ko-KR" altLang="en-US" sz="2000" dirty="0" smtClean="0">
                <a:solidFill>
                  <a:prstClr val="black"/>
                </a:solidFill>
              </a:rPr>
              <a:t>이라면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</a:rPr>
              <a:t>	Greedy algorithm</a:t>
            </a:r>
            <a:r>
              <a:rPr lang="ko-KR" altLang="en-US" sz="2000" dirty="0" smtClean="0">
                <a:solidFill>
                  <a:prstClr val="black"/>
                </a:solidFill>
              </a:rPr>
              <a:t>을 사용하여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</a:rPr>
              <a:t>무게 대비 가치</a:t>
            </a:r>
            <a:r>
              <a:rPr lang="en-US" altLang="ko-KR" sz="2000" dirty="0" smtClean="0">
                <a:solidFill>
                  <a:prstClr val="black"/>
                </a:solidFill>
              </a:rPr>
              <a:t>(</a:t>
            </a:r>
            <a:r>
              <a:rPr lang="en-US" altLang="ko-KR" sz="20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4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ko-KR" sz="20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4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prstClr val="black"/>
                </a:solidFill>
              </a:rPr>
              <a:t>)</a:t>
            </a:r>
            <a:r>
              <a:rPr lang="ko-KR" altLang="en-US" sz="2000" dirty="0" smtClean="0">
                <a:solidFill>
                  <a:prstClr val="black"/>
                </a:solidFill>
              </a:rPr>
              <a:t>가 가장 높은 것부터 채워놓고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</a:rPr>
              <a:t>마지막 </a:t>
            </a:r>
            <a:r>
              <a:rPr lang="en-US" altLang="ko-KR" sz="2000" dirty="0" smtClean="0">
                <a:solidFill>
                  <a:prstClr val="black"/>
                </a:solidFill>
              </a:rPr>
              <a:t>item</a:t>
            </a:r>
            <a:r>
              <a:rPr lang="ko-KR" altLang="en-US" sz="2000" dirty="0" smtClean="0">
                <a:solidFill>
                  <a:prstClr val="black"/>
                </a:solidFill>
              </a:rPr>
              <a:t>의 남는 부분을 절삭하면 해결된다</a:t>
            </a:r>
            <a:r>
              <a:rPr lang="en-US" altLang="ko-KR" sz="2000" dirty="0" smtClean="0">
                <a:solidFill>
                  <a:prstClr val="black"/>
                </a:solidFill>
              </a:rPr>
              <a:t>.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</a:rPr>
              <a:t>그러나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0-1 knapsack problem</a:t>
            </a:r>
            <a:r>
              <a:rPr lang="ko-KR" altLang="en-US" sz="2000" dirty="0" smtClean="0">
                <a:solidFill>
                  <a:prstClr val="black"/>
                </a:solidFill>
              </a:rPr>
              <a:t>이라면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</a:rPr>
              <a:t>어</a:t>
            </a:r>
            <a:r>
              <a:rPr lang="ko-KR" altLang="en-US" sz="2000" dirty="0">
                <a:solidFill>
                  <a:prstClr val="black"/>
                </a:solidFill>
              </a:rPr>
              <a:t>떤</a:t>
            </a:r>
            <a:r>
              <a:rPr lang="ko-KR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</a:rPr>
              <a:t>item</a:t>
            </a:r>
            <a:r>
              <a:rPr lang="ko-KR" altLang="en-US" sz="2000" dirty="0" smtClean="0">
                <a:solidFill>
                  <a:prstClr val="black"/>
                </a:solidFill>
              </a:rPr>
              <a:t>을 포함시켰을 때와 그렇지 않을 때의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</a:rPr>
              <a:t>두 경우를 비교해봐야 하므로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</a:rPr>
              <a:t>결국 모든</a:t>
            </a:r>
            <a:r>
              <a:rPr lang="en-US" altLang="ko-KR" sz="2000" dirty="0" smtClean="0">
                <a:solidFill>
                  <a:prstClr val="black"/>
                </a:solidFill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</a:rPr>
              <a:t>또는 대부분의 경우에 대해 확인을 해보아야 한다</a:t>
            </a:r>
            <a:r>
              <a:rPr lang="en-US" altLang="ko-KR" sz="2000" dirty="0" smtClean="0">
                <a:solidFill>
                  <a:prstClr val="black"/>
                </a:solidFill>
              </a:rPr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412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0-1 knapsack problem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5" y="1728217"/>
            <a:ext cx="8658225" cy="16287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251" y="3991533"/>
            <a:ext cx="1952625" cy="1695450"/>
          </a:xfrm>
          <a:prstGeom prst="rect">
            <a:avLst/>
          </a:prstGeom>
        </p:spPr>
      </p:pic>
      <p:sp>
        <p:nvSpPr>
          <p:cNvPr id="29" name="object 33"/>
          <p:cNvSpPr txBox="1"/>
          <p:nvPr/>
        </p:nvSpPr>
        <p:spPr>
          <a:xfrm>
            <a:off x="5694463" y="5931355"/>
            <a:ext cx="605729" cy="169277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100" spc="35" dirty="0">
                <a:latin typeface="Comic Sans MS"/>
                <a:cs typeface="Comic Sans MS"/>
              </a:rPr>
              <a:t>W</a:t>
            </a:r>
            <a:r>
              <a:rPr sz="1100" spc="5" dirty="0">
                <a:latin typeface="Comic Sans MS"/>
                <a:cs typeface="Comic Sans MS"/>
              </a:rPr>
              <a:t> </a:t>
            </a:r>
            <a:r>
              <a:rPr sz="1100" spc="15" dirty="0">
                <a:latin typeface="Comic Sans MS"/>
                <a:cs typeface="Comic Sans MS"/>
              </a:rPr>
              <a:t>=</a:t>
            </a:r>
            <a:r>
              <a:rPr sz="1100" spc="5" dirty="0">
                <a:latin typeface="Comic Sans MS"/>
                <a:cs typeface="Comic Sans MS"/>
              </a:rPr>
              <a:t> </a:t>
            </a:r>
            <a:r>
              <a:rPr sz="1100" spc="10" dirty="0">
                <a:latin typeface="Comic Sans MS"/>
                <a:cs typeface="Comic Sans MS"/>
              </a:rPr>
              <a:t>1</a:t>
            </a:r>
            <a:r>
              <a:rPr sz="1100" spc="15" dirty="0">
                <a:latin typeface="Comic Sans MS"/>
                <a:cs typeface="Comic Sans MS"/>
              </a:rPr>
              <a:t>1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30" name="object 34"/>
          <p:cNvSpPr txBox="1"/>
          <p:nvPr/>
        </p:nvSpPr>
        <p:spPr>
          <a:xfrm>
            <a:off x="6660232" y="5849280"/>
            <a:ext cx="133564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Comic Sans MS"/>
                <a:cs typeface="Comic Sans MS"/>
              </a:rPr>
              <a:t>OPT</a:t>
            </a:r>
            <a:r>
              <a:rPr sz="1000" spc="10" dirty="0">
                <a:latin typeface="Comic Sans MS"/>
                <a:cs typeface="Comic Sans MS"/>
              </a:rPr>
              <a:t>:</a:t>
            </a:r>
            <a:r>
              <a:rPr sz="1000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 </a:t>
            </a:r>
            <a:r>
              <a:rPr sz="1000" spc="10" dirty="0">
                <a:latin typeface="Comic Sans MS"/>
                <a:cs typeface="Comic Sans MS"/>
              </a:rPr>
              <a:t>{</a:t>
            </a:r>
            <a:r>
              <a:rPr sz="1000" spc="5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4</a:t>
            </a:r>
            <a:r>
              <a:rPr sz="1000" spc="5" dirty="0">
                <a:latin typeface="Comic Sans MS"/>
                <a:cs typeface="Comic Sans MS"/>
              </a:rPr>
              <a:t>, </a:t>
            </a:r>
            <a:r>
              <a:rPr sz="1000" spc="20" dirty="0">
                <a:latin typeface="Comic Sans MS"/>
                <a:cs typeface="Comic Sans MS"/>
              </a:rPr>
              <a:t>3</a:t>
            </a:r>
            <a:r>
              <a:rPr sz="1000" spc="5" dirty="0">
                <a:latin typeface="Comic Sans MS"/>
                <a:cs typeface="Comic Sans MS"/>
              </a:rPr>
              <a:t> </a:t>
            </a:r>
            <a:r>
              <a:rPr sz="1000" spc="10" dirty="0">
                <a:latin typeface="Comic Sans MS"/>
                <a:cs typeface="Comic Sans MS"/>
              </a:rPr>
              <a:t>}</a:t>
            </a:r>
            <a:endParaRPr sz="10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00" spc="10" dirty="0">
                <a:latin typeface="Comic Sans MS"/>
                <a:cs typeface="Comic Sans MS"/>
              </a:rPr>
              <a:t>valu</a:t>
            </a:r>
            <a:r>
              <a:rPr sz="1000" spc="15" dirty="0">
                <a:latin typeface="Comic Sans MS"/>
                <a:cs typeface="Comic Sans MS"/>
              </a:rPr>
              <a:t>e</a:t>
            </a:r>
            <a:r>
              <a:rPr sz="1000" spc="5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=</a:t>
            </a:r>
            <a:r>
              <a:rPr sz="1000" spc="5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2</a:t>
            </a:r>
            <a:r>
              <a:rPr sz="1000" spc="20" dirty="0">
                <a:latin typeface="Comic Sans MS"/>
                <a:cs typeface="Comic Sans MS"/>
              </a:rPr>
              <a:t>2</a:t>
            </a:r>
            <a:r>
              <a:rPr sz="1000" spc="5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+</a:t>
            </a:r>
            <a:r>
              <a:rPr sz="1000" spc="5" dirty="0">
                <a:latin typeface="Comic Sans MS"/>
                <a:cs typeface="Comic Sans MS"/>
              </a:rPr>
              <a:t> </a:t>
            </a:r>
            <a:r>
              <a:rPr sz="1000" spc="10" dirty="0">
                <a:latin typeface="Comic Sans MS"/>
                <a:cs typeface="Comic Sans MS"/>
              </a:rPr>
              <a:t>1</a:t>
            </a:r>
            <a:r>
              <a:rPr sz="1000" spc="20" dirty="0">
                <a:latin typeface="Comic Sans MS"/>
                <a:cs typeface="Comic Sans MS"/>
              </a:rPr>
              <a:t>8</a:t>
            </a:r>
            <a:r>
              <a:rPr sz="1000" spc="5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=</a:t>
            </a:r>
            <a:r>
              <a:rPr sz="1000" spc="5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4</a:t>
            </a:r>
            <a:r>
              <a:rPr sz="1000" spc="20" dirty="0">
                <a:latin typeface="Comic Sans MS"/>
                <a:cs typeface="Comic Sans MS"/>
              </a:rPr>
              <a:t>0</a:t>
            </a:r>
            <a:endParaRPr sz="1000" dirty="0">
              <a:latin typeface="Comic Sans MS"/>
              <a:cs typeface="Comic Sans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23" y="3555416"/>
            <a:ext cx="5548306" cy="21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7964</TotalTime>
  <Words>426</Words>
  <Application>Microsoft Office PowerPoint</Application>
  <PresentationFormat>화면 슬라이드 쇼(4:3)</PresentationFormat>
  <Paragraphs>167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휴먼둥근헤드라인</vt:lpstr>
      <vt:lpstr>Arial</vt:lpstr>
      <vt:lpstr>Comic Sans MS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414</cp:revision>
  <dcterms:created xsi:type="dcterms:W3CDTF">2006-10-05T04:04:58Z</dcterms:created>
  <dcterms:modified xsi:type="dcterms:W3CDTF">2017-11-09T02:46:03Z</dcterms:modified>
</cp:coreProperties>
</file>